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83" r:id="rId4"/>
    <p:sldId id="287" r:id="rId5"/>
    <p:sldId id="284" r:id="rId6"/>
    <p:sldId id="286" r:id="rId7"/>
    <p:sldId id="285" r:id="rId8"/>
    <p:sldId id="288" r:id="rId9"/>
    <p:sldId id="289" r:id="rId10"/>
    <p:sldId id="290" r:id="rId11"/>
    <p:sldId id="291" r:id="rId12"/>
    <p:sldId id="281" r:id="rId13"/>
    <p:sldId id="293" r:id="rId14"/>
    <p:sldId id="294" r:id="rId15"/>
    <p:sldId id="295" r:id="rId16"/>
    <p:sldId id="296" r:id="rId17"/>
    <p:sldId id="292" r:id="rId18"/>
    <p:sldId id="297"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53" autoAdjust="0"/>
  </p:normalViewPr>
  <p:slideViewPr>
    <p:cSldViewPr snapToGrid="0">
      <p:cViewPr varScale="1">
        <p:scale>
          <a:sx n="85" d="100"/>
          <a:sy n="85"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8CF7E-FB8D-49DF-8AD5-C1F38814ECE5}" type="datetimeFigureOut">
              <a:rPr lang="zh-TW" altLang="en-US" smtClean="0"/>
              <a:t>2023/8/6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F6FCD-8254-4394-A417-E7A77DF412F0}" type="slidenum">
              <a:rPr lang="zh-TW" altLang="en-US" smtClean="0"/>
              <a:t>‹#›</a:t>
            </a:fld>
            <a:endParaRPr lang="zh-TW" altLang="en-US"/>
          </a:p>
        </p:txBody>
      </p:sp>
    </p:spTree>
    <p:extLst>
      <p:ext uri="{BB962C8B-B14F-4D97-AF65-F5344CB8AC3E}">
        <p14:creationId xmlns:p14="http://schemas.microsoft.com/office/powerpoint/2010/main" val="214728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028721-8DCA-4FF9-855D-DB05A56068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5114FCC-91B3-AA36-AE60-B71F35C476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6ED4921-BF26-710F-37BF-D420627AC0D2}"/>
              </a:ext>
            </a:extLst>
          </p:cNvPr>
          <p:cNvSpPr>
            <a:spLocks noGrp="1"/>
          </p:cNvSpPr>
          <p:nvPr>
            <p:ph type="dt" sz="half" idx="10"/>
          </p:nvPr>
        </p:nvSpPr>
        <p:spPr/>
        <p:txBody>
          <a:bodyPr/>
          <a:lstStyle/>
          <a:p>
            <a:fld id="{CAB776BB-1E7A-44F3-842B-36AD70466628}" type="datetime1">
              <a:rPr lang="zh-TW" altLang="en-US" smtClean="0"/>
              <a:t>2023/8/6</a:t>
            </a:fld>
            <a:endParaRPr lang="zh-TW" altLang="en-US"/>
          </a:p>
        </p:txBody>
      </p:sp>
      <p:sp>
        <p:nvSpPr>
          <p:cNvPr id="5" name="頁尾版面配置區 4">
            <a:extLst>
              <a:ext uri="{FF2B5EF4-FFF2-40B4-BE49-F238E27FC236}">
                <a16:creationId xmlns:a16="http://schemas.microsoft.com/office/drawing/2014/main" id="{12E0BEF3-01EB-8C8B-294C-E3ACF37620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2C61023-9548-4833-45A3-B0ACC955D2EA}"/>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10655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1D9966-421B-91C7-AABF-CDF4D7488D7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7225C7D-4AE0-AE1E-5A54-E2F2541B6D0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708FAC-F854-8429-E738-BBCAEF689CA8}"/>
              </a:ext>
            </a:extLst>
          </p:cNvPr>
          <p:cNvSpPr>
            <a:spLocks noGrp="1"/>
          </p:cNvSpPr>
          <p:nvPr>
            <p:ph type="dt" sz="half" idx="10"/>
          </p:nvPr>
        </p:nvSpPr>
        <p:spPr/>
        <p:txBody>
          <a:bodyPr/>
          <a:lstStyle/>
          <a:p>
            <a:fld id="{C027C8AA-4F5D-4286-A83F-0A1C404DF1E6}" type="datetime1">
              <a:rPr lang="zh-TW" altLang="en-US" smtClean="0"/>
              <a:t>2023/8/6</a:t>
            </a:fld>
            <a:endParaRPr lang="zh-TW" altLang="en-US"/>
          </a:p>
        </p:txBody>
      </p:sp>
      <p:sp>
        <p:nvSpPr>
          <p:cNvPr id="5" name="頁尾版面配置區 4">
            <a:extLst>
              <a:ext uri="{FF2B5EF4-FFF2-40B4-BE49-F238E27FC236}">
                <a16:creationId xmlns:a16="http://schemas.microsoft.com/office/drawing/2014/main" id="{7101B2E8-B7A6-1737-150A-33F48CFD9A1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E710F46-0874-8AFF-22AD-426FF75966F0}"/>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60048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9F35C93-5C0A-C5CF-958E-EE9568D084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1F41073-0FA9-819F-883E-B78D89DF8D4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BFA0C8-6CF0-BA63-C922-478B2ACCAEB7}"/>
              </a:ext>
            </a:extLst>
          </p:cNvPr>
          <p:cNvSpPr>
            <a:spLocks noGrp="1"/>
          </p:cNvSpPr>
          <p:nvPr>
            <p:ph type="dt" sz="half" idx="10"/>
          </p:nvPr>
        </p:nvSpPr>
        <p:spPr/>
        <p:txBody>
          <a:bodyPr/>
          <a:lstStyle/>
          <a:p>
            <a:fld id="{3A1781EA-0BB9-4DE3-AFCC-545A4DDA7658}" type="datetime1">
              <a:rPr lang="zh-TW" altLang="en-US" smtClean="0"/>
              <a:t>2023/8/6</a:t>
            </a:fld>
            <a:endParaRPr lang="zh-TW" altLang="en-US"/>
          </a:p>
        </p:txBody>
      </p:sp>
      <p:sp>
        <p:nvSpPr>
          <p:cNvPr id="5" name="頁尾版面配置區 4">
            <a:extLst>
              <a:ext uri="{FF2B5EF4-FFF2-40B4-BE49-F238E27FC236}">
                <a16:creationId xmlns:a16="http://schemas.microsoft.com/office/drawing/2014/main" id="{D38C1BFD-8C7D-F32B-9740-A2483DB4B8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50762D-3F39-D4B8-CF19-F69D938FADC9}"/>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52380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C2411-F7F6-64F4-35CB-508A86DCC72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8547C5D-583A-885D-38A3-9A36383A9F9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17D96A-EF6F-6C94-DB58-89693D85FAD7}"/>
              </a:ext>
            </a:extLst>
          </p:cNvPr>
          <p:cNvSpPr>
            <a:spLocks noGrp="1"/>
          </p:cNvSpPr>
          <p:nvPr>
            <p:ph type="dt" sz="half" idx="10"/>
          </p:nvPr>
        </p:nvSpPr>
        <p:spPr/>
        <p:txBody>
          <a:bodyPr/>
          <a:lstStyle/>
          <a:p>
            <a:fld id="{DFE9DF8C-7D4B-4A58-82B5-D2A821FE06ED}" type="datetime1">
              <a:rPr lang="zh-TW" altLang="en-US" smtClean="0"/>
              <a:t>2023/8/6</a:t>
            </a:fld>
            <a:endParaRPr lang="zh-TW" altLang="en-US"/>
          </a:p>
        </p:txBody>
      </p:sp>
      <p:sp>
        <p:nvSpPr>
          <p:cNvPr id="5" name="頁尾版面配置區 4">
            <a:extLst>
              <a:ext uri="{FF2B5EF4-FFF2-40B4-BE49-F238E27FC236}">
                <a16:creationId xmlns:a16="http://schemas.microsoft.com/office/drawing/2014/main" id="{C98EBF25-0FB8-A852-E224-032ED64803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B12D42-7A19-24B1-D382-1F67682F03B4}"/>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02905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72E442-427D-11B5-AF8C-0F31222CAE8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5A352B6-F106-7274-5BFE-78AD17AFA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C00D560-2AED-7649-53CF-4D7BD88D3C3B}"/>
              </a:ext>
            </a:extLst>
          </p:cNvPr>
          <p:cNvSpPr>
            <a:spLocks noGrp="1"/>
          </p:cNvSpPr>
          <p:nvPr>
            <p:ph type="dt" sz="half" idx="10"/>
          </p:nvPr>
        </p:nvSpPr>
        <p:spPr/>
        <p:txBody>
          <a:bodyPr/>
          <a:lstStyle/>
          <a:p>
            <a:fld id="{E2E09F30-1DA0-4EDB-93CB-C4417A07CA9A}" type="datetime1">
              <a:rPr lang="zh-TW" altLang="en-US" smtClean="0"/>
              <a:t>2023/8/6</a:t>
            </a:fld>
            <a:endParaRPr lang="zh-TW" altLang="en-US"/>
          </a:p>
        </p:txBody>
      </p:sp>
      <p:sp>
        <p:nvSpPr>
          <p:cNvPr id="5" name="頁尾版面配置區 4">
            <a:extLst>
              <a:ext uri="{FF2B5EF4-FFF2-40B4-BE49-F238E27FC236}">
                <a16:creationId xmlns:a16="http://schemas.microsoft.com/office/drawing/2014/main" id="{0FB72A7C-5493-275A-6314-4B32F1ACFC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BA5582-AD16-1DEB-ABD1-977AC5340BDC}"/>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38336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131C29-4843-9024-1030-BD23368B85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1F72375-774A-F9CC-9043-D56C63DA2C7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11CDC73-69EE-53FB-781E-8C1318DB4C5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A8D219D-3F58-EC33-7829-0302666D9646}"/>
              </a:ext>
            </a:extLst>
          </p:cNvPr>
          <p:cNvSpPr>
            <a:spLocks noGrp="1"/>
          </p:cNvSpPr>
          <p:nvPr>
            <p:ph type="dt" sz="half" idx="10"/>
          </p:nvPr>
        </p:nvSpPr>
        <p:spPr/>
        <p:txBody>
          <a:bodyPr/>
          <a:lstStyle/>
          <a:p>
            <a:fld id="{36B79F91-B069-49AC-B7DC-EFB695ED02E6}" type="datetime1">
              <a:rPr lang="zh-TW" altLang="en-US" smtClean="0"/>
              <a:t>2023/8/6</a:t>
            </a:fld>
            <a:endParaRPr lang="zh-TW" altLang="en-US"/>
          </a:p>
        </p:txBody>
      </p:sp>
      <p:sp>
        <p:nvSpPr>
          <p:cNvPr id="6" name="頁尾版面配置區 5">
            <a:extLst>
              <a:ext uri="{FF2B5EF4-FFF2-40B4-BE49-F238E27FC236}">
                <a16:creationId xmlns:a16="http://schemas.microsoft.com/office/drawing/2014/main" id="{CB2A1207-24BE-D3C8-190E-A62A746E6DD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3C25E64-61B5-AB18-1922-B9E7C4D23F2F}"/>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232444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D2C85-59BD-C49F-69EF-9886D6E3585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BAD5BDC-15B1-863B-3BFE-724D3DD57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F7E99C7-8707-C08E-C53C-22E93C8D96D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3549772-EF7A-0D67-EDD5-AE9E6F7CB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37C06BD-7E05-5BD0-C606-62C90D91345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0A1627F-CDB2-7987-5D8B-A1547DAC1D1B}"/>
              </a:ext>
            </a:extLst>
          </p:cNvPr>
          <p:cNvSpPr>
            <a:spLocks noGrp="1"/>
          </p:cNvSpPr>
          <p:nvPr>
            <p:ph type="dt" sz="half" idx="10"/>
          </p:nvPr>
        </p:nvSpPr>
        <p:spPr/>
        <p:txBody>
          <a:bodyPr/>
          <a:lstStyle/>
          <a:p>
            <a:fld id="{9C2ADA75-121F-4BE2-AD83-5EED5DC2ABAF}" type="datetime1">
              <a:rPr lang="zh-TW" altLang="en-US" smtClean="0"/>
              <a:t>2023/8/6</a:t>
            </a:fld>
            <a:endParaRPr lang="zh-TW" altLang="en-US"/>
          </a:p>
        </p:txBody>
      </p:sp>
      <p:sp>
        <p:nvSpPr>
          <p:cNvPr id="8" name="頁尾版面配置區 7">
            <a:extLst>
              <a:ext uri="{FF2B5EF4-FFF2-40B4-BE49-F238E27FC236}">
                <a16:creationId xmlns:a16="http://schemas.microsoft.com/office/drawing/2014/main" id="{D3B524CE-5AA4-370C-D239-7A95F90B3D4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EAAC774-C46D-3EFC-A215-A539654BA505}"/>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79527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562133-25D9-BE07-3230-E155A1C33DB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4C93727-8F5A-0580-51CA-62623DC06168}"/>
              </a:ext>
            </a:extLst>
          </p:cNvPr>
          <p:cNvSpPr>
            <a:spLocks noGrp="1"/>
          </p:cNvSpPr>
          <p:nvPr>
            <p:ph type="dt" sz="half" idx="10"/>
          </p:nvPr>
        </p:nvSpPr>
        <p:spPr/>
        <p:txBody>
          <a:bodyPr/>
          <a:lstStyle/>
          <a:p>
            <a:fld id="{27508404-5CEB-4CED-BB96-D0032DBC3BD9}" type="datetime1">
              <a:rPr lang="zh-TW" altLang="en-US" smtClean="0"/>
              <a:t>2023/8/6</a:t>
            </a:fld>
            <a:endParaRPr lang="zh-TW" altLang="en-US"/>
          </a:p>
        </p:txBody>
      </p:sp>
      <p:sp>
        <p:nvSpPr>
          <p:cNvPr id="4" name="頁尾版面配置區 3">
            <a:extLst>
              <a:ext uri="{FF2B5EF4-FFF2-40B4-BE49-F238E27FC236}">
                <a16:creationId xmlns:a16="http://schemas.microsoft.com/office/drawing/2014/main" id="{81EFE70F-873D-1CB3-2FD7-8BDC1B2EFB4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E25197C-893A-24E4-8E07-E818280FFD7E}"/>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41152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924E9F9-D225-D0FD-68D7-80B8DE3C0BBC}"/>
              </a:ext>
            </a:extLst>
          </p:cNvPr>
          <p:cNvSpPr>
            <a:spLocks noGrp="1"/>
          </p:cNvSpPr>
          <p:nvPr>
            <p:ph type="dt" sz="half" idx="10"/>
          </p:nvPr>
        </p:nvSpPr>
        <p:spPr/>
        <p:txBody>
          <a:bodyPr/>
          <a:lstStyle/>
          <a:p>
            <a:fld id="{EB44264F-EFDD-4761-B2EE-59E69EB69424}" type="datetime1">
              <a:rPr lang="zh-TW" altLang="en-US" smtClean="0"/>
              <a:t>2023/8/6</a:t>
            </a:fld>
            <a:endParaRPr lang="zh-TW" altLang="en-US"/>
          </a:p>
        </p:txBody>
      </p:sp>
      <p:sp>
        <p:nvSpPr>
          <p:cNvPr id="3" name="頁尾版面配置區 2">
            <a:extLst>
              <a:ext uri="{FF2B5EF4-FFF2-40B4-BE49-F238E27FC236}">
                <a16:creationId xmlns:a16="http://schemas.microsoft.com/office/drawing/2014/main" id="{951B4F5E-4459-1070-D820-1DECE9D772B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B1697C7-2761-5D25-729A-BCA96F4B7CD4}"/>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72970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FE3C94-4F31-B3BF-B28E-3C2AC75974C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25697C8-A318-006B-4027-8341C59CD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DC5F67B-6575-CB65-46E0-5D0D10C09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67BFF5E-01FA-DB2E-803C-41BA374B1AA5}"/>
              </a:ext>
            </a:extLst>
          </p:cNvPr>
          <p:cNvSpPr>
            <a:spLocks noGrp="1"/>
          </p:cNvSpPr>
          <p:nvPr>
            <p:ph type="dt" sz="half" idx="10"/>
          </p:nvPr>
        </p:nvSpPr>
        <p:spPr/>
        <p:txBody>
          <a:bodyPr/>
          <a:lstStyle/>
          <a:p>
            <a:fld id="{D97AAC02-BB78-411B-BA5E-87B82477D23B}" type="datetime1">
              <a:rPr lang="zh-TW" altLang="en-US" smtClean="0"/>
              <a:t>2023/8/6</a:t>
            </a:fld>
            <a:endParaRPr lang="zh-TW" altLang="en-US"/>
          </a:p>
        </p:txBody>
      </p:sp>
      <p:sp>
        <p:nvSpPr>
          <p:cNvPr id="6" name="頁尾版面配置區 5">
            <a:extLst>
              <a:ext uri="{FF2B5EF4-FFF2-40B4-BE49-F238E27FC236}">
                <a16:creationId xmlns:a16="http://schemas.microsoft.com/office/drawing/2014/main" id="{EB9219B9-2F03-5A76-03F2-96A35384B5D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6146D8-49BC-7035-D37B-756C728C51F5}"/>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137394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3AA14D-D593-F238-28C8-A63A838AACA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24FB7BA-2699-8422-1F64-9B690AD47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2AF91A5-5D87-468F-1ECB-EEE1A423E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D8BC4CA-E9B5-633C-7D57-DC7FBBF322F8}"/>
              </a:ext>
            </a:extLst>
          </p:cNvPr>
          <p:cNvSpPr>
            <a:spLocks noGrp="1"/>
          </p:cNvSpPr>
          <p:nvPr>
            <p:ph type="dt" sz="half" idx="10"/>
          </p:nvPr>
        </p:nvSpPr>
        <p:spPr/>
        <p:txBody>
          <a:bodyPr/>
          <a:lstStyle/>
          <a:p>
            <a:fld id="{3DBDD2CB-DF91-45A0-856F-F3C88DD50D8B}" type="datetime1">
              <a:rPr lang="zh-TW" altLang="en-US" smtClean="0"/>
              <a:t>2023/8/6</a:t>
            </a:fld>
            <a:endParaRPr lang="zh-TW" altLang="en-US"/>
          </a:p>
        </p:txBody>
      </p:sp>
      <p:sp>
        <p:nvSpPr>
          <p:cNvPr id="6" name="頁尾版面配置區 5">
            <a:extLst>
              <a:ext uri="{FF2B5EF4-FFF2-40B4-BE49-F238E27FC236}">
                <a16:creationId xmlns:a16="http://schemas.microsoft.com/office/drawing/2014/main" id="{337AC252-A229-43B6-4FF0-800AD174F9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AACF3D-CAD8-7AB0-EA27-1FE5AF04A643}"/>
              </a:ext>
            </a:extLst>
          </p:cNvPr>
          <p:cNvSpPr>
            <a:spLocks noGrp="1"/>
          </p:cNvSpPr>
          <p:nvPr>
            <p:ph type="sldNum" sz="quarter" idx="12"/>
          </p:nvPr>
        </p:nvSpPr>
        <p:spPr/>
        <p:txBody>
          <a:body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36729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1FD636-37B4-21C8-0F43-F6F3CAED7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FB59F7A-6337-1CB8-C366-29B07AB11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1CA1AD-440E-E146-0CF9-24CC003AA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68F65-9BF7-46D2-BBA1-71FA31472E09}" type="datetime1">
              <a:rPr lang="zh-TW" altLang="en-US" smtClean="0"/>
              <a:t>2023/8/6</a:t>
            </a:fld>
            <a:endParaRPr lang="zh-TW" altLang="en-US"/>
          </a:p>
        </p:txBody>
      </p:sp>
      <p:sp>
        <p:nvSpPr>
          <p:cNvPr id="5" name="頁尾版面配置區 4">
            <a:extLst>
              <a:ext uri="{FF2B5EF4-FFF2-40B4-BE49-F238E27FC236}">
                <a16:creationId xmlns:a16="http://schemas.microsoft.com/office/drawing/2014/main" id="{6FB5C7DD-E8A3-DB86-56E7-F29DA0280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EF50C55-17A5-008D-A33D-4CA32348D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854D3-CEF5-4D3A-A25B-7B4FC8F6018D}" type="slidenum">
              <a:rPr lang="zh-TW" altLang="en-US" smtClean="0"/>
              <a:t>‹#›</a:t>
            </a:fld>
            <a:endParaRPr lang="zh-TW" altLang="en-US"/>
          </a:p>
        </p:txBody>
      </p:sp>
    </p:spTree>
    <p:extLst>
      <p:ext uri="{BB962C8B-B14F-4D97-AF65-F5344CB8AC3E}">
        <p14:creationId xmlns:p14="http://schemas.microsoft.com/office/powerpoint/2010/main" val="24157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931AC1-F6EE-5E6D-2895-FACC08DBE640}"/>
              </a:ext>
            </a:extLst>
          </p:cNvPr>
          <p:cNvSpPr>
            <a:spLocks noGrp="1"/>
          </p:cNvSpPr>
          <p:nvPr>
            <p:ph type="ctrTitle"/>
          </p:nvPr>
        </p:nvSpPr>
        <p:spPr/>
        <p:txBody>
          <a:bodyPr>
            <a:normAutofit fontScale="90000"/>
          </a:bodyPr>
          <a:lstStyle/>
          <a:p>
            <a:r>
              <a:rPr lang="en-US" altLang="zh-TW" sz="4400" dirty="0"/>
              <a:t>Fourier Analysis for Stock Price Forecasting: Assumption and Evidence</a:t>
            </a:r>
            <a:br>
              <a:rPr lang="en-US" altLang="zh-TW" sz="4400" dirty="0"/>
            </a:br>
            <a:r>
              <a:rPr lang="en-US" altLang="zh-TW" sz="4400" dirty="0"/>
              <a:t>&amp;</a:t>
            </a:r>
            <a:br>
              <a:rPr lang="en-US" altLang="zh-TW" sz="4400" dirty="0"/>
            </a:br>
            <a:r>
              <a:rPr lang="en-US" altLang="zh-TW" sz="4400" dirty="0"/>
              <a:t>Predicting Stock Prices Using LSTM</a:t>
            </a:r>
            <a:endParaRPr lang="zh-TW" altLang="en-US" sz="4400" dirty="0"/>
          </a:p>
        </p:txBody>
      </p:sp>
      <p:sp>
        <p:nvSpPr>
          <p:cNvPr id="3" name="副標題 2">
            <a:extLst>
              <a:ext uri="{FF2B5EF4-FFF2-40B4-BE49-F238E27FC236}">
                <a16:creationId xmlns:a16="http://schemas.microsoft.com/office/drawing/2014/main" id="{C729826E-88C0-D759-EE3D-0387ADC96EB8}"/>
              </a:ext>
            </a:extLst>
          </p:cNvPr>
          <p:cNvSpPr>
            <a:spLocks noGrp="1"/>
          </p:cNvSpPr>
          <p:nvPr>
            <p:ph type="subTitle"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5123FF9C-C846-8239-06BE-ACA15C7058BE}"/>
              </a:ext>
            </a:extLst>
          </p:cNvPr>
          <p:cNvSpPr>
            <a:spLocks noGrp="1"/>
          </p:cNvSpPr>
          <p:nvPr>
            <p:ph type="sldNum" sz="quarter" idx="12"/>
          </p:nvPr>
        </p:nvSpPr>
        <p:spPr/>
        <p:txBody>
          <a:bodyPr/>
          <a:lstStyle/>
          <a:p>
            <a:fld id="{9C2854D3-CEF5-4D3A-A25B-7B4FC8F6018D}" type="slidenum">
              <a:rPr lang="zh-TW" altLang="en-US" smtClean="0"/>
              <a:t>1</a:t>
            </a:fld>
            <a:endParaRPr lang="zh-TW" altLang="en-US"/>
          </a:p>
        </p:txBody>
      </p:sp>
    </p:spTree>
    <p:extLst>
      <p:ext uri="{BB962C8B-B14F-4D97-AF65-F5344CB8AC3E}">
        <p14:creationId xmlns:p14="http://schemas.microsoft.com/office/powerpoint/2010/main" val="6740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F7DCB33-7042-30C9-B537-786763E801F2}"/>
              </a:ext>
            </a:extLst>
          </p:cNvPr>
          <p:cNvSpPr>
            <a:spLocks noGrp="1"/>
          </p:cNvSpPr>
          <p:nvPr>
            <p:ph type="title"/>
          </p:nvPr>
        </p:nvSpPr>
        <p:spPr/>
        <p:txBody>
          <a:bodyPr/>
          <a:lstStyle/>
          <a:p>
            <a:r>
              <a:rPr lang="en-US" altLang="zh-TW" dirty="0"/>
              <a:t>Why FFT basically fails? </a:t>
            </a:r>
            <a:endParaRPr lang="zh-TW" altLang="en-US" dirty="0"/>
          </a:p>
        </p:txBody>
      </p:sp>
      <p:sp>
        <p:nvSpPr>
          <p:cNvPr id="5" name="內容版面配置區 4">
            <a:extLst>
              <a:ext uri="{FF2B5EF4-FFF2-40B4-BE49-F238E27FC236}">
                <a16:creationId xmlns:a16="http://schemas.microsoft.com/office/drawing/2014/main" id="{D0F77968-06F5-6EDD-B865-D86AD6AA0490}"/>
              </a:ext>
            </a:extLst>
          </p:cNvPr>
          <p:cNvSpPr>
            <a:spLocks noGrp="1"/>
          </p:cNvSpPr>
          <p:nvPr>
            <p:ph idx="1"/>
          </p:nvPr>
        </p:nvSpPr>
        <p:spPr/>
        <p:txBody>
          <a:bodyPr>
            <a:normAutofit lnSpcReduction="10000"/>
          </a:bodyPr>
          <a:lstStyle/>
          <a:p>
            <a:pPr marL="0" indent="0">
              <a:buNone/>
            </a:pPr>
            <a:r>
              <a:rPr lang="en-US" altLang="zh-TW" dirty="0"/>
              <a:t>The data series does not meet the criteria of </a:t>
            </a:r>
            <a:r>
              <a:rPr lang="en-US" altLang="zh-TW" b="1" dirty="0"/>
              <a:t>stationarity</a:t>
            </a:r>
            <a:r>
              <a:rPr lang="en-US" altLang="zh-TW" dirty="0"/>
              <a:t> which implies a possible poor functionality of FFT in general.</a:t>
            </a:r>
            <a:br>
              <a:rPr lang="en-US" altLang="zh-TW" dirty="0"/>
            </a:br>
            <a:r>
              <a:rPr lang="en-US" altLang="zh-TW" dirty="0"/>
              <a:t>(</a:t>
            </a:r>
            <a:r>
              <a:rPr lang="en-US" altLang="zh-TW" b="1" dirty="0"/>
              <a:t>Stationary function</a:t>
            </a:r>
            <a:r>
              <a:rPr lang="en-US" altLang="zh-TW" dirty="0"/>
              <a:t>, meaning that the function repeats with the same periodicity to infinity;)</a:t>
            </a:r>
          </a:p>
          <a:p>
            <a:pPr marL="0" indent="0">
              <a:buNone/>
            </a:pPr>
            <a:r>
              <a:rPr lang="en-US" altLang="zh-TW" dirty="0"/>
              <a:t>Such problem could also be connected to a time series with noise. Saying that there is a noise inside the time series is very vague and does not contain any information at all. In the case of a technical approach, high or low-frequency noises are usually expected and a filter may be used to separate noise from a signal. In the case of a “financial” signal, the situation is different and basically, it cannot be </a:t>
            </a:r>
            <a:r>
              <a:rPr lang="en-US" altLang="zh-TW" dirty="0" err="1"/>
              <a:t>recognised</a:t>
            </a:r>
            <a:r>
              <a:rPr lang="en-US" altLang="zh-TW" dirty="0"/>
              <a:t> if there is a certain noise.</a:t>
            </a:r>
          </a:p>
        </p:txBody>
      </p:sp>
      <p:sp>
        <p:nvSpPr>
          <p:cNvPr id="3" name="投影片編號版面配置區 2">
            <a:extLst>
              <a:ext uri="{FF2B5EF4-FFF2-40B4-BE49-F238E27FC236}">
                <a16:creationId xmlns:a16="http://schemas.microsoft.com/office/drawing/2014/main" id="{6B23EDB4-3AB1-2815-8E20-B670D1128AED}"/>
              </a:ext>
            </a:extLst>
          </p:cNvPr>
          <p:cNvSpPr>
            <a:spLocks noGrp="1"/>
          </p:cNvSpPr>
          <p:nvPr>
            <p:ph type="sldNum" sz="quarter" idx="12"/>
          </p:nvPr>
        </p:nvSpPr>
        <p:spPr/>
        <p:txBody>
          <a:bodyPr/>
          <a:lstStyle/>
          <a:p>
            <a:fld id="{9C2854D3-CEF5-4D3A-A25B-7B4FC8F6018D}" type="slidenum">
              <a:rPr lang="zh-TW" altLang="en-US" smtClean="0"/>
              <a:t>10</a:t>
            </a:fld>
            <a:endParaRPr lang="zh-TW" altLang="en-US"/>
          </a:p>
        </p:txBody>
      </p:sp>
    </p:spTree>
    <p:extLst>
      <p:ext uri="{BB962C8B-B14F-4D97-AF65-F5344CB8AC3E}">
        <p14:creationId xmlns:p14="http://schemas.microsoft.com/office/powerpoint/2010/main" val="170932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1122AA62-8CE4-0F7A-9D21-AEF0EBAD1CCF}"/>
              </a:ext>
            </a:extLst>
          </p:cNvPr>
          <p:cNvSpPr>
            <a:spLocks noGrp="1"/>
          </p:cNvSpPr>
          <p:nvPr>
            <p:ph type="title"/>
          </p:nvPr>
        </p:nvSpPr>
        <p:spPr/>
        <p:txBody>
          <a:bodyPr/>
          <a:lstStyle/>
          <a:p>
            <a:r>
              <a:rPr lang="en-US" altLang="zh-TW" dirty="0"/>
              <a:t>Why FFT basically fails? </a:t>
            </a:r>
            <a:endParaRPr lang="zh-TW" altLang="en-US" dirty="0"/>
          </a:p>
        </p:txBody>
      </p:sp>
      <p:sp>
        <p:nvSpPr>
          <p:cNvPr id="7" name="內容版面配置區 6">
            <a:extLst>
              <a:ext uri="{FF2B5EF4-FFF2-40B4-BE49-F238E27FC236}">
                <a16:creationId xmlns:a16="http://schemas.microsoft.com/office/drawing/2014/main" id="{BA0274AD-0456-438C-D959-4DBBBC1EA663}"/>
              </a:ext>
            </a:extLst>
          </p:cNvPr>
          <p:cNvSpPr>
            <a:spLocks noGrp="1"/>
          </p:cNvSpPr>
          <p:nvPr>
            <p:ph idx="1"/>
          </p:nvPr>
        </p:nvSpPr>
        <p:spPr>
          <a:xfrm>
            <a:off x="838200" y="1825625"/>
            <a:ext cx="5070838" cy="1123763"/>
          </a:xfrm>
        </p:spPr>
        <p:txBody>
          <a:bodyPr>
            <a:normAutofit/>
          </a:bodyPr>
          <a:lstStyle/>
          <a:p>
            <a:pPr marL="0" indent="0">
              <a:buNone/>
            </a:pPr>
            <a:r>
              <a:rPr lang="en-US" altLang="zh-TW" sz="2000" dirty="0"/>
              <a:t>By the way of example: in Figure 9 a, there is an example of a periodic artificial signal, which is hidden in the signal in Figure 9 b.</a:t>
            </a:r>
            <a:endParaRPr lang="zh-TW" altLang="en-US" sz="2000" dirty="0"/>
          </a:p>
        </p:txBody>
      </p:sp>
      <p:sp>
        <p:nvSpPr>
          <p:cNvPr id="3" name="投影片編號版面配置區 2">
            <a:extLst>
              <a:ext uri="{FF2B5EF4-FFF2-40B4-BE49-F238E27FC236}">
                <a16:creationId xmlns:a16="http://schemas.microsoft.com/office/drawing/2014/main" id="{CB186249-C09E-7527-755D-D652BEFA484D}"/>
              </a:ext>
            </a:extLst>
          </p:cNvPr>
          <p:cNvSpPr>
            <a:spLocks noGrp="1"/>
          </p:cNvSpPr>
          <p:nvPr>
            <p:ph type="sldNum" sz="quarter" idx="12"/>
          </p:nvPr>
        </p:nvSpPr>
        <p:spPr/>
        <p:txBody>
          <a:bodyPr/>
          <a:lstStyle/>
          <a:p>
            <a:fld id="{9C2854D3-CEF5-4D3A-A25B-7B4FC8F6018D}" type="slidenum">
              <a:rPr lang="zh-TW" altLang="en-US" smtClean="0"/>
              <a:t>11</a:t>
            </a:fld>
            <a:endParaRPr lang="zh-TW" altLang="en-US"/>
          </a:p>
        </p:txBody>
      </p:sp>
      <p:pic>
        <p:nvPicPr>
          <p:cNvPr id="9" name="圖片 8">
            <a:extLst>
              <a:ext uri="{FF2B5EF4-FFF2-40B4-BE49-F238E27FC236}">
                <a16:creationId xmlns:a16="http://schemas.microsoft.com/office/drawing/2014/main" id="{B46B5A0A-39CC-9B61-7CD3-B1E861653AE6}"/>
              </a:ext>
            </a:extLst>
          </p:cNvPr>
          <p:cNvPicPr>
            <a:picLocks noChangeAspect="1"/>
          </p:cNvPicPr>
          <p:nvPr/>
        </p:nvPicPr>
        <p:blipFill>
          <a:blip r:embed="rId2"/>
          <a:stretch>
            <a:fillRect/>
          </a:stretch>
        </p:blipFill>
        <p:spPr>
          <a:xfrm>
            <a:off x="5846285" y="1567193"/>
            <a:ext cx="6156158" cy="2764389"/>
          </a:xfrm>
          <a:prstGeom prst="rect">
            <a:avLst/>
          </a:prstGeom>
        </p:spPr>
      </p:pic>
      <p:sp>
        <p:nvSpPr>
          <p:cNvPr id="11" name="文字方塊 10">
            <a:extLst>
              <a:ext uri="{FF2B5EF4-FFF2-40B4-BE49-F238E27FC236}">
                <a16:creationId xmlns:a16="http://schemas.microsoft.com/office/drawing/2014/main" id="{ECB6D56C-D08E-CA3A-F163-00CF61A1E149}"/>
              </a:ext>
            </a:extLst>
          </p:cNvPr>
          <p:cNvSpPr txBox="1"/>
          <p:nvPr/>
        </p:nvSpPr>
        <p:spPr>
          <a:xfrm>
            <a:off x="838200" y="4724951"/>
            <a:ext cx="5070838" cy="923330"/>
          </a:xfrm>
          <a:prstGeom prst="rect">
            <a:avLst/>
          </a:prstGeom>
          <a:noFill/>
        </p:spPr>
        <p:txBody>
          <a:bodyPr wrap="square">
            <a:spAutoFit/>
          </a:bodyPr>
          <a:lstStyle/>
          <a:p>
            <a:r>
              <a:rPr lang="en-US" altLang="zh-TW" dirty="0"/>
              <a:t>It is not possible to </a:t>
            </a:r>
            <a:r>
              <a:rPr lang="en-US" altLang="zh-TW" dirty="0" err="1"/>
              <a:t>recognise</a:t>
            </a:r>
            <a:r>
              <a:rPr lang="en-US" altLang="zh-TW" dirty="0"/>
              <a:t> the signal in the spectrum using FFT methods as it can be seen in Figure 10 a, b.</a:t>
            </a:r>
            <a:endParaRPr lang="zh-TW" altLang="en-US" dirty="0"/>
          </a:p>
        </p:txBody>
      </p:sp>
      <p:pic>
        <p:nvPicPr>
          <p:cNvPr id="13" name="圖片 12">
            <a:extLst>
              <a:ext uri="{FF2B5EF4-FFF2-40B4-BE49-F238E27FC236}">
                <a16:creationId xmlns:a16="http://schemas.microsoft.com/office/drawing/2014/main" id="{86E1C0C1-35E8-BB7A-0139-C181ADDA050C}"/>
              </a:ext>
            </a:extLst>
          </p:cNvPr>
          <p:cNvPicPr>
            <a:picLocks noChangeAspect="1"/>
          </p:cNvPicPr>
          <p:nvPr/>
        </p:nvPicPr>
        <p:blipFill>
          <a:blip r:embed="rId3"/>
          <a:stretch>
            <a:fillRect/>
          </a:stretch>
        </p:blipFill>
        <p:spPr>
          <a:xfrm>
            <a:off x="5909038" y="4331582"/>
            <a:ext cx="4799123" cy="2334368"/>
          </a:xfrm>
          <a:prstGeom prst="rect">
            <a:avLst/>
          </a:prstGeom>
        </p:spPr>
      </p:pic>
    </p:spTree>
    <p:extLst>
      <p:ext uri="{BB962C8B-B14F-4D97-AF65-F5344CB8AC3E}">
        <p14:creationId xmlns:p14="http://schemas.microsoft.com/office/powerpoint/2010/main" val="277606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494411"/>
          </a:xfrm>
        </p:spPr>
        <p:txBody>
          <a:bodyPr>
            <a:normAutofit/>
          </a:bodyPr>
          <a:lstStyle/>
          <a:p>
            <a:r>
              <a:rPr lang="en-US" altLang="zh-TW" sz="2800" dirty="0">
                <a:latin typeface="標楷體" panose="03000509000000000000" pitchFamily="65" charset="-120"/>
                <a:ea typeface="標楷體" panose="03000509000000000000" pitchFamily="65" charset="-120"/>
              </a:rPr>
              <a:t>Reference:</a:t>
            </a:r>
            <a:r>
              <a:rPr lang="zh-TW" altLang="en-US" sz="2800" dirty="0">
                <a:latin typeface="標楷體" panose="03000509000000000000" pitchFamily="65" charset="-120"/>
                <a:ea typeface="標楷體" panose="03000509000000000000" pitchFamily="65" charset="-120"/>
              </a:rPr>
              <a:t> </a:t>
            </a:r>
            <a:r>
              <a:rPr lang="en-US" altLang="zh-TW" sz="2800" b="1" dirty="0">
                <a:latin typeface="標楷體" panose="03000509000000000000" pitchFamily="65" charset="-120"/>
                <a:ea typeface="標楷體" panose="03000509000000000000" pitchFamily="65" charset="-120"/>
              </a:rPr>
              <a:t>Predicting Stock Prices Using LSTM</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612330"/>
            <a:ext cx="10823448" cy="5880545"/>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Author:</a:t>
            </a:r>
            <a:r>
              <a:rPr lang="zh-TW" altLang="en-US" sz="1600" b="1"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Murtaza </a:t>
            </a:r>
            <a:r>
              <a:rPr lang="en-US" altLang="zh-TW" sz="1600" dirty="0" err="1">
                <a:latin typeface="標楷體" panose="03000509000000000000" pitchFamily="65" charset="-120"/>
                <a:ea typeface="標楷體" panose="03000509000000000000" pitchFamily="65" charset="-120"/>
              </a:rPr>
              <a:t>Roondiwala</a:t>
            </a:r>
            <a:r>
              <a:rPr lang="en-US" altLang="zh-TW" sz="1600" dirty="0">
                <a:latin typeface="標楷體" panose="03000509000000000000" pitchFamily="65" charset="-120"/>
                <a:ea typeface="標楷體" panose="03000509000000000000" pitchFamily="65" charset="-120"/>
              </a:rPr>
              <a:t>, </a:t>
            </a:r>
            <a:r>
              <a:rPr lang="en-US" altLang="zh-TW" sz="1600" dirty="0" err="1">
                <a:latin typeface="標楷體" panose="03000509000000000000" pitchFamily="65" charset="-120"/>
                <a:ea typeface="標楷體" panose="03000509000000000000" pitchFamily="65" charset="-120"/>
              </a:rPr>
              <a:t>Harshal</a:t>
            </a:r>
            <a:r>
              <a:rPr lang="en-US" altLang="zh-TW" sz="1600" dirty="0">
                <a:latin typeface="標楷體" panose="03000509000000000000" pitchFamily="65" charset="-120"/>
                <a:ea typeface="標楷體" panose="03000509000000000000" pitchFamily="65" charset="-120"/>
              </a:rPr>
              <a:t> Patel, Shraddha Varma, 2015</a:t>
            </a:r>
          </a:p>
          <a:p>
            <a:pPr marL="0" indent="0">
              <a:lnSpc>
                <a:spcPct val="120000"/>
              </a:lnSpc>
              <a:buNone/>
            </a:pPr>
            <a:r>
              <a:rPr lang="en-US" altLang="zh-TW" sz="1600" dirty="0">
                <a:latin typeface="標楷體" panose="03000509000000000000" pitchFamily="65" charset="-120"/>
                <a:ea typeface="標楷體" panose="03000509000000000000" pitchFamily="65" charset="-120"/>
              </a:rPr>
              <a:t>Undergraduate Engineering Students, Department of Information Technology, Mumbai University</a:t>
            </a: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p>
          <a:p>
            <a:pPr marL="0" indent="0">
              <a:lnSpc>
                <a:spcPct val="120000"/>
              </a:lnSpc>
              <a:buNone/>
            </a:pPr>
            <a:r>
              <a:rPr lang="en-US" altLang="zh-TW" sz="1600" dirty="0">
                <a:latin typeface="標楷體" panose="03000509000000000000" pitchFamily="65" charset="-120"/>
                <a:ea typeface="標楷體" panose="03000509000000000000" pitchFamily="65" charset="-120"/>
              </a:rPr>
              <a:t>    The paper that we have presented modeled and predicted the stock returns of NIFTY 50 using LSTM. We collected 5 years of historical data of NIFTY 50 and used it for the training and validation purposes for the model.</a:t>
            </a: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12</a:t>
            </a:fld>
            <a:endParaRPr lang="zh-TW" altLang="en-US"/>
          </a:p>
        </p:txBody>
      </p:sp>
    </p:spTree>
    <p:extLst>
      <p:ext uri="{BB962C8B-B14F-4D97-AF65-F5344CB8AC3E}">
        <p14:creationId xmlns:p14="http://schemas.microsoft.com/office/powerpoint/2010/main" val="303164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8AD400-5825-C63F-D6AC-E84D0B69CE0E}"/>
              </a:ext>
            </a:extLst>
          </p:cNvPr>
          <p:cNvSpPr>
            <a:spLocks noGrp="1"/>
          </p:cNvSpPr>
          <p:nvPr>
            <p:ph type="title"/>
          </p:nvPr>
        </p:nvSpPr>
        <p:spPr/>
        <p:txBody>
          <a:bodyPr/>
          <a:lstStyle/>
          <a:p>
            <a:r>
              <a:rPr lang="en-US" altLang="zh-TW" dirty="0"/>
              <a:t>Methodology</a:t>
            </a:r>
            <a:endParaRPr lang="zh-TW" altLang="en-US" dirty="0"/>
          </a:p>
        </p:txBody>
      </p:sp>
      <p:sp>
        <p:nvSpPr>
          <p:cNvPr id="3" name="內容版面配置區 2">
            <a:extLst>
              <a:ext uri="{FF2B5EF4-FFF2-40B4-BE49-F238E27FC236}">
                <a16:creationId xmlns:a16="http://schemas.microsoft.com/office/drawing/2014/main" id="{C32A835A-1A37-03EC-34B2-511921009E9A}"/>
              </a:ext>
            </a:extLst>
          </p:cNvPr>
          <p:cNvSpPr>
            <a:spLocks noGrp="1"/>
          </p:cNvSpPr>
          <p:nvPr>
            <p:ph idx="1"/>
          </p:nvPr>
        </p:nvSpPr>
        <p:spPr/>
        <p:txBody>
          <a:bodyPr>
            <a:normAutofit/>
          </a:bodyPr>
          <a:lstStyle/>
          <a:p>
            <a:pPr marL="0" indent="0">
              <a:buNone/>
            </a:pPr>
            <a:r>
              <a:rPr lang="en-US" altLang="zh-TW" dirty="0"/>
              <a:t>Stage 1: Raw Data:</a:t>
            </a:r>
          </a:p>
          <a:p>
            <a:pPr marL="0" indent="0">
              <a:buNone/>
            </a:pPr>
            <a:r>
              <a:rPr lang="en-US" altLang="zh-TW" dirty="0"/>
              <a:t>Stage 2: Data Preprocessing:</a:t>
            </a:r>
          </a:p>
          <a:p>
            <a:pPr marL="457200" lvl="1" indent="0">
              <a:buNone/>
            </a:pPr>
            <a:r>
              <a:rPr lang="en-US" altLang="zh-TW" dirty="0"/>
              <a:t>The pre-processing stage involves </a:t>
            </a:r>
          </a:p>
          <a:p>
            <a:pPr marL="971550" lvl="1" indent="-514350">
              <a:buAutoNum type="alphaLcParenR"/>
            </a:pPr>
            <a:r>
              <a:rPr lang="en-US" altLang="zh-TW" dirty="0"/>
              <a:t>Data discretization: Part of data reduction but with particular importance, especially for numerical data </a:t>
            </a:r>
          </a:p>
          <a:p>
            <a:pPr marL="971550" lvl="1" indent="-514350">
              <a:buAutoNum type="alphaLcParenR"/>
            </a:pPr>
            <a:r>
              <a:rPr lang="en-US" altLang="zh-TW" dirty="0"/>
              <a:t>Data transformation: Normalization. </a:t>
            </a:r>
          </a:p>
          <a:p>
            <a:pPr marL="971550" lvl="1" indent="-514350">
              <a:buAutoNum type="alphaLcParenR"/>
            </a:pPr>
            <a:r>
              <a:rPr lang="en-US" altLang="zh-TW" dirty="0"/>
              <a:t>Data cleaning: Fill in missing values. </a:t>
            </a:r>
          </a:p>
          <a:p>
            <a:pPr marL="971550" lvl="1" indent="-514350">
              <a:buAutoNum type="alphaLcParenR"/>
            </a:pPr>
            <a:r>
              <a:rPr lang="en-US" altLang="zh-TW" dirty="0"/>
              <a:t>Data integration: Integration of data files. </a:t>
            </a:r>
            <a:endParaRPr lang="zh-TW" altLang="en-US" dirty="0"/>
          </a:p>
        </p:txBody>
      </p:sp>
      <p:sp>
        <p:nvSpPr>
          <p:cNvPr id="4" name="投影片編號版面配置區 3">
            <a:extLst>
              <a:ext uri="{FF2B5EF4-FFF2-40B4-BE49-F238E27FC236}">
                <a16:creationId xmlns:a16="http://schemas.microsoft.com/office/drawing/2014/main" id="{50050087-B628-AC87-8EF8-F8BC55BB35C0}"/>
              </a:ext>
            </a:extLst>
          </p:cNvPr>
          <p:cNvSpPr>
            <a:spLocks noGrp="1"/>
          </p:cNvSpPr>
          <p:nvPr>
            <p:ph type="sldNum" sz="quarter" idx="12"/>
          </p:nvPr>
        </p:nvSpPr>
        <p:spPr/>
        <p:txBody>
          <a:bodyPr/>
          <a:lstStyle/>
          <a:p>
            <a:fld id="{9C2854D3-CEF5-4D3A-A25B-7B4FC8F6018D}" type="slidenum">
              <a:rPr lang="zh-TW" altLang="en-US" smtClean="0"/>
              <a:t>13</a:t>
            </a:fld>
            <a:endParaRPr lang="zh-TW" altLang="en-US"/>
          </a:p>
        </p:txBody>
      </p:sp>
    </p:spTree>
    <p:extLst>
      <p:ext uri="{BB962C8B-B14F-4D97-AF65-F5344CB8AC3E}">
        <p14:creationId xmlns:p14="http://schemas.microsoft.com/office/powerpoint/2010/main" val="270924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8AD400-5825-C63F-D6AC-E84D0B69CE0E}"/>
              </a:ext>
            </a:extLst>
          </p:cNvPr>
          <p:cNvSpPr>
            <a:spLocks noGrp="1"/>
          </p:cNvSpPr>
          <p:nvPr>
            <p:ph type="title"/>
          </p:nvPr>
        </p:nvSpPr>
        <p:spPr/>
        <p:txBody>
          <a:bodyPr/>
          <a:lstStyle/>
          <a:p>
            <a:r>
              <a:rPr lang="en-US" altLang="zh-TW" dirty="0"/>
              <a:t>Methodology</a:t>
            </a:r>
            <a:endParaRPr lang="zh-TW" altLang="en-US" dirty="0"/>
          </a:p>
        </p:txBody>
      </p:sp>
      <p:sp>
        <p:nvSpPr>
          <p:cNvPr id="3" name="內容版面配置區 2">
            <a:extLst>
              <a:ext uri="{FF2B5EF4-FFF2-40B4-BE49-F238E27FC236}">
                <a16:creationId xmlns:a16="http://schemas.microsoft.com/office/drawing/2014/main" id="{C32A835A-1A37-03EC-34B2-511921009E9A}"/>
              </a:ext>
            </a:extLst>
          </p:cNvPr>
          <p:cNvSpPr>
            <a:spLocks noGrp="1"/>
          </p:cNvSpPr>
          <p:nvPr>
            <p:ph idx="1"/>
          </p:nvPr>
        </p:nvSpPr>
        <p:spPr>
          <a:xfrm>
            <a:off x="838200" y="1825625"/>
            <a:ext cx="10515600" cy="4398712"/>
          </a:xfrm>
        </p:spPr>
        <p:txBody>
          <a:bodyPr>
            <a:normAutofit/>
          </a:bodyPr>
          <a:lstStyle/>
          <a:p>
            <a:pPr marL="0" indent="0">
              <a:buNone/>
            </a:pPr>
            <a:r>
              <a:rPr lang="en-US" altLang="zh-TW" dirty="0"/>
              <a:t> Stage 3: Feature Extraction:</a:t>
            </a:r>
          </a:p>
          <a:p>
            <a:pPr marL="0" indent="0">
              <a:buNone/>
            </a:pPr>
            <a:r>
              <a:rPr lang="en-US" altLang="zh-TW" dirty="0"/>
              <a:t>	We will choose the feature from Date, open, high, low, close, and volume.</a:t>
            </a:r>
          </a:p>
          <a:p>
            <a:pPr marL="0" indent="0">
              <a:buNone/>
            </a:pPr>
            <a:r>
              <a:rPr lang="en-US" altLang="zh-TW" dirty="0"/>
              <a:t>Stage 4: Training Neural Network:</a:t>
            </a: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dirty="0"/>
              <a:t>Stage 5: Output Generation:</a:t>
            </a:r>
          </a:p>
        </p:txBody>
      </p:sp>
      <p:sp>
        <p:nvSpPr>
          <p:cNvPr id="4" name="投影片編號版面配置區 3">
            <a:extLst>
              <a:ext uri="{FF2B5EF4-FFF2-40B4-BE49-F238E27FC236}">
                <a16:creationId xmlns:a16="http://schemas.microsoft.com/office/drawing/2014/main" id="{50050087-B628-AC87-8EF8-F8BC55BB35C0}"/>
              </a:ext>
            </a:extLst>
          </p:cNvPr>
          <p:cNvSpPr>
            <a:spLocks noGrp="1"/>
          </p:cNvSpPr>
          <p:nvPr>
            <p:ph type="sldNum" sz="quarter" idx="12"/>
          </p:nvPr>
        </p:nvSpPr>
        <p:spPr/>
        <p:txBody>
          <a:bodyPr/>
          <a:lstStyle/>
          <a:p>
            <a:fld id="{9C2854D3-CEF5-4D3A-A25B-7B4FC8F6018D}" type="slidenum">
              <a:rPr lang="zh-TW" altLang="en-US" smtClean="0"/>
              <a:t>14</a:t>
            </a:fld>
            <a:endParaRPr lang="zh-TW" altLang="en-US"/>
          </a:p>
        </p:txBody>
      </p:sp>
      <p:pic>
        <p:nvPicPr>
          <p:cNvPr id="6" name="圖片 5">
            <a:extLst>
              <a:ext uri="{FF2B5EF4-FFF2-40B4-BE49-F238E27FC236}">
                <a16:creationId xmlns:a16="http://schemas.microsoft.com/office/drawing/2014/main" id="{31D9D801-57C8-D412-8B87-0FA264C22695}"/>
              </a:ext>
            </a:extLst>
          </p:cNvPr>
          <p:cNvPicPr>
            <a:picLocks noChangeAspect="1"/>
          </p:cNvPicPr>
          <p:nvPr/>
        </p:nvPicPr>
        <p:blipFill>
          <a:blip r:embed="rId2"/>
          <a:stretch>
            <a:fillRect/>
          </a:stretch>
        </p:blipFill>
        <p:spPr>
          <a:xfrm>
            <a:off x="5935579" y="3362825"/>
            <a:ext cx="4652209" cy="2693385"/>
          </a:xfrm>
          <a:prstGeom prst="rect">
            <a:avLst/>
          </a:prstGeom>
        </p:spPr>
      </p:pic>
    </p:spTree>
    <p:extLst>
      <p:ext uri="{BB962C8B-B14F-4D97-AF65-F5344CB8AC3E}">
        <p14:creationId xmlns:p14="http://schemas.microsoft.com/office/powerpoint/2010/main" val="43549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8AD400-5825-C63F-D6AC-E84D0B69CE0E}"/>
              </a:ext>
            </a:extLst>
          </p:cNvPr>
          <p:cNvSpPr>
            <a:spLocks noGrp="1"/>
          </p:cNvSpPr>
          <p:nvPr>
            <p:ph type="title"/>
          </p:nvPr>
        </p:nvSpPr>
        <p:spPr/>
        <p:txBody>
          <a:bodyPr/>
          <a:lstStyle/>
          <a:p>
            <a:r>
              <a:rPr lang="en-US" altLang="zh-TW" dirty="0"/>
              <a:t>Experimental Work</a:t>
            </a:r>
            <a:endParaRPr lang="zh-TW" altLang="en-US" dirty="0"/>
          </a:p>
        </p:txBody>
      </p:sp>
      <p:sp>
        <p:nvSpPr>
          <p:cNvPr id="3" name="內容版面配置區 2">
            <a:extLst>
              <a:ext uri="{FF2B5EF4-FFF2-40B4-BE49-F238E27FC236}">
                <a16:creationId xmlns:a16="http://schemas.microsoft.com/office/drawing/2014/main" id="{C32A835A-1A37-03EC-34B2-511921009E9A}"/>
              </a:ext>
            </a:extLst>
          </p:cNvPr>
          <p:cNvSpPr>
            <a:spLocks noGrp="1"/>
          </p:cNvSpPr>
          <p:nvPr>
            <p:ph idx="1"/>
          </p:nvPr>
        </p:nvSpPr>
        <p:spPr/>
        <p:txBody>
          <a:bodyPr>
            <a:normAutofit lnSpcReduction="10000"/>
          </a:bodyPr>
          <a:lstStyle/>
          <a:p>
            <a:pPr marL="0" indent="0">
              <a:buNone/>
            </a:pPr>
            <a:r>
              <a:rPr lang="en-US" altLang="zh-TW" dirty="0"/>
              <a:t>Dataset description:</a:t>
            </a:r>
          </a:p>
          <a:p>
            <a:pPr marL="457200" lvl="1" indent="0">
              <a:buNone/>
            </a:pPr>
            <a:r>
              <a:rPr lang="en-US" altLang="zh-TW" dirty="0"/>
              <a:t>We have collected the historical stock data of NIFTY 50 from the National stock exchange. We have collected daily dataset and kept a window size of 22 days.</a:t>
            </a:r>
          </a:p>
          <a:p>
            <a:pPr marL="0" indent="0">
              <a:buNone/>
            </a:pPr>
            <a:r>
              <a:rPr lang="en-US" altLang="zh-TW" dirty="0"/>
              <a:t>Sequence data:</a:t>
            </a:r>
          </a:p>
          <a:p>
            <a:pPr marL="457200" lvl="1" indent="0">
              <a:buNone/>
            </a:pPr>
            <a:r>
              <a:rPr lang="en-US" altLang="zh-TW" dirty="0"/>
              <a:t>From data set we used 1180 samples for training purpose and 132 samples for validation purpose.</a:t>
            </a:r>
          </a:p>
          <a:p>
            <a:pPr marL="0" indent="0">
              <a:buNone/>
            </a:pPr>
            <a:r>
              <a:rPr lang="en-US" altLang="zh-TW" dirty="0"/>
              <a:t>Training Detail: </a:t>
            </a:r>
          </a:p>
          <a:p>
            <a:pPr marL="457200" lvl="1" indent="0">
              <a:buNone/>
            </a:pPr>
            <a:r>
              <a:rPr lang="en-US" altLang="zh-TW" dirty="0"/>
              <a:t>For training the model we used RMSprop as the optimizer and normalized each vector of the sequence.</a:t>
            </a:r>
          </a:p>
          <a:p>
            <a:pPr marL="457200" lvl="1" indent="0">
              <a:buNone/>
            </a:pPr>
            <a:r>
              <a:rPr lang="en-US" altLang="zh-TW" dirty="0"/>
              <a:t>For our experiment, we have used a various set of parameters with a different number of epochs to measure the RMSE of Training and Testing dataset.</a:t>
            </a:r>
          </a:p>
        </p:txBody>
      </p:sp>
      <p:sp>
        <p:nvSpPr>
          <p:cNvPr id="4" name="投影片編號版面配置區 3">
            <a:extLst>
              <a:ext uri="{FF2B5EF4-FFF2-40B4-BE49-F238E27FC236}">
                <a16:creationId xmlns:a16="http://schemas.microsoft.com/office/drawing/2014/main" id="{50050087-B628-AC87-8EF8-F8BC55BB35C0}"/>
              </a:ext>
            </a:extLst>
          </p:cNvPr>
          <p:cNvSpPr>
            <a:spLocks noGrp="1"/>
          </p:cNvSpPr>
          <p:nvPr>
            <p:ph type="sldNum" sz="quarter" idx="12"/>
          </p:nvPr>
        </p:nvSpPr>
        <p:spPr/>
        <p:txBody>
          <a:bodyPr/>
          <a:lstStyle/>
          <a:p>
            <a:fld id="{9C2854D3-CEF5-4D3A-A25B-7B4FC8F6018D}" type="slidenum">
              <a:rPr lang="zh-TW" altLang="en-US" smtClean="0"/>
              <a:t>15</a:t>
            </a:fld>
            <a:endParaRPr lang="zh-TW" altLang="en-US"/>
          </a:p>
        </p:txBody>
      </p:sp>
    </p:spTree>
    <p:extLst>
      <p:ext uri="{BB962C8B-B14F-4D97-AF65-F5344CB8AC3E}">
        <p14:creationId xmlns:p14="http://schemas.microsoft.com/office/powerpoint/2010/main" val="425097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C7DB17-2075-D3BF-C026-402127F53F4F}"/>
              </a:ext>
            </a:extLst>
          </p:cNvPr>
          <p:cNvSpPr>
            <a:spLocks noGrp="1"/>
          </p:cNvSpPr>
          <p:nvPr>
            <p:ph type="title"/>
          </p:nvPr>
        </p:nvSpPr>
        <p:spPr/>
        <p:txBody>
          <a:bodyPr/>
          <a:lstStyle/>
          <a:p>
            <a:r>
              <a:rPr lang="en-US" altLang="zh-TW" dirty="0"/>
              <a:t>Experimental Results</a:t>
            </a:r>
            <a:endParaRPr lang="zh-TW" altLang="en-US" dirty="0"/>
          </a:p>
        </p:txBody>
      </p:sp>
      <p:sp>
        <p:nvSpPr>
          <p:cNvPr id="3" name="投影片編號版面配置區 2">
            <a:extLst>
              <a:ext uri="{FF2B5EF4-FFF2-40B4-BE49-F238E27FC236}">
                <a16:creationId xmlns:a16="http://schemas.microsoft.com/office/drawing/2014/main" id="{9F1F2080-07CB-6F66-7907-297D749621E7}"/>
              </a:ext>
            </a:extLst>
          </p:cNvPr>
          <p:cNvSpPr>
            <a:spLocks noGrp="1"/>
          </p:cNvSpPr>
          <p:nvPr>
            <p:ph type="sldNum" sz="quarter" idx="12"/>
          </p:nvPr>
        </p:nvSpPr>
        <p:spPr/>
        <p:txBody>
          <a:bodyPr/>
          <a:lstStyle/>
          <a:p>
            <a:fld id="{9C2854D3-CEF5-4D3A-A25B-7B4FC8F6018D}" type="slidenum">
              <a:rPr lang="zh-TW" altLang="en-US" smtClean="0"/>
              <a:t>16</a:t>
            </a:fld>
            <a:endParaRPr lang="zh-TW" altLang="en-US"/>
          </a:p>
        </p:txBody>
      </p:sp>
      <p:pic>
        <p:nvPicPr>
          <p:cNvPr id="5" name="圖片 4">
            <a:extLst>
              <a:ext uri="{FF2B5EF4-FFF2-40B4-BE49-F238E27FC236}">
                <a16:creationId xmlns:a16="http://schemas.microsoft.com/office/drawing/2014/main" id="{58BDE383-0ADC-0307-CD83-F1E0D198C119}"/>
              </a:ext>
            </a:extLst>
          </p:cNvPr>
          <p:cNvPicPr>
            <a:picLocks noChangeAspect="1"/>
          </p:cNvPicPr>
          <p:nvPr/>
        </p:nvPicPr>
        <p:blipFill>
          <a:blip r:embed="rId2"/>
          <a:stretch>
            <a:fillRect/>
          </a:stretch>
        </p:blipFill>
        <p:spPr>
          <a:xfrm>
            <a:off x="838200" y="1554425"/>
            <a:ext cx="4941450" cy="2264540"/>
          </a:xfrm>
          <a:prstGeom prst="rect">
            <a:avLst/>
          </a:prstGeom>
        </p:spPr>
      </p:pic>
      <p:pic>
        <p:nvPicPr>
          <p:cNvPr id="13" name="圖片 12">
            <a:extLst>
              <a:ext uri="{FF2B5EF4-FFF2-40B4-BE49-F238E27FC236}">
                <a16:creationId xmlns:a16="http://schemas.microsoft.com/office/drawing/2014/main" id="{6BABFFE5-F32A-0AEF-2013-4950C1865406}"/>
              </a:ext>
            </a:extLst>
          </p:cNvPr>
          <p:cNvPicPr>
            <a:picLocks noChangeAspect="1"/>
          </p:cNvPicPr>
          <p:nvPr/>
        </p:nvPicPr>
        <p:blipFill>
          <a:blip r:embed="rId3"/>
          <a:stretch>
            <a:fillRect/>
          </a:stretch>
        </p:blipFill>
        <p:spPr>
          <a:xfrm>
            <a:off x="5838629" y="317855"/>
            <a:ext cx="2536040" cy="6141195"/>
          </a:xfrm>
          <a:prstGeom prst="rect">
            <a:avLst/>
          </a:prstGeom>
        </p:spPr>
      </p:pic>
      <p:pic>
        <p:nvPicPr>
          <p:cNvPr id="15" name="圖片 14">
            <a:extLst>
              <a:ext uri="{FF2B5EF4-FFF2-40B4-BE49-F238E27FC236}">
                <a16:creationId xmlns:a16="http://schemas.microsoft.com/office/drawing/2014/main" id="{55D7CFA1-29DF-F452-4993-EF04BBF6D153}"/>
              </a:ext>
            </a:extLst>
          </p:cNvPr>
          <p:cNvPicPr>
            <a:picLocks noChangeAspect="1"/>
          </p:cNvPicPr>
          <p:nvPr/>
        </p:nvPicPr>
        <p:blipFill>
          <a:blip r:embed="rId4"/>
          <a:stretch>
            <a:fillRect/>
          </a:stretch>
        </p:blipFill>
        <p:spPr>
          <a:xfrm>
            <a:off x="8374669" y="323240"/>
            <a:ext cx="2607096" cy="6135810"/>
          </a:xfrm>
          <a:prstGeom prst="rect">
            <a:avLst/>
          </a:prstGeom>
        </p:spPr>
      </p:pic>
    </p:spTree>
    <p:extLst>
      <p:ext uri="{BB962C8B-B14F-4D97-AF65-F5344CB8AC3E}">
        <p14:creationId xmlns:p14="http://schemas.microsoft.com/office/powerpoint/2010/main" val="111987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011634"/>
          </a:xfrm>
        </p:spPr>
        <p:txBody>
          <a:bodyPr>
            <a:normAutofit fontScale="90000"/>
          </a:bodyPr>
          <a:lstStyle/>
          <a:p>
            <a:r>
              <a:rPr lang="en-US" altLang="zh-TW" sz="2800" dirty="0">
                <a:latin typeface="標楷體" panose="03000509000000000000" pitchFamily="65" charset="-120"/>
                <a:ea typeface="標楷體" panose="03000509000000000000" pitchFamily="65" charset="-120"/>
              </a:rPr>
              <a:t>Reference: </a:t>
            </a:r>
            <a:r>
              <a:rPr lang="en-US" altLang="zh-TW" sz="2800" b="1" dirty="0">
                <a:latin typeface="標楷體" panose="03000509000000000000" pitchFamily="65" charset="-120"/>
                <a:ea typeface="標楷體" panose="03000509000000000000" pitchFamily="65" charset="-120"/>
              </a:rPr>
              <a:t>Forecasting turning points in stock price by applying a novel hybrid CNN-LSTM-</a:t>
            </a:r>
            <a:r>
              <a:rPr lang="en-US" altLang="zh-TW" sz="2800" b="1" dirty="0" err="1">
                <a:latin typeface="標楷體" panose="03000509000000000000" pitchFamily="65" charset="-120"/>
                <a:ea typeface="標楷體" panose="03000509000000000000" pitchFamily="65" charset="-120"/>
              </a:rPr>
              <a:t>ResNet</a:t>
            </a:r>
            <a:r>
              <a:rPr lang="en-US" altLang="zh-TW" sz="2800" b="1" dirty="0">
                <a:latin typeface="標楷體" panose="03000509000000000000" pitchFamily="65" charset="-120"/>
                <a:ea typeface="標楷體" panose="03000509000000000000" pitchFamily="65" charset="-120"/>
              </a:rPr>
              <a:t> model fed by 2D segmented images</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129553"/>
            <a:ext cx="10823448" cy="5363322"/>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Author:</a:t>
            </a: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r>
              <a:rPr lang="en-US" altLang="zh-TW" sz="1600" b="1" dirty="0">
                <a:latin typeface="標楷體" panose="03000509000000000000" pitchFamily="65" charset="-120"/>
                <a:ea typeface="標楷體" panose="03000509000000000000" pitchFamily="65" charset="-120"/>
              </a:rPr>
              <a:t>Analysis:</a:t>
            </a:r>
          </a:p>
          <a:p>
            <a:pPr marL="0" indent="0">
              <a:lnSpc>
                <a:spcPct val="120000"/>
              </a:lnSpc>
              <a:buNone/>
            </a:pPr>
            <a:r>
              <a:rPr lang="en-US" altLang="zh-TW" sz="1600" b="1" dirty="0">
                <a:latin typeface="標楷體" panose="03000509000000000000" pitchFamily="65" charset="-120"/>
                <a:ea typeface="標楷體" panose="03000509000000000000" pitchFamily="65" charset="-120"/>
              </a:rPr>
              <a:t>Conclusions: </a:t>
            </a:r>
          </a:p>
          <a:p>
            <a:pPr marL="0" indent="0">
              <a:lnSpc>
                <a:spcPct val="120000"/>
              </a:lnSpc>
              <a:buNone/>
            </a:pPr>
            <a:r>
              <a:rPr lang="en-US" altLang="zh-TW" sz="1600" dirty="0">
                <a:latin typeface="標楷體" panose="03000509000000000000" pitchFamily="65" charset="-120"/>
                <a:ea typeface="標楷體" panose="03000509000000000000" pitchFamily="65" charset="-120"/>
              </a:rPr>
              <a:t>1.</a:t>
            </a: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17</a:t>
            </a:fld>
            <a:endParaRPr lang="zh-TW" altLang="en-US"/>
          </a:p>
        </p:txBody>
      </p:sp>
    </p:spTree>
    <p:extLst>
      <p:ext uri="{BB962C8B-B14F-4D97-AF65-F5344CB8AC3E}">
        <p14:creationId xmlns:p14="http://schemas.microsoft.com/office/powerpoint/2010/main" val="371782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494411"/>
          </a:xfrm>
        </p:spPr>
        <p:txBody>
          <a:bodyPr>
            <a:normAutofit/>
          </a:bodyPr>
          <a:lstStyle/>
          <a:p>
            <a:r>
              <a:rPr lang="en-US" altLang="zh-TW" sz="2800" dirty="0">
                <a:latin typeface="標楷體" panose="03000509000000000000" pitchFamily="65" charset="-120"/>
                <a:ea typeface="標楷體" panose="03000509000000000000" pitchFamily="65" charset="-120"/>
              </a:rPr>
              <a:t>Reference: </a:t>
            </a:r>
            <a:endParaRPr lang="zh-TW" altLang="en-US" sz="28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612330"/>
            <a:ext cx="10823448" cy="5880545"/>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Author:</a:t>
            </a: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a:t>
            </a:r>
            <a:endParaRPr lang="en-US" altLang="zh-TW" sz="1600" dirty="0">
              <a:latin typeface="標楷體" panose="03000509000000000000" pitchFamily="65" charset="-120"/>
              <a:ea typeface="標楷體" panose="03000509000000000000" pitchFamily="65" charset="-120"/>
            </a:endParaRPr>
          </a:p>
          <a:p>
            <a:pPr marL="0" indent="0">
              <a:lnSpc>
                <a:spcPct val="120000"/>
              </a:lnSpc>
              <a:buNone/>
            </a:pPr>
            <a:r>
              <a:rPr lang="en-US" altLang="zh-TW" sz="1600" b="1" dirty="0">
                <a:latin typeface="標楷體" panose="03000509000000000000" pitchFamily="65" charset="-120"/>
                <a:ea typeface="標楷體" panose="03000509000000000000" pitchFamily="65" charset="-120"/>
              </a:rPr>
              <a:t>Analysis:</a:t>
            </a:r>
          </a:p>
          <a:p>
            <a:pPr marL="0" indent="0">
              <a:lnSpc>
                <a:spcPct val="120000"/>
              </a:lnSpc>
              <a:buNone/>
            </a:pPr>
            <a:r>
              <a:rPr lang="en-US" altLang="zh-TW" sz="1600" b="1" dirty="0">
                <a:latin typeface="標楷體" panose="03000509000000000000" pitchFamily="65" charset="-120"/>
                <a:ea typeface="標楷體" panose="03000509000000000000" pitchFamily="65" charset="-120"/>
              </a:rPr>
              <a:t>Conclusions: </a:t>
            </a:r>
          </a:p>
          <a:p>
            <a:pPr marL="0" indent="0">
              <a:lnSpc>
                <a:spcPct val="120000"/>
              </a:lnSpc>
              <a:buNone/>
            </a:pPr>
            <a:r>
              <a:rPr lang="en-US" altLang="zh-TW" sz="1600" dirty="0">
                <a:latin typeface="標楷體" panose="03000509000000000000" pitchFamily="65" charset="-120"/>
                <a:ea typeface="標楷體" panose="03000509000000000000" pitchFamily="65" charset="-120"/>
              </a:rPr>
              <a:t>1.</a:t>
            </a:r>
            <a:endParaRPr lang="zh-TW" altLang="en-US" sz="1600" dirty="0">
              <a:latin typeface="標楷體" panose="03000509000000000000" pitchFamily="65" charset="-120"/>
              <a:ea typeface="標楷體" panose="03000509000000000000" pitchFamily="65" charset="-120"/>
            </a:endParaRP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18</a:t>
            </a:fld>
            <a:endParaRPr lang="zh-TW" altLang="en-US"/>
          </a:p>
        </p:txBody>
      </p:sp>
    </p:spTree>
    <p:extLst>
      <p:ext uri="{BB962C8B-B14F-4D97-AF65-F5344CB8AC3E}">
        <p14:creationId xmlns:p14="http://schemas.microsoft.com/office/powerpoint/2010/main" val="2894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8C3D3-4540-263D-B5F3-0D362A94C144}"/>
              </a:ext>
            </a:extLst>
          </p:cNvPr>
          <p:cNvSpPr>
            <a:spLocks noGrp="1"/>
          </p:cNvSpPr>
          <p:nvPr>
            <p:ph type="title"/>
          </p:nvPr>
        </p:nvSpPr>
        <p:spPr>
          <a:xfrm>
            <a:off x="530352" y="117919"/>
            <a:ext cx="10515600" cy="1038528"/>
          </a:xfrm>
        </p:spPr>
        <p:txBody>
          <a:bodyPr>
            <a:normAutofit/>
          </a:bodyPr>
          <a:lstStyle/>
          <a:p>
            <a:r>
              <a:rPr lang="en-US" altLang="zh-TW" sz="2400" dirty="0">
                <a:latin typeface="標楷體" panose="03000509000000000000" pitchFamily="65" charset="-120"/>
                <a:ea typeface="標楷體" panose="03000509000000000000" pitchFamily="65" charset="-120"/>
              </a:rPr>
              <a:t>Reference: </a:t>
            </a:r>
            <a:r>
              <a:rPr lang="en-US" altLang="zh-TW" sz="2800" b="1" dirty="0">
                <a:latin typeface="標楷體" panose="03000509000000000000" pitchFamily="65" charset="-120"/>
                <a:ea typeface="標楷體" panose="03000509000000000000" pitchFamily="65" charset="-120"/>
              </a:rPr>
              <a:t>Fourier Analysis for Stock Price Forecasting: Assumption and Evidence</a:t>
            </a:r>
            <a:endParaRPr lang="zh-TW" altLang="en-US" sz="2800" b="1"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E5E8EE4-A90E-4A75-D523-1CC884244D81}"/>
              </a:ext>
            </a:extLst>
          </p:cNvPr>
          <p:cNvSpPr>
            <a:spLocks noGrp="1"/>
          </p:cNvSpPr>
          <p:nvPr>
            <p:ph idx="1"/>
          </p:nvPr>
        </p:nvSpPr>
        <p:spPr>
          <a:xfrm>
            <a:off x="530352" y="1353671"/>
            <a:ext cx="10823448" cy="5139204"/>
          </a:xfrm>
        </p:spPr>
        <p:txBody>
          <a:bodyPr>
            <a:normAutofit/>
          </a:bodyPr>
          <a:lstStyle/>
          <a:p>
            <a:pPr marL="0" indent="0">
              <a:lnSpc>
                <a:spcPct val="120000"/>
              </a:lnSpc>
              <a:buNone/>
            </a:pPr>
            <a:r>
              <a:rPr lang="en-US" altLang="zh-TW" sz="1600" b="1" dirty="0">
                <a:latin typeface="標楷體" panose="03000509000000000000" pitchFamily="65" charset="-120"/>
                <a:ea typeface="標楷體" panose="03000509000000000000" pitchFamily="65" charset="-120"/>
              </a:rPr>
              <a:t>Author: </a:t>
            </a:r>
            <a:r>
              <a:rPr lang="lt-LT" altLang="zh-TW" sz="1600" dirty="0">
                <a:latin typeface="標楷體" panose="03000509000000000000" pitchFamily="65" charset="-120"/>
                <a:ea typeface="標楷體" panose="03000509000000000000" pitchFamily="65" charset="-120"/>
              </a:rPr>
              <a:t>Bohumil Stádník, Jurgita Raudeliūnienė &amp; Vida Davidavičienė</a:t>
            </a:r>
            <a:r>
              <a:rPr lang="en-US" altLang="zh-TW" sz="1600" dirty="0">
                <a:latin typeface="標楷體" panose="03000509000000000000" pitchFamily="65" charset="-120"/>
                <a:ea typeface="標楷體" panose="03000509000000000000" pitchFamily="65" charset="-120"/>
              </a:rPr>
              <a:t> , 2016</a:t>
            </a:r>
          </a:p>
          <a:p>
            <a:pPr marL="0" indent="0">
              <a:lnSpc>
                <a:spcPct val="120000"/>
              </a:lnSpc>
              <a:buNone/>
            </a:pPr>
            <a:r>
              <a:rPr lang="en-US" altLang="zh-TW" sz="1600" dirty="0">
                <a:latin typeface="標楷體" panose="03000509000000000000" pitchFamily="65" charset="-120"/>
                <a:ea typeface="標楷體" panose="03000509000000000000" pitchFamily="65" charset="-120"/>
              </a:rPr>
              <a:t>Faculty of Finance and Accounting, University of Economics, Czech Republic</a:t>
            </a:r>
            <a:br>
              <a:rPr lang="en-US" altLang="zh-TW" sz="1600" dirty="0">
                <a:latin typeface="標楷體" panose="03000509000000000000" pitchFamily="65" charset="-120"/>
                <a:ea typeface="標楷體" panose="03000509000000000000" pitchFamily="65" charset="-120"/>
              </a:rPr>
            </a:br>
            <a:r>
              <a:rPr lang="en-US" altLang="zh-TW" sz="1600" b="1" dirty="0">
                <a:latin typeface="標楷體" panose="03000509000000000000" pitchFamily="65" charset="-120"/>
                <a:ea typeface="標楷體" panose="03000509000000000000" pitchFamily="65" charset="-120"/>
              </a:rPr>
              <a:t>Summary: </a:t>
            </a:r>
          </a:p>
          <a:p>
            <a:pPr marL="0" indent="0">
              <a:lnSpc>
                <a:spcPct val="120000"/>
              </a:lnSpc>
              <a:buNone/>
            </a:pPr>
            <a:r>
              <a:rPr lang="en-US" altLang="zh-TW" sz="1600" b="1"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The </a:t>
            </a:r>
            <a:r>
              <a:rPr lang="en-US" altLang="zh-TW" sz="1600" u="sng" dirty="0">
                <a:latin typeface="標楷體" panose="03000509000000000000" pitchFamily="65" charset="-120"/>
                <a:ea typeface="標楷體" panose="03000509000000000000" pitchFamily="65" charset="-120"/>
              </a:rPr>
              <a:t>significant cycles </a:t>
            </a:r>
            <a:r>
              <a:rPr lang="en-US" altLang="zh-TW" sz="1600" dirty="0">
                <a:latin typeface="標楷體" panose="03000509000000000000" pitchFamily="65" charset="-120"/>
                <a:ea typeface="標楷體" panose="03000509000000000000" pitchFamily="65" charset="-120"/>
              </a:rPr>
              <a:t>were discovered using the Fourier analysis inside the price series of US stocks; then, </a:t>
            </a:r>
            <a:r>
              <a:rPr lang="en-US" altLang="zh-TW" sz="1600" u="sng" dirty="0">
                <a:latin typeface="標楷體" panose="03000509000000000000" pitchFamily="65" charset="-120"/>
                <a:ea typeface="標楷體" panose="03000509000000000000" pitchFamily="65" charset="-120"/>
              </a:rPr>
              <a:t>the simulation of an agent buying and selling on minima and maxima of these cycles was made</a:t>
            </a:r>
            <a:r>
              <a:rPr lang="en-US" altLang="zh-TW" sz="1600" dirty="0">
                <a:latin typeface="標楷體" panose="03000509000000000000" pitchFamily="65" charset="-120"/>
                <a:ea typeface="標楷體" panose="03000509000000000000" pitchFamily="65" charset="-120"/>
              </a:rPr>
              <a:t>. </a:t>
            </a:r>
          </a:p>
          <a:p>
            <a:pPr marL="0" indent="0">
              <a:lnSpc>
                <a:spcPct val="120000"/>
              </a:lnSpc>
              <a:buNone/>
            </a:pPr>
            <a:r>
              <a:rPr lang="en-US" altLang="zh-TW" sz="1600" dirty="0">
                <a:latin typeface="標楷體" panose="03000509000000000000" pitchFamily="65" charset="-120"/>
                <a:ea typeface="標楷體" panose="03000509000000000000" pitchFamily="65" charset="-120"/>
              </a:rPr>
              <a:t>    The results were then compared to those of an agent operating chaotically. Moreover, the existing significant cycles were found using more precise methods, suggested in the research, and based on the results of an agent buying and selling on all possible periods and phases. </a:t>
            </a:r>
          </a:p>
          <a:p>
            <a:pPr marL="0" indent="0">
              <a:lnSpc>
                <a:spcPct val="120000"/>
              </a:lnSpc>
              <a:buNone/>
            </a:pPr>
            <a:r>
              <a:rPr lang="en-US" altLang="zh-TW" sz="1600" dirty="0">
                <a:latin typeface="標楷體" panose="03000509000000000000" pitchFamily="65" charset="-120"/>
                <a:ea typeface="標楷體" panose="03000509000000000000" pitchFamily="65" charset="-120"/>
              </a:rPr>
              <a:t>    It has been </a:t>
            </a:r>
            <a:r>
              <a:rPr lang="en-US" altLang="zh-TW" sz="1600" dirty="0" err="1">
                <a:latin typeface="標楷體" panose="03000509000000000000" pitchFamily="65" charset="-120"/>
                <a:ea typeface="標楷體" panose="03000509000000000000" pitchFamily="65" charset="-120"/>
              </a:rPr>
              <a:t>analysed</a:t>
            </a:r>
            <a:r>
              <a:rPr lang="en-US" altLang="zh-TW" sz="1600" dirty="0">
                <a:latin typeface="標楷體" panose="03000509000000000000" pitchFamily="65" charset="-120"/>
                <a:ea typeface="標楷體" panose="03000509000000000000" pitchFamily="65" charset="-120"/>
              </a:rPr>
              <a:t> whether these really existing cycles were in accordance with the significant cycles resulting from the Fourier analysis. </a:t>
            </a:r>
            <a:r>
              <a:rPr lang="en-US" altLang="zh-TW" sz="1600" u="sng" dirty="0">
                <a:latin typeface="標楷體" panose="03000509000000000000" pitchFamily="65" charset="-120"/>
                <a:ea typeface="標楷體" panose="03000509000000000000" pitchFamily="65" charset="-120"/>
              </a:rPr>
              <a:t>It has been concluded that the Fourier analysis basically failed.</a:t>
            </a:r>
            <a:r>
              <a:rPr lang="en-US" altLang="zh-TW" sz="1600" dirty="0">
                <a:latin typeface="標楷體" panose="03000509000000000000" pitchFamily="65" charset="-120"/>
                <a:ea typeface="標楷體" panose="03000509000000000000" pitchFamily="65" charset="-120"/>
              </a:rPr>
              <a:t> Suchlike failures are expected on similar data series.</a:t>
            </a:r>
          </a:p>
        </p:txBody>
      </p:sp>
      <p:sp>
        <p:nvSpPr>
          <p:cNvPr id="6" name="投影片編號版面配置區 5">
            <a:extLst>
              <a:ext uri="{FF2B5EF4-FFF2-40B4-BE49-F238E27FC236}">
                <a16:creationId xmlns:a16="http://schemas.microsoft.com/office/drawing/2014/main" id="{406CEF59-3D5E-0E5A-D238-AC502261472E}"/>
              </a:ext>
            </a:extLst>
          </p:cNvPr>
          <p:cNvSpPr>
            <a:spLocks noGrp="1"/>
          </p:cNvSpPr>
          <p:nvPr>
            <p:ph type="sldNum" sz="quarter" idx="12"/>
          </p:nvPr>
        </p:nvSpPr>
        <p:spPr/>
        <p:txBody>
          <a:bodyPr/>
          <a:lstStyle/>
          <a:p>
            <a:fld id="{9C2854D3-CEF5-4D3A-A25B-7B4FC8F6018D}" type="slidenum">
              <a:rPr lang="zh-TW" altLang="en-US" smtClean="0"/>
              <a:t>2</a:t>
            </a:fld>
            <a:endParaRPr lang="zh-TW" altLang="en-US"/>
          </a:p>
        </p:txBody>
      </p:sp>
    </p:spTree>
    <p:extLst>
      <p:ext uri="{BB962C8B-B14F-4D97-AF65-F5344CB8AC3E}">
        <p14:creationId xmlns:p14="http://schemas.microsoft.com/office/powerpoint/2010/main" val="415673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4E8CA0-9543-83B8-70B1-269C6168FE85}"/>
              </a:ext>
            </a:extLst>
          </p:cNvPr>
          <p:cNvSpPr>
            <a:spLocks noGrp="1"/>
          </p:cNvSpPr>
          <p:nvPr>
            <p:ph type="title"/>
          </p:nvPr>
        </p:nvSpPr>
        <p:spPr/>
        <p:txBody>
          <a:bodyPr/>
          <a:lstStyle/>
          <a:p>
            <a:r>
              <a:rPr lang="en-US" altLang="zh-TW" dirty="0"/>
              <a:t>Methodology of the research </a:t>
            </a:r>
            <a:endParaRPr lang="zh-TW" altLang="en-US" dirty="0"/>
          </a:p>
        </p:txBody>
      </p:sp>
      <p:sp>
        <p:nvSpPr>
          <p:cNvPr id="3" name="內容版面配置區 2">
            <a:extLst>
              <a:ext uri="{FF2B5EF4-FFF2-40B4-BE49-F238E27FC236}">
                <a16:creationId xmlns:a16="http://schemas.microsoft.com/office/drawing/2014/main" id="{DD0E33CA-AFF9-0303-3F92-4934101A8D1D}"/>
              </a:ext>
            </a:extLst>
          </p:cNvPr>
          <p:cNvSpPr>
            <a:spLocks noGrp="1"/>
          </p:cNvSpPr>
          <p:nvPr>
            <p:ph idx="1"/>
          </p:nvPr>
        </p:nvSpPr>
        <p:spPr/>
        <p:txBody>
          <a:bodyPr/>
          <a:lstStyle/>
          <a:p>
            <a:pPr marL="0" indent="0">
              <a:buNone/>
            </a:pPr>
            <a:r>
              <a:rPr lang="en-US" altLang="zh-TW" b="1" dirty="0"/>
              <a:t>Data:</a:t>
            </a:r>
            <a:r>
              <a:rPr lang="en-US" altLang="zh-TW" dirty="0"/>
              <a:t> daily closing prices of 2332 US stocks, up to 5 years back.</a:t>
            </a:r>
          </a:p>
          <a:p>
            <a:pPr marL="0" indent="0">
              <a:buNone/>
            </a:pPr>
            <a:r>
              <a:rPr lang="en-US" altLang="zh-TW" b="1" dirty="0"/>
              <a:t>Analysis:</a:t>
            </a:r>
            <a:r>
              <a:rPr lang="en-US" altLang="zh-TW" dirty="0"/>
              <a:t> Two methods – </a:t>
            </a:r>
            <a:r>
              <a:rPr lang="en-US" altLang="zh-TW" b="1" dirty="0"/>
              <a:t>FFT</a:t>
            </a:r>
            <a:r>
              <a:rPr lang="en-US" altLang="zh-TW" dirty="0"/>
              <a:t> and </a:t>
            </a:r>
            <a:r>
              <a:rPr lang="en-US" altLang="zh-TW" b="1" dirty="0"/>
              <a:t>Complex Period Test </a:t>
            </a:r>
            <a:r>
              <a:rPr lang="en-US" altLang="zh-TW" dirty="0"/>
              <a:t>were used to identify predominant cycles and to assess the benefit of the Fourier analysis.</a:t>
            </a:r>
          </a:p>
          <a:p>
            <a:pPr marL="0" indent="0">
              <a:buNone/>
            </a:pPr>
            <a:endParaRPr lang="zh-TW" altLang="en-US" dirty="0"/>
          </a:p>
        </p:txBody>
      </p:sp>
      <p:sp>
        <p:nvSpPr>
          <p:cNvPr id="4" name="投影片編號版面配置區 3">
            <a:extLst>
              <a:ext uri="{FF2B5EF4-FFF2-40B4-BE49-F238E27FC236}">
                <a16:creationId xmlns:a16="http://schemas.microsoft.com/office/drawing/2014/main" id="{01292E01-04F6-467C-1862-5B860CA26DE7}"/>
              </a:ext>
            </a:extLst>
          </p:cNvPr>
          <p:cNvSpPr>
            <a:spLocks noGrp="1"/>
          </p:cNvSpPr>
          <p:nvPr>
            <p:ph type="sldNum" sz="quarter" idx="12"/>
          </p:nvPr>
        </p:nvSpPr>
        <p:spPr/>
        <p:txBody>
          <a:bodyPr/>
          <a:lstStyle/>
          <a:p>
            <a:fld id="{9C2854D3-CEF5-4D3A-A25B-7B4FC8F6018D}" type="slidenum">
              <a:rPr lang="zh-TW" altLang="en-US" smtClean="0"/>
              <a:t>3</a:t>
            </a:fld>
            <a:endParaRPr lang="zh-TW" altLang="en-US" dirty="0"/>
          </a:p>
        </p:txBody>
      </p:sp>
    </p:spTree>
    <p:extLst>
      <p:ext uri="{BB962C8B-B14F-4D97-AF65-F5344CB8AC3E}">
        <p14:creationId xmlns:p14="http://schemas.microsoft.com/office/powerpoint/2010/main" val="17006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7D774-79EF-9365-5E29-10E5BDFF426D}"/>
              </a:ext>
            </a:extLst>
          </p:cNvPr>
          <p:cNvSpPr>
            <a:spLocks noGrp="1"/>
          </p:cNvSpPr>
          <p:nvPr>
            <p:ph type="title"/>
          </p:nvPr>
        </p:nvSpPr>
        <p:spPr/>
        <p:txBody>
          <a:bodyPr/>
          <a:lstStyle/>
          <a:p>
            <a:r>
              <a:rPr lang="en-US" altLang="zh-TW" dirty="0"/>
              <a:t>FFT</a:t>
            </a:r>
            <a:endParaRPr lang="zh-TW" altLang="en-US" dirty="0"/>
          </a:p>
        </p:txBody>
      </p:sp>
      <p:sp>
        <p:nvSpPr>
          <p:cNvPr id="3" name="內容版面配置區 2">
            <a:extLst>
              <a:ext uri="{FF2B5EF4-FFF2-40B4-BE49-F238E27FC236}">
                <a16:creationId xmlns:a16="http://schemas.microsoft.com/office/drawing/2014/main" id="{69C35700-FB0A-D2E8-2320-6E447FB4C540}"/>
              </a:ext>
            </a:extLst>
          </p:cNvPr>
          <p:cNvSpPr>
            <a:spLocks noGrp="1"/>
          </p:cNvSpPr>
          <p:nvPr>
            <p:ph idx="1"/>
          </p:nvPr>
        </p:nvSpPr>
        <p:spPr/>
        <p:txBody>
          <a:bodyPr>
            <a:normAutofit lnSpcReduction="10000"/>
          </a:bodyPr>
          <a:lstStyle/>
          <a:p>
            <a:pPr marL="0" indent="0">
              <a:buNone/>
            </a:pPr>
            <a:r>
              <a:rPr lang="zh-TW" altLang="en-US" dirty="0"/>
              <a:t>    </a:t>
            </a:r>
            <a:r>
              <a:rPr lang="en-US" altLang="zh-TW" dirty="0"/>
              <a:t>To avoid poor functionality of the Fourier analyses, the transformed function must meet the following criteria: (1) Stationary function, meaning that the function repeats with the same periodicity to infinity; (2) The sample of the function, over which the Fourier</a:t>
            </a:r>
            <a:r>
              <a:rPr lang="zh-TW" altLang="en-US" dirty="0"/>
              <a:t> </a:t>
            </a:r>
            <a:r>
              <a:rPr lang="en-US" altLang="zh-TW" dirty="0"/>
              <a:t>transform is calculated, must be large enough to be representative. The sample must capture at least one period of all the components that make up the function.</a:t>
            </a:r>
          </a:p>
          <a:p>
            <a:pPr marL="0" indent="0">
              <a:buNone/>
            </a:pPr>
            <a:r>
              <a:rPr lang="zh-TW" altLang="en-US" dirty="0"/>
              <a:t>    </a:t>
            </a:r>
            <a:r>
              <a:rPr lang="en-US" altLang="zh-TW" dirty="0"/>
              <a:t>The resulting significant cycles are called “best FFT cycles” in the following text. To practically quantify the benefit of this method, an agent opening and closing long positions on the best FFT cycles, minima and maxima are simulated.</a:t>
            </a:r>
            <a:endParaRPr lang="zh-TW" altLang="en-US" dirty="0"/>
          </a:p>
        </p:txBody>
      </p:sp>
      <p:sp>
        <p:nvSpPr>
          <p:cNvPr id="4" name="投影片編號版面配置區 3">
            <a:extLst>
              <a:ext uri="{FF2B5EF4-FFF2-40B4-BE49-F238E27FC236}">
                <a16:creationId xmlns:a16="http://schemas.microsoft.com/office/drawing/2014/main" id="{AFC3726E-6C4E-2414-DE43-E3C493BEF364}"/>
              </a:ext>
            </a:extLst>
          </p:cNvPr>
          <p:cNvSpPr>
            <a:spLocks noGrp="1"/>
          </p:cNvSpPr>
          <p:nvPr>
            <p:ph type="sldNum" sz="quarter" idx="12"/>
          </p:nvPr>
        </p:nvSpPr>
        <p:spPr/>
        <p:txBody>
          <a:bodyPr/>
          <a:lstStyle/>
          <a:p>
            <a:fld id="{9C2854D3-CEF5-4D3A-A25B-7B4FC8F6018D}" type="slidenum">
              <a:rPr lang="zh-TW" altLang="en-US" smtClean="0"/>
              <a:t>4</a:t>
            </a:fld>
            <a:endParaRPr lang="zh-TW" altLang="en-US"/>
          </a:p>
        </p:txBody>
      </p:sp>
    </p:spTree>
    <p:extLst>
      <p:ext uri="{BB962C8B-B14F-4D97-AF65-F5344CB8AC3E}">
        <p14:creationId xmlns:p14="http://schemas.microsoft.com/office/powerpoint/2010/main" val="426080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EC138-751B-8D45-2D9B-8DC6BA21729C}"/>
              </a:ext>
            </a:extLst>
          </p:cNvPr>
          <p:cNvSpPr>
            <a:spLocks noGrp="1"/>
          </p:cNvSpPr>
          <p:nvPr>
            <p:ph type="title"/>
          </p:nvPr>
        </p:nvSpPr>
        <p:spPr/>
        <p:txBody>
          <a:bodyPr/>
          <a:lstStyle/>
          <a:p>
            <a:r>
              <a:rPr lang="en-US" altLang="zh-TW" dirty="0"/>
              <a:t>Complex Period Test</a:t>
            </a:r>
            <a:endParaRPr lang="zh-TW" altLang="en-US" dirty="0"/>
          </a:p>
        </p:txBody>
      </p:sp>
      <p:sp>
        <p:nvSpPr>
          <p:cNvPr id="4" name="內容版面配置區 3">
            <a:extLst>
              <a:ext uri="{FF2B5EF4-FFF2-40B4-BE49-F238E27FC236}">
                <a16:creationId xmlns:a16="http://schemas.microsoft.com/office/drawing/2014/main" id="{92E2BD97-2380-B600-DDFC-4DC4B9E264CB}"/>
              </a:ext>
            </a:extLst>
          </p:cNvPr>
          <p:cNvSpPr>
            <a:spLocks noGrp="1"/>
          </p:cNvSpPr>
          <p:nvPr>
            <p:ph idx="1"/>
          </p:nvPr>
        </p:nvSpPr>
        <p:spPr/>
        <p:txBody>
          <a:bodyPr>
            <a:normAutofit/>
          </a:bodyPr>
          <a:lstStyle/>
          <a:p>
            <a:pPr marL="0" indent="0">
              <a:buNone/>
            </a:pPr>
            <a:r>
              <a:rPr lang="en-US" altLang="zh-TW" dirty="0"/>
              <a:t>    </a:t>
            </a:r>
            <a:r>
              <a:rPr lang="en-US" altLang="zh-TW" sz="2000" dirty="0"/>
              <a:t>This method was suggested in this research in order to find dominant periods and its phases for each stock utilizing </a:t>
            </a:r>
            <a:r>
              <a:rPr lang="en-US" altLang="zh-TW" sz="2000" u="sng" dirty="0"/>
              <a:t>an agent opening long positions successively in all possible phases of an</a:t>
            </a:r>
            <a:r>
              <a:rPr lang="zh-TW" altLang="en-US" sz="2000" u="sng" dirty="0"/>
              <a:t> </a:t>
            </a:r>
            <a:r>
              <a:rPr lang="en-US" altLang="zh-TW" sz="2000" u="sng" dirty="0"/>
              <a:t>assumed cycle and closing positions after a half period of the cycle</a:t>
            </a:r>
            <a:r>
              <a:rPr lang="en-US" altLang="zh-TW" sz="2000" dirty="0"/>
              <a:t>. The time distance between the expected minima and maxima is one-half of the period.</a:t>
            </a:r>
          </a:p>
          <a:p>
            <a:pPr marL="0" indent="0">
              <a:buNone/>
            </a:pPr>
            <a:r>
              <a:rPr lang="en-US" altLang="zh-TW" sz="2000" dirty="0"/>
              <a:t>Periods 2, 4, 6, 8, …, 160 days were checked in this way.</a:t>
            </a:r>
          </a:p>
          <a:p>
            <a:pPr marL="0" indent="0">
              <a:buNone/>
            </a:pPr>
            <a:r>
              <a:rPr lang="en-US" altLang="ja-JP" sz="2000" dirty="0"/>
              <a:t>...</a:t>
            </a:r>
            <a:endParaRPr lang="en-US" altLang="zh-TW" sz="2000" dirty="0"/>
          </a:p>
          <a:p>
            <a:pPr marL="0" indent="0">
              <a:buNone/>
            </a:pPr>
            <a:r>
              <a:rPr lang="en-US" altLang="zh-TW" sz="2000" dirty="0"/>
              <a:t>    Then, for each period, the best WIN ratio of the phases is found, and these WIN ratios are compared together in order to select the most significant periods and their phases. The cycles providing the best WIN ratio results are denoted as the “best Complex Period Test cycles”. </a:t>
            </a:r>
            <a:endParaRPr lang="zh-TW" altLang="en-US" sz="2000" dirty="0"/>
          </a:p>
        </p:txBody>
      </p:sp>
      <p:sp>
        <p:nvSpPr>
          <p:cNvPr id="3" name="投影片編號版面配置區 2">
            <a:extLst>
              <a:ext uri="{FF2B5EF4-FFF2-40B4-BE49-F238E27FC236}">
                <a16:creationId xmlns:a16="http://schemas.microsoft.com/office/drawing/2014/main" id="{D88FC31C-CBB4-F519-DD76-81CA7E11EC0B}"/>
              </a:ext>
            </a:extLst>
          </p:cNvPr>
          <p:cNvSpPr>
            <a:spLocks noGrp="1"/>
          </p:cNvSpPr>
          <p:nvPr>
            <p:ph type="sldNum" sz="quarter" idx="12"/>
          </p:nvPr>
        </p:nvSpPr>
        <p:spPr/>
        <p:txBody>
          <a:bodyPr/>
          <a:lstStyle/>
          <a:p>
            <a:fld id="{9C2854D3-CEF5-4D3A-A25B-7B4FC8F6018D}" type="slidenum">
              <a:rPr lang="zh-TW" altLang="en-US" smtClean="0"/>
              <a:t>5</a:t>
            </a:fld>
            <a:endParaRPr lang="zh-TW" altLang="en-US"/>
          </a:p>
        </p:txBody>
      </p:sp>
    </p:spTree>
    <p:extLst>
      <p:ext uri="{BB962C8B-B14F-4D97-AF65-F5344CB8AC3E}">
        <p14:creationId xmlns:p14="http://schemas.microsoft.com/office/powerpoint/2010/main" val="227360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14AF8EB-1AD4-6387-3349-E3B7E8007791}"/>
              </a:ext>
            </a:extLst>
          </p:cNvPr>
          <p:cNvSpPr>
            <a:spLocks noGrp="1"/>
          </p:cNvSpPr>
          <p:nvPr>
            <p:ph type="title"/>
          </p:nvPr>
        </p:nvSpPr>
        <p:spPr/>
        <p:txBody>
          <a:bodyPr/>
          <a:lstStyle/>
          <a:p>
            <a:r>
              <a:rPr lang="en-US" altLang="zh-TW" dirty="0"/>
              <a:t>Complex Period Test</a:t>
            </a:r>
            <a:endParaRPr lang="zh-TW" altLang="en-US" dirty="0"/>
          </a:p>
        </p:txBody>
      </p:sp>
      <p:sp>
        <p:nvSpPr>
          <p:cNvPr id="2" name="投影片編號版面配置區 1">
            <a:extLst>
              <a:ext uri="{FF2B5EF4-FFF2-40B4-BE49-F238E27FC236}">
                <a16:creationId xmlns:a16="http://schemas.microsoft.com/office/drawing/2014/main" id="{209C641B-BE93-7FE5-F2CE-D7D2DE82CE88}"/>
              </a:ext>
            </a:extLst>
          </p:cNvPr>
          <p:cNvSpPr>
            <a:spLocks noGrp="1"/>
          </p:cNvSpPr>
          <p:nvPr>
            <p:ph type="sldNum" sz="quarter" idx="12"/>
          </p:nvPr>
        </p:nvSpPr>
        <p:spPr/>
        <p:txBody>
          <a:bodyPr/>
          <a:lstStyle/>
          <a:p>
            <a:fld id="{9C2854D3-CEF5-4D3A-A25B-7B4FC8F6018D}" type="slidenum">
              <a:rPr lang="zh-TW" altLang="en-US" smtClean="0"/>
              <a:t>6</a:t>
            </a:fld>
            <a:endParaRPr lang="zh-TW" altLang="en-US"/>
          </a:p>
        </p:txBody>
      </p:sp>
      <p:pic>
        <p:nvPicPr>
          <p:cNvPr id="4" name="圖片 3">
            <a:extLst>
              <a:ext uri="{FF2B5EF4-FFF2-40B4-BE49-F238E27FC236}">
                <a16:creationId xmlns:a16="http://schemas.microsoft.com/office/drawing/2014/main" id="{1440DB15-AC38-22C8-1A25-9509EA7AC572}"/>
              </a:ext>
            </a:extLst>
          </p:cNvPr>
          <p:cNvPicPr>
            <a:picLocks noChangeAspect="1"/>
          </p:cNvPicPr>
          <p:nvPr/>
        </p:nvPicPr>
        <p:blipFill>
          <a:blip r:embed="rId2"/>
          <a:stretch>
            <a:fillRect/>
          </a:stretch>
        </p:blipFill>
        <p:spPr>
          <a:xfrm>
            <a:off x="1151965" y="1690688"/>
            <a:ext cx="9379710" cy="4802187"/>
          </a:xfrm>
          <a:prstGeom prst="rect">
            <a:avLst/>
          </a:prstGeom>
        </p:spPr>
      </p:pic>
    </p:spTree>
    <p:extLst>
      <p:ext uri="{BB962C8B-B14F-4D97-AF65-F5344CB8AC3E}">
        <p14:creationId xmlns:p14="http://schemas.microsoft.com/office/powerpoint/2010/main" val="262363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CFBD946-4C1A-8F2B-C02E-E725B044E2F1}"/>
              </a:ext>
            </a:extLst>
          </p:cNvPr>
          <p:cNvSpPr>
            <a:spLocks noGrp="1"/>
          </p:cNvSpPr>
          <p:nvPr>
            <p:ph type="title"/>
          </p:nvPr>
        </p:nvSpPr>
        <p:spPr/>
        <p:txBody>
          <a:bodyPr/>
          <a:lstStyle/>
          <a:p>
            <a:r>
              <a:rPr lang="en-US" altLang="zh-TW" dirty="0"/>
              <a:t>Complex Period Test</a:t>
            </a:r>
            <a:endParaRPr lang="zh-TW" altLang="en-US" dirty="0"/>
          </a:p>
        </p:txBody>
      </p:sp>
      <p:sp>
        <p:nvSpPr>
          <p:cNvPr id="2" name="投影片編號版面配置區 1">
            <a:extLst>
              <a:ext uri="{FF2B5EF4-FFF2-40B4-BE49-F238E27FC236}">
                <a16:creationId xmlns:a16="http://schemas.microsoft.com/office/drawing/2014/main" id="{60764C0C-6AFF-5E44-23DE-6C36F899F8A9}"/>
              </a:ext>
            </a:extLst>
          </p:cNvPr>
          <p:cNvSpPr>
            <a:spLocks noGrp="1"/>
          </p:cNvSpPr>
          <p:nvPr>
            <p:ph type="sldNum" sz="quarter" idx="12"/>
          </p:nvPr>
        </p:nvSpPr>
        <p:spPr/>
        <p:txBody>
          <a:bodyPr/>
          <a:lstStyle/>
          <a:p>
            <a:fld id="{9C2854D3-CEF5-4D3A-A25B-7B4FC8F6018D}" type="slidenum">
              <a:rPr lang="zh-TW" altLang="en-US" smtClean="0"/>
              <a:t>7</a:t>
            </a:fld>
            <a:endParaRPr lang="zh-TW" altLang="en-US"/>
          </a:p>
        </p:txBody>
      </p:sp>
      <p:pic>
        <p:nvPicPr>
          <p:cNvPr id="3" name="圖片 2">
            <a:extLst>
              <a:ext uri="{FF2B5EF4-FFF2-40B4-BE49-F238E27FC236}">
                <a16:creationId xmlns:a16="http://schemas.microsoft.com/office/drawing/2014/main" id="{A25CBB9E-A460-7ADF-9BC1-2F1712FCACFE}"/>
              </a:ext>
            </a:extLst>
          </p:cNvPr>
          <p:cNvPicPr>
            <a:picLocks noChangeAspect="1"/>
          </p:cNvPicPr>
          <p:nvPr/>
        </p:nvPicPr>
        <p:blipFill>
          <a:blip r:embed="rId2"/>
          <a:stretch>
            <a:fillRect/>
          </a:stretch>
        </p:blipFill>
        <p:spPr>
          <a:xfrm>
            <a:off x="2209799" y="1675388"/>
            <a:ext cx="7400365" cy="4863524"/>
          </a:xfrm>
          <a:prstGeom prst="rect">
            <a:avLst/>
          </a:prstGeom>
        </p:spPr>
      </p:pic>
    </p:spTree>
    <p:extLst>
      <p:ext uri="{BB962C8B-B14F-4D97-AF65-F5344CB8AC3E}">
        <p14:creationId xmlns:p14="http://schemas.microsoft.com/office/powerpoint/2010/main" val="18921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751088-423A-A9F9-8A37-8148E6CB0EF1}"/>
              </a:ext>
            </a:extLst>
          </p:cNvPr>
          <p:cNvSpPr>
            <a:spLocks noGrp="1"/>
          </p:cNvSpPr>
          <p:nvPr>
            <p:ph type="title"/>
          </p:nvPr>
        </p:nvSpPr>
        <p:spPr/>
        <p:txBody>
          <a:bodyPr/>
          <a:lstStyle/>
          <a:p>
            <a:r>
              <a:rPr lang="en-US" altLang="zh-TW" dirty="0"/>
              <a:t>Findings of the research on the Fourier analysis </a:t>
            </a:r>
            <a:endParaRPr lang="zh-TW" altLang="en-US" dirty="0"/>
          </a:p>
        </p:txBody>
      </p:sp>
      <p:sp>
        <p:nvSpPr>
          <p:cNvPr id="3" name="投影片編號版面配置區 2">
            <a:extLst>
              <a:ext uri="{FF2B5EF4-FFF2-40B4-BE49-F238E27FC236}">
                <a16:creationId xmlns:a16="http://schemas.microsoft.com/office/drawing/2014/main" id="{303887F9-8ADF-CAB6-663A-C4E319E9374F}"/>
              </a:ext>
            </a:extLst>
          </p:cNvPr>
          <p:cNvSpPr>
            <a:spLocks noGrp="1"/>
          </p:cNvSpPr>
          <p:nvPr>
            <p:ph type="sldNum" sz="quarter" idx="12"/>
          </p:nvPr>
        </p:nvSpPr>
        <p:spPr/>
        <p:txBody>
          <a:bodyPr/>
          <a:lstStyle/>
          <a:p>
            <a:fld id="{9C2854D3-CEF5-4D3A-A25B-7B4FC8F6018D}" type="slidenum">
              <a:rPr lang="zh-TW" altLang="en-US" smtClean="0"/>
              <a:t>8</a:t>
            </a:fld>
            <a:endParaRPr lang="zh-TW" altLang="en-US"/>
          </a:p>
        </p:txBody>
      </p:sp>
      <p:pic>
        <p:nvPicPr>
          <p:cNvPr id="5" name="圖片 4">
            <a:extLst>
              <a:ext uri="{FF2B5EF4-FFF2-40B4-BE49-F238E27FC236}">
                <a16:creationId xmlns:a16="http://schemas.microsoft.com/office/drawing/2014/main" id="{F0602018-EE2E-BFD8-1B91-5E0ECE78FC06}"/>
              </a:ext>
            </a:extLst>
          </p:cNvPr>
          <p:cNvPicPr>
            <a:picLocks noChangeAspect="1"/>
          </p:cNvPicPr>
          <p:nvPr/>
        </p:nvPicPr>
        <p:blipFill>
          <a:blip r:embed="rId2"/>
          <a:stretch>
            <a:fillRect/>
          </a:stretch>
        </p:blipFill>
        <p:spPr>
          <a:xfrm>
            <a:off x="223409" y="1888717"/>
            <a:ext cx="6372902" cy="1325563"/>
          </a:xfrm>
          <a:prstGeom prst="rect">
            <a:avLst/>
          </a:prstGeom>
        </p:spPr>
      </p:pic>
      <p:pic>
        <p:nvPicPr>
          <p:cNvPr id="7" name="圖片 6">
            <a:extLst>
              <a:ext uri="{FF2B5EF4-FFF2-40B4-BE49-F238E27FC236}">
                <a16:creationId xmlns:a16="http://schemas.microsoft.com/office/drawing/2014/main" id="{D7514EF4-8C97-856C-041F-0837BF79814E}"/>
              </a:ext>
            </a:extLst>
          </p:cNvPr>
          <p:cNvPicPr>
            <a:picLocks noChangeAspect="1"/>
          </p:cNvPicPr>
          <p:nvPr/>
        </p:nvPicPr>
        <p:blipFill>
          <a:blip r:embed="rId3"/>
          <a:stretch>
            <a:fillRect/>
          </a:stretch>
        </p:blipFill>
        <p:spPr>
          <a:xfrm>
            <a:off x="223409" y="4131026"/>
            <a:ext cx="6372902" cy="711488"/>
          </a:xfrm>
          <a:prstGeom prst="rect">
            <a:avLst/>
          </a:prstGeom>
        </p:spPr>
      </p:pic>
      <p:pic>
        <p:nvPicPr>
          <p:cNvPr id="9" name="圖片 8">
            <a:extLst>
              <a:ext uri="{FF2B5EF4-FFF2-40B4-BE49-F238E27FC236}">
                <a16:creationId xmlns:a16="http://schemas.microsoft.com/office/drawing/2014/main" id="{51E43D77-34C1-BFA4-0764-06E330AD9EBF}"/>
              </a:ext>
            </a:extLst>
          </p:cNvPr>
          <p:cNvPicPr>
            <a:picLocks noChangeAspect="1"/>
          </p:cNvPicPr>
          <p:nvPr/>
        </p:nvPicPr>
        <p:blipFill>
          <a:blip r:embed="rId4"/>
          <a:stretch>
            <a:fillRect/>
          </a:stretch>
        </p:blipFill>
        <p:spPr>
          <a:xfrm>
            <a:off x="6549338" y="1194068"/>
            <a:ext cx="3133279" cy="2714859"/>
          </a:xfrm>
          <a:prstGeom prst="rect">
            <a:avLst/>
          </a:prstGeom>
        </p:spPr>
      </p:pic>
      <p:pic>
        <p:nvPicPr>
          <p:cNvPr id="11" name="圖片 10">
            <a:extLst>
              <a:ext uri="{FF2B5EF4-FFF2-40B4-BE49-F238E27FC236}">
                <a16:creationId xmlns:a16="http://schemas.microsoft.com/office/drawing/2014/main" id="{FEC4E64B-F5CD-4CE8-A288-37EA03D4D2EE}"/>
              </a:ext>
            </a:extLst>
          </p:cNvPr>
          <p:cNvPicPr>
            <a:picLocks noChangeAspect="1"/>
          </p:cNvPicPr>
          <p:nvPr/>
        </p:nvPicPr>
        <p:blipFill rotWithShape="1">
          <a:blip r:embed="rId5"/>
          <a:srcRect l="6704"/>
          <a:stretch/>
        </p:blipFill>
        <p:spPr>
          <a:xfrm>
            <a:off x="6549338" y="4212127"/>
            <a:ext cx="3621439" cy="2280748"/>
          </a:xfrm>
          <a:prstGeom prst="rect">
            <a:avLst/>
          </a:prstGeom>
        </p:spPr>
      </p:pic>
    </p:spTree>
    <p:extLst>
      <p:ext uri="{BB962C8B-B14F-4D97-AF65-F5344CB8AC3E}">
        <p14:creationId xmlns:p14="http://schemas.microsoft.com/office/powerpoint/2010/main" val="361690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43C3A1-9AC3-9CB2-F9A5-48823315FB7D}"/>
              </a:ext>
            </a:extLst>
          </p:cNvPr>
          <p:cNvSpPr>
            <a:spLocks noGrp="1"/>
          </p:cNvSpPr>
          <p:nvPr>
            <p:ph type="title"/>
          </p:nvPr>
        </p:nvSpPr>
        <p:spPr/>
        <p:txBody>
          <a:bodyPr/>
          <a:lstStyle/>
          <a:p>
            <a:r>
              <a:rPr lang="en-US" altLang="zh-TW" dirty="0"/>
              <a:t>Findings of the research on the Fourier analysis </a:t>
            </a:r>
            <a:endParaRPr lang="zh-TW" altLang="en-US" dirty="0"/>
          </a:p>
        </p:txBody>
      </p:sp>
      <p:sp>
        <p:nvSpPr>
          <p:cNvPr id="3" name="投影片編號版面配置區 2">
            <a:extLst>
              <a:ext uri="{FF2B5EF4-FFF2-40B4-BE49-F238E27FC236}">
                <a16:creationId xmlns:a16="http://schemas.microsoft.com/office/drawing/2014/main" id="{4F183C20-0F7C-99ED-704F-F86A06FD420E}"/>
              </a:ext>
            </a:extLst>
          </p:cNvPr>
          <p:cNvSpPr>
            <a:spLocks noGrp="1"/>
          </p:cNvSpPr>
          <p:nvPr>
            <p:ph type="sldNum" sz="quarter" idx="12"/>
          </p:nvPr>
        </p:nvSpPr>
        <p:spPr/>
        <p:txBody>
          <a:bodyPr/>
          <a:lstStyle/>
          <a:p>
            <a:fld id="{9C2854D3-CEF5-4D3A-A25B-7B4FC8F6018D}" type="slidenum">
              <a:rPr lang="zh-TW" altLang="en-US" smtClean="0"/>
              <a:t>9</a:t>
            </a:fld>
            <a:endParaRPr lang="zh-TW" altLang="en-US"/>
          </a:p>
        </p:txBody>
      </p:sp>
      <p:pic>
        <p:nvPicPr>
          <p:cNvPr id="5" name="圖片 4">
            <a:extLst>
              <a:ext uri="{FF2B5EF4-FFF2-40B4-BE49-F238E27FC236}">
                <a16:creationId xmlns:a16="http://schemas.microsoft.com/office/drawing/2014/main" id="{80B954AD-3D77-06CC-9F54-2E5E8A526D6C}"/>
              </a:ext>
            </a:extLst>
          </p:cNvPr>
          <p:cNvPicPr>
            <a:picLocks noChangeAspect="1"/>
          </p:cNvPicPr>
          <p:nvPr/>
        </p:nvPicPr>
        <p:blipFill>
          <a:blip r:embed="rId2"/>
          <a:stretch>
            <a:fillRect/>
          </a:stretch>
        </p:blipFill>
        <p:spPr>
          <a:xfrm>
            <a:off x="838200" y="1690688"/>
            <a:ext cx="5723021" cy="5083124"/>
          </a:xfrm>
          <a:prstGeom prst="rect">
            <a:avLst/>
          </a:prstGeom>
        </p:spPr>
      </p:pic>
      <p:sp>
        <p:nvSpPr>
          <p:cNvPr id="7" name="文字方塊 6">
            <a:extLst>
              <a:ext uri="{FF2B5EF4-FFF2-40B4-BE49-F238E27FC236}">
                <a16:creationId xmlns:a16="http://schemas.microsoft.com/office/drawing/2014/main" id="{2372F8CE-891F-FF81-F6EF-1DB4893CF4A6}"/>
              </a:ext>
            </a:extLst>
          </p:cNvPr>
          <p:cNvSpPr txBox="1"/>
          <p:nvPr/>
        </p:nvSpPr>
        <p:spPr>
          <a:xfrm>
            <a:off x="6561221" y="5521146"/>
            <a:ext cx="5334944" cy="1200329"/>
          </a:xfrm>
          <a:prstGeom prst="rect">
            <a:avLst/>
          </a:prstGeom>
          <a:noFill/>
        </p:spPr>
        <p:txBody>
          <a:bodyPr wrap="square">
            <a:spAutoFit/>
          </a:bodyPr>
          <a:lstStyle/>
          <a:p>
            <a:r>
              <a:rPr lang="en-US" altLang="zh-TW" dirty="0"/>
              <a:t>Based on the test of congruence between significant cycles resulting from Complex Period Test and FFT methods, it can be stated that </a:t>
            </a:r>
            <a:r>
              <a:rPr lang="en-US" altLang="zh-TW" u="sng" dirty="0"/>
              <a:t>FFT basically fails to find the best cycles.</a:t>
            </a:r>
            <a:endParaRPr lang="zh-TW" altLang="en-US" u="sng" dirty="0"/>
          </a:p>
        </p:txBody>
      </p:sp>
      <p:pic>
        <p:nvPicPr>
          <p:cNvPr id="8" name="圖片 7">
            <a:extLst>
              <a:ext uri="{FF2B5EF4-FFF2-40B4-BE49-F238E27FC236}">
                <a16:creationId xmlns:a16="http://schemas.microsoft.com/office/drawing/2014/main" id="{044C50A1-A500-263D-421D-8CB1B9996241}"/>
              </a:ext>
            </a:extLst>
          </p:cNvPr>
          <p:cNvPicPr>
            <a:picLocks noChangeAspect="1"/>
          </p:cNvPicPr>
          <p:nvPr/>
        </p:nvPicPr>
        <p:blipFill rotWithShape="1">
          <a:blip r:embed="rId3"/>
          <a:srcRect r="31909"/>
          <a:stretch/>
        </p:blipFill>
        <p:spPr>
          <a:xfrm>
            <a:off x="6561221" y="1885209"/>
            <a:ext cx="4617767" cy="982554"/>
          </a:xfrm>
          <a:prstGeom prst="rect">
            <a:avLst/>
          </a:prstGeom>
        </p:spPr>
      </p:pic>
      <p:sp>
        <p:nvSpPr>
          <p:cNvPr id="9" name="文字方塊 8">
            <a:extLst>
              <a:ext uri="{FF2B5EF4-FFF2-40B4-BE49-F238E27FC236}">
                <a16:creationId xmlns:a16="http://schemas.microsoft.com/office/drawing/2014/main" id="{1DE2B7C0-FF83-866C-0263-52C70DB3F8D1}"/>
              </a:ext>
            </a:extLst>
          </p:cNvPr>
          <p:cNvSpPr txBox="1"/>
          <p:nvPr/>
        </p:nvSpPr>
        <p:spPr>
          <a:xfrm>
            <a:off x="6561221" y="2987325"/>
            <a:ext cx="5241362" cy="923330"/>
          </a:xfrm>
          <a:prstGeom prst="rect">
            <a:avLst/>
          </a:prstGeom>
          <a:noFill/>
        </p:spPr>
        <p:txBody>
          <a:bodyPr wrap="square">
            <a:spAutoFit/>
          </a:bodyPr>
          <a:lstStyle/>
          <a:p>
            <a:r>
              <a:rPr lang="en-US" altLang="zh-TW" dirty="0"/>
              <a:t>where, N success is a number of speculations with a financially positive result (the result is in plus), and </a:t>
            </a:r>
          </a:p>
          <a:p>
            <a:r>
              <a:rPr lang="en-US" altLang="zh-TW" dirty="0"/>
              <a:t>N all is the number of all the speculations.</a:t>
            </a:r>
            <a:endParaRPr lang="zh-TW" altLang="en-US" dirty="0"/>
          </a:p>
        </p:txBody>
      </p:sp>
      <p:sp>
        <p:nvSpPr>
          <p:cNvPr id="10" name="矩形 9">
            <a:extLst>
              <a:ext uri="{FF2B5EF4-FFF2-40B4-BE49-F238E27FC236}">
                <a16:creationId xmlns:a16="http://schemas.microsoft.com/office/drawing/2014/main" id="{9212E32F-1C9F-C654-FA87-37F62F46FA94}"/>
              </a:ext>
            </a:extLst>
          </p:cNvPr>
          <p:cNvSpPr/>
          <p:nvPr/>
        </p:nvSpPr>
        <p:spPr>
          <a:xfrm>
            <a:off x="1775011" y="2635624"/>
            <a:ext cx="744071" cy="15240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F79542E3-C526-A2F7-083B-7731182AAF1C}"/>
              </a:ext>
            </a:extLst>
          </p:cNvPr>
          <p:cNvSpPr/>
          <p:nvPr/>
        </p:nvSpPr>
        <p:spPr>
          <a:xfrm>
            <a:off x="2868705" y="3834455"/>
            <a:ext cx="1183342" cy="16380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84E788DD-5FF5-E2DB-F3AF-3CCDF8B8E3D4}"/>
              </a:ext>
            </a:extLst>
          </p:cNvPr>
          <p:cNvSpPr/>
          <p:nvPr/>
        </p:nvSpPr>
        <p:spPr>
          <a:xfrm>
            <a:off x="4554070" y="5214212"/>
            <a:ext cx="1272989" cy="164611"/>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68F9B82E-E5BD-6DF7-ACCE-34737E50E4F3}"/>
              </a:ext>
            </a:extLst>
          </p:cNvPr>
          <p:cNvSpPr/>
          <p:nvPr/>
        </p:nvSpPr>
        <p:spPr>
          <a:xfrm>
            <a:off x="874057" y="6438900"/>
            <a:ext cx="4128249" cy="16380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238371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2724</TotalTime>
  <Words>1119</Words>
  <Application>Microsoft Office PowerPoint</Application>
  <PresentationFormat>寬螢幕</PresentationFormat>
  <Paragraphs>88</Paragraphs>
  <Slides>18</Slides>
  <Notes>0</Notes>
  <HiddenSlides>2</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標楷體</vt:lpstr>
      <vt:lpstr>Arial</vt:lpstr>
      <vt:lpstr>Calibri</vt:lpstr>
      <vt:lpstr>Calibri Light</vt:lpstr>
      <vt:lpstr>Office 佈景主題</vt:lpstr>
      <vt:lpstr>Fourier Analysis for Stock Price Forecasting: Assumption and Evidence &amp; Predicting Stock Prices Using LSTM</vt:lpstr>
      <vt:lpstr>Reference: Fourier Analysis for Stock Price Forecasting: Assumption and Evidence</vt:lpstr>
      <vt:lpstr>Methodology of the research </vt:lpstr>
      <vt:lpstr>FFT</vt:lpstr>
      <vt:lpstr>Complex Period Test</vt:lpstr>
      <vt:lpstr>Complex Period Test</vt:lpstr>
      <vt:lpstr>Complex Period Test</vt:lpstr>
      <vt:lpstr>Findings of the research on the Fourier analysis </vt:lpstr>
      <vt:lpstr>Findings of the research on the Fourier analysis </vt:lpstr>
      <vt:lpstr>Why FFT basically fails? </vt:lpstr>
      <vt:lpstr>Why FFT basically fails? </vt:lpstr>
      <vt:lpstr>Reference: Predicting Stock Prices Using LSTM</vt:lpstr>
      <vt:lpstr>Methodology</vt:lpstr>
      <vt:lpstr>Methodology</vt:lpstr>
      <vt:lpstr>Experimental Work</vt:lpstr>
      <vt:lpstr>Experimental Results</vt:lpstr>
      <vt:lpstr>Reference: Forecasting turning points in stock price by applying a novel hybrid CNN-LSTM-ResNet model fed by 2D segmented images</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鉦平 林</dc:creator>
  <cp:lastModifiedBy>鉦平 林</cp:lastModifiedBy>
  <cp:revision>250</cp:revision>
  <dcterms:created xsi:type="dcterms:W3CDTF">2023-07-24T09:16:32Z</dcterms:created>
  <dcterms:modified xsi:type="dcterms:W3CDTF">2023-08-06T15:14:53Z</dcterms:modified>
</cp:coreProperties>
</file>