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75" r:id="rId4"/>
    <p:sldId id="273" r:id="rId5"/>
    <p:sldId id="274" r:id="rId6"/>
    <p:sldId id="277" r:id="rId7"/>
    <p:sldId id="278" r:id="rId8"/>
    <p:sldId id="279" r:id="rId9"/>
    <p:sldId id="280" r:id="rId10"/>
    <p:sldId id="281" r:id="rId11"/>
    <p:sldId id="282" r:id="rId12"/>
    <p:sldId id="28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363" autoAdjust="0"/>
  </p:normalViewPr>
  <p:slideViewPr>
    <p:cSldViewPr snapToGrid="0">
      <p:cViewPr varScale="1">
        <p:scale>
          <a:sx n="77" d="100"/>
          <a:sy n="77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371CC-209F-44A4-8F8A-9595D98746DD}" type="datetimeFigureOut">
              <a:rPr lang="zh-TW" altLang="en-US" smtClean="0"/>
              <a:t>2021/6/27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C5CB0-7193-4459-8D84-85CC172369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91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C5CB0-7193-4459-8D84-85CC172369C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91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B3DCBC6-7C2B-4C27-802B-BCE229800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86887"/>
            <a:ext cx="12543183" cy="2618554"/>
          </a:xfrm>
        </p:spPr>
        <p:txBody>
          <a:bodyPr>
            <a:normAutofit/>
          </a:bodyPr>
          <a:lstStyle/>
          <a:p>
            <a:r>
              <a:rPr lang="en-US" altLang="zh-TW" sz="5400" dirty="0" smtClean="0"/>
              <a:t>HW15</a:t>
            </a:r>
            <a:r>
              <a:rPr lang="zh-TW" altLang="en-US" sz="5400" dirty="0" smtClean="0"/>
              <a:t>期末</a:t>
            </a:r>
            <a:r>
              <a:rPr lang="en-US" altLang="zh-TW" sz="5400" dirty="0"/>
              <a:t>project </a:t>
            </a:r>
            <a:r>
              <a:rPr lang="en-US" altLang="zh-TW" sz="5400" dirty="0" smtClean="0"/>
              <a:t>_</a:t>
            </a:r>
            <a:r>
              <a:rPr lang="zh-TW" altLang="en-US" sz="5400" dirty="0" smtClean="0"/>
              <a:t>股票定價</a:t>
            </a:r>
            <a:r>
              <a:rPr lang="zh-TW" altLang="en-US" sz="5400" dirty="0" smtClean="0"/>
              <a:t>策略</a:t>
            </a:r>
            <a:r>
              <a:rPr lang="en-US" altLang="zh-TW" sz="5400" dirty="0" smtClean="0"/>
              <a:t>(final)</a:t>
            </a:r>
            <a:endParaRPr lang="zh-TW" altLang="en-US" sz="5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5CB5DF50-9075-47FF-8211-BABA5FD7B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7857" y="4111119"/>
            <a:ext cx="8637072" cy="1071095"/>
          </a:xfrm>
        </p:spPr>
        <p:txBody>
          <a:bodyPr/>
          <a:lstStyle/>
          <a:p>
            <a:r>
              <a:rPr lang="zh-TW" altLang="en-US" dirty="0"/>
              <a:t>吳佩芩</a:t>
            </a:r>
          </a:p>
        </p:txBody>
      </p:sp>
    </p:spTree>
    <p:extLst>
      <p:ext uri="{BB962C8B-B14F-4D97-AF65-F5344CB8AC3E}">
        <p14:creationId xmlns:p14="http://schemas.microsoft.com/office/powerpoint/2010/main" val="175812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603275" cy="1049235"/>
          </a:xfrm>
        </p:spPr>
        <p:txBody>
          <a:bodyPr/>
          <a:lstStyle/>
          <a:p>
            <a:r>
              <a:rPr lang="en-US" altLang="zh-TW" dirty="0" smtClean="0"/>
              <a:t>6.</a:t>
            </a:r>
            <a:r>
              <a:rPr lang="zh-TW" altLang="en-US" dirty="0" smtClean="0"/>
              <a:t>輸出結果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337" y="815215"/>
            <a:ext cx="3822838" cy="539152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84" y="1171161"/>
            <a:ext cx="4673407" cy="464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07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662" y="78680"/>
            <a:ext cx="9603275" cy="1049235"/>
          </a:xfrm>
        </p:spPr>
        <p:txBody>
          <a:bodyPr/>
          <a:lstStyle/>
          <a:p>
            <a:r>
              <a:rPr lang="en-US" altLang="zh-TW" dirty="0" smtClean="0"/>
              <a:t>7.</a:t>
            </a:r>
            <a:r>
              <a:rPr lang="zh-TW" altLang="en-US" dirty="0" smtClean="0"/>
              <a:t>長條圖視覺化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95" y="725557"/>
            <a:ext cx="3985508" cy="580445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929" y="1027458"/>
            <a:ext cx="3825564" cy="474717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4019" y="1027458"/>
            <a:ext cx="3572560" cy="470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16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661" y="88620"/>
            <a:ext cx="9603275" cy="1049235"/>
          </a:xfrm>
        </p:spPr>
        <p:txBody>
          <a:bodyPr/>
          <a:lstStyle/>
          <a:p>
            <a:r>
              <a:rPr lang="en-US" altLang="zh-TW" dirty="0" smtClean="0"/>
              <a:t>8.</a:t>
            </a:r>
            <a:r>
              <a:rPr lang="zh-TW" altLang="en-US" dirty="0" smtClean="0"/>
              <a:t>區間顯示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74" y="613238"/>
            <a:ext cx="4439478" cy="61875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828" y="1648445"/>
            <a:ext cx="3948633" cy="409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5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30269" y="774419"/>
            <a:ext cx="9603275" cy="1049235"/>
          </a:xfrm>
        </p:spPr>
        <p:txBody>
          <a:bodyPr/>
          <a:lstStyle/>
          <a:p>
            <a:r>
              <a:rPr lang="zh-TW" altLang="en-US" dirty="0" smtClean="0"/>
              <a:t>定價方式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0268" y="1515541"/>
            <a:ext cx="9603275" cy="4537389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四種</a:t>
            </a:r>
            <a:r>
              <a:rPr lang="zh-TW" altLang="en-US" dirty="0"/>
              <a:t>常見</a:t>
            </a:r>
            <a:r>
              <a:rPr lang="en-US" altLang="zh-TW" dirty="0" smtClean="0"/>
              <a:t>app</a:t>
            </a:r>
            <a:r>
              <a:rPr lang="zh-TW" altLang="en-US" dirty="0" smtClean="0"/>
              <a:t>定價方式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股利法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高低價法</a:t>
            </a:r>
            <a:endParaRPr lang="en-US" altLang="zh-TW" dirty="0" smtClean="0"/>
          </a:p>
          <a:p>
            <a:pPr lvl="1"/>
            <a:r>
              <a:rPr lang="zh-TW" altLang="en-US" dirty="0"/>
              <a:t>本益比</a:t>
            </a:r>
            <a:r>
              <a:rPr lang="zh-TW" altLang="en-US" dirty="0" smtClean="0"/>
              <a:t>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本淨比法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所有方法可將價格區分為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“</a:t>
            </a:r>
            <a:r>
              <a:rPr lang="zh-TW" altLang="en-US" dirty="0" smtClean="0"/>
              <a:t>平均年份 </a:t>
            </a:r>
            <a:r>
              <a:rPr lang="en-US" altLang="zh-TW" dirty="0" smtClean="0"/>
              <a:t>x”</a:t>
            </a:r>
            <a:r>
              <a:rPr lang="zh-TW" altLang="en-US" dirty="0" smtClean="0"/>
              <a:t>可自由設定近</a:t>
            </a:r>
            <a:r>
              <a:rPr lang="en-US" altLang="zh-TW" dirty="0" smtClean="0"/>
              <a:t>1~</a:t>
            </a:r>
            <a:r>
              <a:rPr lang="zh-TW" altLang="en-US" dirty="0" smtClean="0"/>
              <a:t>近</a:t>
            </a:r>
            <a:r>
              <a:rPr lang="en-US" altLang="zh-TW" dirty="0" smtClean="0"/>
              <a:t>10</a:t>
            </a:r>
            <a:r>
              <a:rPr lang="zh-TW" altLang="en-US" dirty="0" smtClean="0"/>
              <a:t>年</a:t>
            </a:r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22" name="群組 21"/>
          <p:cNvGrpSpPr/>
          <p:nvPr/>
        </p:nvGrpSpPr>
        <p:grpSpPr>
          <a:xfrm>
            <a:off x="5198165" y="3693454"/>
            <a:ext cx="3796749" cy="2031485"/>
            <a:chOff x="4989442" y="3822169"/>
            <a:chExt cx="3578089" cy="2260083"/>
          </a:xfrm>
        </p:grpSpPr>
        <p:grpSp>
          <p:nvGrpSpPr>
            <p:cNvPr id="13" name="群組 12"/>
            <p:cNvGrpSpPr/>
            <p:nvPr/>
          </p:nvGrpSpPr>
          <p:grpSpPr>
            <a:xfrm>
              <a:off x="5059018" y="4293701"/>
              <a:ext cx="3508513" cy="626166"/>
              <a:chOff x="4919870" y="3697353"/>
              <a:chExt cx="3508513" cy="626166"/>
            </a:xfrm>
          </p:grpSpPr>
          <p:cxnSp>
            <p:nvCxnSpPr>
              <p:cNvPr id="5" name="直線單箭頭接點 4"/>
              <p:cNvCxnSpPr/>
              <p:nvPr/>
            </p:nvCxnSpPr>
            <p:spPr>
              <a:xfrm flipV="1">
                <a:off x="4919870" y="4025348"/>
                <a:ext cx="350851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線接點 8"/>
              <p:cNvCxnSpPr/>
              <p:nvPr/>
            </p:nvCxnSpPr>
            <p:spPr>
              <a:xfrm>
                <a:off x="5476460" y="3697353"/>
                <a:ext cx="0" cy="6261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/>
              <p:cNvCxnSpPr/>
              <p:nvPr/>
            </p:nvCxnSpPr>
            <p:spPr>
              <a:xfrm>
                <a:off x="6473687" y="3697353"/>
                <a:ext cx="0" cy="6261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/>
              <p:cNvCxnSpPr/>
              <p:nvPr/>
            </p:nvCxnSpPr>
            <p:spPr>
              <a:xfrm>
                <a:off x="7477538" y="3697354"/>
                <a:ext cx="0" cy="6261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文字方塊 13"/>
            <p:cNvSpPr txBox="1"/>
            <p:nvPr/>
          </p:nvSpPr>
          <p:spPr>
            <a:xfrm>
              <a:off x="5163377" y="3822169"/>
              <a:ext cx="904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便宜價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6160604" y="3822169"/>
              <a:ext cx="904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合理</a:t>
              </a:r>
              <a:r>
                <a:rPr lang="zh-TW" altLang="en-US" dirty="0" smtClean="0"/>
                <a:t>價</a:t>
              </a:r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7182678" y="3830326"/>
              <a:ext cx="904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昂貴</a:t>
              </a:r>
              <a:r>
                <a:rPr lang="zh-TW" altLang="en-US" dirty="0" smtClean="0"/>
                <a:t>價</a:t>
              </a:r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989442" y="4835757"/>
              <a:ext cx="626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便宜</a:t>
              </a: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859114" y="4835756"/>
              <a:ext cx="6261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合理偏低</a:t>
              </a:r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978924" y="4881923"/>
              <a:ext cx="6261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/>
                <a:t>合理偏高</a:t>
              </a:r>
              <a:endParaRPr lang="zh-TW" altLang="en-US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7785651" y="4894667"/>
              <a:ext cx="626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昂貴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7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近</a:t>
            </a:r>
            <a:r>
              <a:rPr lang="en-US" altLang="zh-TW" dirty="0" smtClean="0"/>
              <a:t>x</a:t>
            </a:r>
            <a:r>
              <a:rPr lang="zh-TW" altLang="en-US" dirty="0" smtClean="0"/>
              <a:t>年定義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270" y="3566638"/>
            <a:ext cx="9281976" cy="222132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330" y="218658"/>
            <a:ext cx="6714504" cy="32684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173817" y="139148"/>
            <a:ext cx="1079017" cy="536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195495" y="5051207"/>
            <a:ext cx="9216751" cy="385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75251" y="2280022"/>
            <a:ext cx="2623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不包含今年，由去年開始算年份與資料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19730" y="1545356"/>
            <a:ext cx="3133104" cy="8201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76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6174" y="863872"/>
            <a:ext cx="1602991" cy="1049235"/>
          </a:xfrm>
        </p:spPr>
        <p:txBody>
          <a:bodyPr/>
          <a:lstStyle/>
          <a:p>
            <a:r>
              <a:rPr lang="zh-TW" altLang="en-US" dirty="0" smtClean="0"/>
              <a:t>股利法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2599" y="1491006"/>
            <a:ext cx="4266418" cy="1893336"/>
          </a:xfrm>
        </p:spPr>
        <p:txBody>
          <a:bodyPr>
            <a:normAutofit/>
          </a:bodyPr>
          <a:lstStyle/>
          <a:p>
            <a:r>
              <a:rPr lang="zh-TW" altLang="en-US" dirty="0"/>
              <a:t>價格定義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便宜</a:t>
            </a:r>
            <a:r>
              <a:rPr lang="zh-TW" altLang="en-US" dirty="0"/>
              <a:t>價 </a:t>
            </a:r>
            <a:r>
              <a:rPr lang="en-US" altLang="zh-TW" dirty="0" smtClean="0"/>
              <a:t>:</a:t>
            </a:r>
            <a:r>
              <a:rPr lang="en-US" altLang="zh-TW" dirty="0"/>
              <a:t> </a:t>
            </a:r>
            <a:r>
              <a:rPr lang="zh-TW" altLang="en-US" dirty="0" smtClean="0"/>
              <a:t>近</a:t>
            </a:r>
            <a:r>
              <a:rPr lang="en-US" altLang="zh-TW" dirty="0" smtClean="0"/>
              <a:t>x</a:t>
            </a:r>
            <a:r>
              <a:rPr lang="zh-TW" altLang="en-US" dirty="0"/>
              <a:t>年</a:t>
            </a:r>
            <a:r>
              <a:rPr lang="zh-TW" altLang="en-US" dirty="0" smtClean="0"/>
              <a:t>平均股利 </a:t>
            </a:r>
            <a:r>
              <a:rPr lang="zh-TW" altLang="en-US" dirty="0"/>
              <a:t>* </a:t>
            </a:r>
            <a:r>
              <a:rPr lang="en-US" altLang="zh-TW" dirty="0" smtClean="0"/>
              <a:t>16</a:t>
            </a:r>
            <a:endParaRPr lang="zh-TW" altLang="en-US" dirty="0"/>
          </a:p>
          <a:p>
            <a:pPr lvl="1"/>
            <a:r>
              <a:rPr lang="zh-TW" altLang="en-US" dirty="0" smtClean="0"/>
              <a:t>合理</a:t>
            </a:r>
            <a:r>
              <a:rPr lang="zh-TW" altLang="en-US" dirty="0"/>
              <a:t>價 </a:t>
            </a:r>
            <a:r>
              <a:rPr lang="en-US" altLang="zh-TW" dirty="0" smtClean="0"/>
              <a:t>:</a:t>
            </a:r>
            <a:r>
              <a:rPr lang="zh-TW" altLang="en-US" dirty="0"/>
              <a:t>近</a:t>
            </a:r>
            <a:r>
              <a:rPr lang="en-US" altLang="zh-TW" dirty="0"/>
              <a:t>x</a:t>
            </a:r>
            <a:r>
              <a:rPr lang="zh-TW" altLang="en-US" dirty="0"/>
              <a:t>年平均</a:t>
            </a:r>
            <a:r>
              <a:rPr lang="zh-TW" altLang="en-US" dirty="0" smtClean="0"/>
              <a:t>股利 </a:t>
            </a:r>
            <a:r>
              <a:rPr lang="zh-TW" altLang="en-US" dirty="0"/>
              <a:t>* </a:t>
            </a:r>
            <a:r>
              <a:rPr lang="en-US" altLang="zh-TW" dirty="0" smtClean="0"/>
              <a:t>20</a:t>
            </a:r>
            <a:endParaRPr lang="zh-TW" altLang="en-US" dirty="0"/>
          </a:p>
          <a:p>
            <a:pPr lvl="1"/>
            <a:r>
              <a:rPr lang="zh-TW" altLang="en-US" dirty="0" smtClean="0"/>
              <a:t>昂貴</a:t>
            </a:r>
            <a:r>
              <a:rPr lang="zh-TW" altLang="en-US" dirty="0"/>
              <a:t>價 </a:t>
            </a:r>
            <a:r>
              <a:rPr lang="en-US" altLang="zh-TW" dirty="0" smtClean="0"/>
              <a:t>:</a:t>
            </a:r>
            <a:r>
              <a:rPr lang="zh-TW" altLang="en-US" dirty="0"/>
              <a:t>近</a:t>
            </a:r>
            <a:r>
              <a:rPr lang="en-US" altLang="zh-TW" dirty="0"/>
              <a:t>x</a:t>
            </a:r>
            <a:r>
              <a:rPr lang="zh-TW" altLang="en-US" dirty="0"/>
              <a:t>年平均</a:t>
            </a:r>
            <a:r>
              <a:rPr lang="zh-TW" altLang="en-US" dirty="0" smtClean="0"/>
              <a:t>股利 </a:t>
            </a:r>
            <a:r>
              <a:rPr lang="zh-TW" altLang="en-US" dirty="0"/>
              <a:t>* </a:t>
            </a:r>
            <a:r>
              <a:rPr lang="en-US" altLang="zh-TW" dirty="0" smtClean="0"/>
              <a:t>32</a:t>
            </a: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5954061" y="863872"/>
            <a:ext cx="183821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高低價</a:t>
            </a:r>
            <a:r>
              <a:rPr lang="zh-TW" altLang="en-US" dirty="0" smtClean="0"/>
              <a:t>法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878400" y="1466090"/>
            <a:ext cx="3706773" cy="18933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價格定義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便宜價 </a:t>
            </a:r>
            <a:r>
              <a:rPr lang="en-US" altLang="zh-TW" dirty="0" smtClean="0"/>
              <a:t>:</a:t>
            </a:r>
            <a:r>
              <a:rPr lang="en-US" altLang="zh-TW" dirty="0"/>
              <a:t> </a:t>
            </a:r>
            <a:r>
              <a:rPr lang="zh-TW" altLang="en-US" dirty="0" smtClean="0"/>
              <a:t>近</a:t>
            </a:r>
            <a:r>
              <a:rPr lang="en-US" altLang="zh-TW" dirty="0" smtClean="0"/>
              <a:t>x</a:t>
            </a:r>
            <a:r>
              <a:rPr lang="zh-TW" altLang="en-US" dirty="0"/>
              <a:t>年</a:t>
            </a:r>
            <a:r>
              <a:rPr lang="zh-TW" altLang="en-US" dirty="0" smtClean="0"/>
              <a:t>最低</a:t>
            </a:r>
            <a:r>
              <a:rPr lang="zh-TW" altLang="en-US" dirty="0"/>
              <a:t>股價平均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合理價 </a:t>
            </a:r>
            <a:r>
              <a:rPr lang="en-US" altLang="zh-TW" dirty="0" smtClean="0"/>
              <a:t>:</a:t>
            </a:r>
            <a:r>
              <a:rPr lang="en-US" altLang="zh-TW" dirty="0"/>
              <a:t> </a:t>
            </a:r>
            <a:r>
              <a:rPr lang="zh-TW" altLang="en-US" dirty="0" smtClean="0"/>
              <a:t>近</a:t>
            </a:r>
            <a:r>
              <a:rPr lang="en-US" altLang="zh-TW" dirty="0" smtClean="0"/>
              <a:t>x</a:t>
            </a:r>
            <a:r>
              <a:rPr lang="zh-TW" altLang="en-US" dirty="0"/>
              <a:t>年</a:t>
            </a:r>
            <a:r>
              <a:rPr lang="zh-TW" altLang="en-US" dirty="0" smtClean="0"/>
              <a:t>平均</a:t>
            </a:r>
            <a:r>
              <a:rPr lang="zh-TW" altLang="en-US" dirty="0"/>
              <a:t>股價平均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昂貴價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近</a:t>
            </a:r>
            <a:r>
              <a:rPr lang="en-US" altLang="zh-TW" dirty="0" smtClean="0"/>
              <a:t>x</a:t>
            </a:r>
            <a:r>
              <a:rPr lang="zh-TW" altLang="en-US" dirty="0"/>
              <a:t>年</a:t>
            </a:r>
            <a:r>
              <a:rPr lang="zh-TW" altLang="en-US" dirty="0" smtClean="0"/>
              <a:t>最高</a:t>
            </a:r>
            <a:r>
              <a:rPr lang="zh-TW" altLang="en-US" dirty="0"/>
              <a:t>股價平均</a:t>
            </a: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166174" y="3220278"/>
            <a:ext cx="1861409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本益比</a:t>
            </a:r>
            <a:r>
              <a:rPr lang="zh-TW" altLang="en-US" dirty="0" smtClean="0"/>
              <a:t>法</a:t>
            </a:r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166174" y="3744895"/>
            <a:ext cx="5449435" cy="23154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價格定義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便宜價 </a:t>
            </a:r>
            <a:r>
              <a:rPr lang="en-US" altLang="zh-TW" dirty="0" smtClean="0"/>
              <a:t>:((</a:t>
            </a:r>
            <a:r>
              <a:rPr lang="zh-TW" altLang="en-US" dirty="0" smtClean="0"/>
              <a:t>近一</a:t>
            </a:r>
            <a:r>
              <a:rPr lang="zh-TW" altLang="en-US" dirty="0"/>
              <a:t>年</a:t>
            </a:r>
            <a:r>
              <a:rPr lang="en-US" altLang="zh-TW" dirty="0"/>
              <a:t>eps</a:t>
            </a:r>
            <a:r>
              <a:rPr lang="en-US" altLang="zh-TW" dirty="0" smtClean="0"/>
              <a:t>+</a:t>
            </a:r>
            <a:r>
              <a:rPr lang="zh-TW" altLang="en-US" dirty="0" smtClean="0"/>
              <a:t>近</a:t>
            </a:r>
            <a:r>
              <a:rPr lang="en-US" altLang="zh-TW" dirty="0" smtClean="0"/>
              <a:t>x</a:t>
            </a:r>
            <a:r>
              <a:rPr lang="zh-TW" altLang="en-US" dirty="0" smtClean="0"/>
              <a:t>年</a:t>
            </a:r>
            <a:r>
              <a:rPr lang="en-US" altLang="zh-TW" dirty="0" smtClean="0"/>
              <a:t>eps)/2)*</a:t>
            </a:r>
            <a:r>
              <a:rPr lang="zh-TW" altLang="en-US" dirty="0" smtClean="0"/>
              <a:t>近</a:t>
            </a:r>
            <a:r>
              <a:rPr lang="en-US" altLang="zh-TW" dirty="0" smtClean="0"/>
              <a:t>x</a:t>
            </a:r>
            <a:r>
              <a:rPr lang="zh-TW" altLang="en-US" dirty="0" smtClean="0"/>
              <a:t>年最低</a:t>
            </a:r>
            <a:r>
              <a:rPr lang="en-US" altLang="zh-TW" dirty="0" smtClean="0"/>
              <a:t>PER</a:t>
            </a:r>
            <a:r>
              <a:rPr lang="zh-TW" altLang="en-US" dirty="0" smtClean="0"/>
              <a:t>平均</a:t>
            </a:r>
          </a:p>
          <a:p>
            <a:pPr lvl="1"/>
            <a:r>
              <a:rPr lang="zh-TW" altLang="en-US" dirty="0" smtClean="0"/>
              <a:t>合理價 </a:t>
            </a:r>
            <a:r>
              <a:rPr lang="en-US" altLang="zh-TW" dirty="0" smtClean="0"/>
              <a:t>:</a:t>
            </a:r>
            <a:r>
              <a:rPr lang="en-US" altLang="zh-TW" dirty="0"/>
              <a:t>:((</a:t>
            </a:r>
            <a:r>
              <a:rPr lang="zh-TW" altLang="en-US" dirty="0"/>
              <a:t>近一年</a:t>
            </a:r>
            <a:r>
              <a:rPr lang="en-US" altLang="zh-TW" dirty="0"/>
              <a:t>eps+</a:t>
            </a:r>
            <a:r>
              <a:rPr lang="zh-TW" altLang="en-US" dirty="0"/>
              <a:t>近</a:t>
            </a:r>
            <a:r>
              <a:rPr lang="en-US" altLang="zh-TW" dirty="0"/>
              <a:t>x</a:t>
            </a:r>
            <a:r>
              <a:rPr lang="zh-TW" altLang="en-US" dirty="0"/>
              <a:t>年</a:t>
            </a:r>
            <a:r>
              <a:rPr lang="en-US" altLang="zh-TW" dirty="0"/>
              <a:t>eps)/2</a:t>
            </a:r>
            <a:r>
              <a:rPr lang="en-US" altLang="zh-TW" dirty="0" smtClean="0"/>
              <a:t>)*</a:t>
            </a:r>
            <a:r>
              <a:rPr lang="zh-TW" altLang="en-US" dirty="0" smtClean="0"/>
              <a:t>近</a:t>
            </a:r>
            <a:r>
              <a:rPr lang="en-US" altLang="zh-TW" dirty="0" smtClean="0"/>
              <a:t>x</a:t>
            </a:r>
            <a:r>
              <a:rPr lang="zh-TW" altLang="en-US" dirty="0" smtClean="0"/>
              <a:t>年平均</a:t>
            </a:r>
            <a:r>
              <a:rPr lang="en-US" altLang="zh-TW" dirty="0" smtClean="0"/>
              <a:t>PER</a:t>
            </a:r>
            <a:r>
              <a:rPr lang="zh-TW" altLang="en-US" dirty="0" smtClean="0"/>
              <a:t>平均</a:t>
            </a:r>
            <a:endParaRPr lang="zh-TW" altLang="en-US" dirty="0"/>
          </a:p>
          <a:p>
            <a:pPr lvl="1"/>
            <a:r>
              <a:rPr lang="zh-TW" altLang="en-US" dirty="0" smtClean="0"/>
              <a:t>昂貴價 </a:t>
            </a:r>
            <a:r>
              <a:rPr lang="en-US" altLang="zh-TW" dirty="0" smtClean="0"/>
              <a:t>:</a:t>
            </a:r>
            <a:r>
              <a:rPr lang="en-US" altLang="zh-TW" dirty="0"/>
              <a:t>:((</a:t>
            </a:r>
            <a:r>
              <a:rPr lang="zh-TW" altLang="en-US" dirty="0"/>
              <a:t>近一年</a:t>
            </a:r>
            <a:r>
              <a:rPr lang="en-US" altLang="zh-TW" dirty="0"/>
              <a:t>eps+</a:t>
            </a:r>
            <a:r>
              <a:rPr lang="zh-TW" altLang="en-US" dirty="0"/>
              <a:t>近</a:t>
            </a:r>
            <a:r>
              <a:rPr lang="en-US" altLang="zh-TW" dirty="0"/>
              <a:t>x</a:t>
            </a:r>
            <a:r>
              <a:rPr lang="zh-TW" altLang="en-US" dirty="0"/>
              <a:t>年</a:t>
            </a:r>
            <a:r>
              <a:rPr lang="en-US" altLang="zh-TW" dirty="0"/>
              <a:t>eps)/2</a:t>
            </a:r>
            <a:r>
              <a:rPr lang="en-US" altLang="zh-TW" dirty="0" smtClean="0"/>
              <a:t>)*</a:t>
            </a:r>
            <a:r>
              <a:rPr lang="zh-TW" altLang="en-US" dirty="0" smtClean="0"/>
              <a:t>近</a:t>
            </a:r>
            <a:r>
              <a:rPr lang="en-US" altLang="zh-TW" dirty="0" smtClean="0"/>
              <a:t>x</a:t>
            </a:r>
            <a:r>
              <a:rPr lang="zh-TW" altLang="en-US" dirty="0"/>
              <a:t>年</a:t>
            </a:r>
            <a:r>
              <a:rPr lang="zh-TW" altLang="en-US" dirty="0" smtClean="0"/>
              <a:t>最</a:t>
            </a:r>
            <a:r>
              <a:rPr lang="en-US" altLang="zh-TW" dirty="0" smtClean="0"/>
              <a:t>PER</a:t>
            </a:r>
            <a:r>
              <a:rPr lang="zh-TW" altLang="en-US" dirty="0" smtClean="0"/>
              <a:t>平均</a:t>
            </a:r>
            <a:endParaRPr lang="zh-TW" altLang="en-US" dirty="0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5954061" y="3220278"/>
            <a:ext cx="183821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本淨比法</a:t>
            </a:r>
            <a:endParaRPr lang="zh-TW" altLang="en-US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6878401" y="4083395"/>
            <a:ext cx="4988922" cy="18933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價格定義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便宜價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近</a:t>
            </a:r>
            <a:r>
              <a:rPr lang="en-US" altLang="zh-TW" dirty="0" smtClean="0"/>
              <a:t>x</a:t>
            </a:r>
            <a:r>
              <a:rPr lang="zh-TW" altLang="en-US" dirty="0" smtClean="0"/>
              <a:t>年最低</a:t>
            </a:r>
            <a:r>
              <a:rPr lang="en-US" altLang="zh-TW" dirty="0" smtClean="0"/>
              <a:t>PBR</a:t>
            </a:r>
            <a:r>
              <a:rPr lang="zh-TW" altLang="en-US" dirty="0" smtClean="0"/>
              <a:t>平均*最新淨值</a:t>
            </a:r>
          </a:p>
          <a:p>
            <a:pPr lvl="1"/>
            <a:r>
              <a:rPr lang="zh-TW" altLang="en-US" dirty="0" smtClean="0"/>
              <a:t>合理價 </a:t>
            </a:r>
            <a:r>
              <a:rPr lang="en-US" altLang="zh-TW" dirty="0" smtClean="0"/>
              <a:t>:</a:t>
            </a:r>
            <a:r>
              <a:rPr lang="en-US" altLang="zh-TW" dirty="0"/>
              <a:t> </a:t>
            </a:r>
            <a:r>
              <a:rPr lang="zh-TW" altLang="en-US" dirty="0" smtClean="0"/>
              <a:t>近</a:t>
            </a:r>
            <a:r>
              <a:rPr lang="en-US" altLang="zh-TW" dirty="0" smtClean="0"/>
              <a:t>x</a:t>
            </a:r>
            <a:r>
              <a:rPr lang="zh-TW" altLang="en-US" dirty="0" smtClean="0"/>
              <a:t>年平均</a:t>
            </a:r>
            <a:r>
              <a:rPr lang="en-US" altLang="zh-TW" dirty="0" smtClean="0"/>
              <a:t>PBR</a:t>
            </a:r>
            <a:r>
              <a:rPr lang="zh-TW" altLang="en-US" dirty="0"/>
              <a:t>平均*最新</a:t>
            </a:r>
            <a:r>
              <a:rPr lang="zh-TW" altLang="en-US" dirty="0" smtClean="0"/>
              <a:t>淨值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昂貴價 </a:t>
            </a:r>
            <a:r>
              <a:rPr lang="en-US" altLang="zh-TW" dirty="0" smtClean="0"/>
              <a:t>:</a:t>
            </a:r>
            <a:r>
              <a:rPr lang="en-US" altLang="zh-TW" dirty="0"/>
              <a:t> </a:t>
            </a:r>
            <a:r>
              <a:rPr lang="zh-TW" altLang="en-US" dirty="0" smtClean="0"/>
              <a:t>近</a:t>
            </a:r>
            <a:r>
              <a:rPr lang="en-US" altLang="zh-TW" dirty="0" smtClean="0"/>
              <a:t>x</a:t>
            </a:r>
            <a:r>
              <a:rPr lang="zh-TW" altLang="en-US" dirty="0"/>
              <a:t>年</a:t>
            </a:r>
            <a:r>
              <a:rPr lang="zh-TW" altLang="en-US" dirty="0" smtClean="0"/>
              <a:t>最高</a:t>
            </a:r>
            <a:r>
              <a:rPr lang="en-US" altLang="zh-TW" dirty="0" smtClean="0"/>
              <a:t>PBR</a:t>
            </a:r>
            <a:r>
              <a:rPr lang="zh-TW" altLang="en-US" dirty="0"/>
              <a:t>平均*最新淨值</a:t>
            </a:r>
          </a:p>
        </p:txBody>
      </p:sp>
    </p:spTree>
    <p:extLst>
      <p:ext uri="{BB962C8B-B14F-4D97-AF65-F5344CB8AC3E}">
        <p14:creationId xmlns:p14="http://schemas.microsoft.com/office/powerpoint/2010/main" val="769347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38" y="149087"/>
            <a:ext cx="9603275" cy="1049235"/>
          </a:xfrm>
        </p:spPr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決定</a:t>
            </a:r>
            <a:r>
              <a:rPr lang="zh-TW" altLang="en-US" dirty="0"/>
              <a:t>股票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2947" y="1317003"/>
            <a:ext cx="9603275" cy="5670205"/>
          </a:xfrm>
        </p:spPr>
        <p:txBody>
          <a:bodyPr/>
          <a:lstStyle/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548" y="1837529"/>
            <a:ext cx="5449851" cy="267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4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6357" y="108498"/>
            <a:ext cx="9603275" cy="1049235"/>
          </a:xfrm>
        </p:spPr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爬蟲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0"/>
            <a:ext cx="8534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0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98559"/>
            <a:ext cx="9603275" cy="1049235"/>
          </a:xfrm>
        </p:spPr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/>
              <a:t>定義參數名稱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262" y="138112"/>
            <a:ext cx="4181475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00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722" y="128376"/>
            <a:ext cx="9603275" cy="1049235"/>
          </a:xfrm>
        </p:spPr>
        <p:txBody>
          <a:bodyPr/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輸入年份</a:t>
            </a:r>
            <a:r>
              <a:rPr lang="en-US" altLang="zh-TW" dirty="0" smtClean="0"/>
              <a:t>(1~10)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490" y="2022682"/>
            <a:ext cx="6962245" cy="237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27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6296" y="78680"/>
            <a:ext cx="9603275" cy="1049235"/>
          </a:xfrm>
        </p:spPr>
        <p:txBody>
          <a:bodyPr/>
          <a:lstStyle/>
          <a:p>
            <a:r>
              <a:rPr lang="en-US" altLang="zh-TW" dirty="0" smtClean="0"/>
              <a:t>5.</a:t>
            </a:r>
            <a:r>
              <a:rPr lang="zh-TW" altLang="en-US" dirty="0" smtClean="0"/>
              <a:t>判斷式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788" y="603297"/>
            <a:ext cx="5178318" cy="554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75748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22840</TotalTime>
  <Words>302</Words>
  <Application>Microsoft Office PowerPoint</Application>
  <PresentationFormat>寬螢幕</PresentationFormat>
  <Paragraphs>55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Century Gothic</vt:lpstr>
      <vt:lpstr>圖庫</vt:lpstr>
      <vt:lpstr>HW15期末project _股票定價策略(final)</vt:lpstr>
      <vt:lpstr>定價方式</vt:lpstr>
      <vt:lpstr>近x年定義</vt:lpstr>
      <vt:lpstr>股利法</vt:lpstr>
      <vt:lpstr>1.決定股票</vt:lpstr>
      <vt:lpstr>2.爬蟲</vt:lpstr>
      <vt:lpstr>3.定義參數名稱</vt:lpstr>
      <vt:lpstr>4.輸入年份(1~10)</vt:lpstr>
      <vt:lpstr>5.判斷式</vt:lpstr>
      <vt:lpstr>6.輸出結果</vt:lpstr>
      <vt:lpstr>7.長條圖視覺化</vt:lpstr>
      <vt:lpstr>8.區間顯示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HW10_Stock-Prediction-Models</dc:title>
  <dc:creator>吳佩芩</dc:creator>
  <cp:lastModifiedBy>coco31429@yahoo.com.tw</cp:lastModifiedBy>
  <cp:revision>110</cp:revision>
  <dcterms:created xsi:type="dcterms:W3CDTF">2021-05-12T03:40:05Z</dcterms:created>
  <dcterms:modified xsi:type="dcterms:W3CDTF">2021-07-01T14:24:43Z</dcterms:modified>
</cp:coreProperties>
</file>