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451" r:id="rId3"/>
    <p:sldId id="446" r:id="rId4"/>
    <p:sldId id="447" r:id="rId5"/>
    <p:sldId id="449" r:id="rId6"/>
    <p:sldId id="453" r:id="rId7"/>
    <p:sldId id="431" r:id="rId8"/>
    <p:sldId id="455" r:id="rId9"/>
    <p:sldId id="441" r:id="rId10"/>
    <p:sldId id="454" r:id="rId11"/>
    <p:sldId id="459" r:id="rId12"/>
    <p:sldId id="450" r:id="rId13"/>
    <p:sldId id="457" r:id="rId14"/>
    <p:sldId id="458" r:id="rId15"/>
    <p:sldId id="456" r:id="rId16"/>
  </p:sldIdLst>
  <p:sldSz cx="9144000" cy="5143500" type="screen16x9"/>
  <p:notesSz cx="6858000" cy="9144000"/>
  <p:custDataLst>
    <p:tags r:id="rId1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12">
          <p15:clr>
            <a:srgbClr val="A4A3A4"/>
          </p15:clr>
        </p15:guide>
        <p15:guide id="2" orient="horz" pos="3162">
          <p15:clr>
            <a:srgbClr val="A4A3A4"/>
          </p15:clr>
        </p15:guide>
        <p15:guide id="3" pos="2744">
          <p15:clr>
            <a:srgbClr val="A4A3A4"/>
          </p15:clr>
        </p15:guide>
        <p15:guide id="4" pos="204">
          <p15:clr>
            <a:srgbClr val="A4A3A4"/>
          </p15:clr>
        </p15:guide>
        <p15:guide id="5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70A"/>
    <a:srgbClr val="1E2336"/>
    <a:srgbClr val="C81A08"/>
    <a:srgbClr val="FFD087"/>
    <a:srgbClr val="D6D2C4"/>
    <a:srgbClr val="ACA39A"/>
    <a:srgbClr val="83786F"/>
    <a:srgbClr val="4698CB"/>
    <a:srgbClr val="29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985" autoAdjust="0"/>
  </p:normalViewPr>
  <p:slideViewPr>
    <p:cSldViewPr showGuides="1">
      <p:cViewPr varScale="1">
        <p:scale>
          <a:sx n="129" d="100"/>
          <a:sy n="129" d="100"/>
        </p:scale>
        <p:origin x="-3012" y="-84"/>
      </p:cViewPr>
      <p:guideLst>
        <p:guide orient="horz" pos="1212"/>
        <p:guide orient="horz" pos="3162"/>
        <p:guide pos="2744"/>
        <p:guide pos="204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83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35F4B-B537-4A2C-B9A8-DF99F0EDE9E1}" type="datetimeFigureOut">
              <a:rPr lang="fr-FR" smtClean="0"/>
              <a:t>28/06/2018</a:t>
            </a:fld>
            <a:endParaRPr lang="fr-F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09BFF-63A4-4FC8-B5CB-4C0D0618D14B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1969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61C8-8DF5-47CB-BD86-D922F2F22B3D}" type="datetimeFigureOut">
              <a:rPr lang="fr-FR" smtClean="0"/>
              <a:t>28/06/2018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DA511-CC1B-4C01-A34F-522DDC4E14F7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914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Ajouter</a:t>
            </a:r>
            <a:r>
              <a:rPr lang="es-ES" baseline="0" dirty="0" smtClean="0"/>
              <a:t> anexe </a:t>
            </a:r>
            <a:r>
              <a:rPr lang="es-ES" baseline="0" dirty="0" err="1" smtClean="0"/>
              <a:t>avec</a:t>
            </a:r>
            <a:r>
              <a:rPr lang="es-ES" baseline="0" dirty="0" smtClean="0"/>
              <a:t> la liste de filiales </a:t>
            </a:r>
            <a:r>
              <a:rPr lang="es-ES" baseline="0" dirty="0" err="1" smtClean="0"/>
              <a:t>qui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MotCFG</a:t>
            </a:r>
            <a:r>
              <a:rPr lang="es-ES" baseline="0" dirty="0" smtClean="0"/>
              <a:t> et back-office.</a:t>
            </a:r>
          </a:p>
          <a:p>
            <a:r>
              <a:rPr lang="es-ES" baseline="0" dirty="0" err="1" smtClean="0"/>
              <a:t>Ajouter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interlocuteur</a:t>
            </a:r>
            <a:r>
              <a:rPr lang="es-ES" baseline="0" dirty="0" smtClean="0"/>
              <a:t> IT.</a:t>
            </a:r>
          </a:p>
          <a:p>
            <a:r>
              <a:rPr lang="es-ES" baseline="0" dirty="0" err="1" smtClean="0"/>
              <a:t>Ajouter</a:t>
            </a:r>
            <a:r>
              <a:rPr lang="es-ES" baseline="0" dirty="0" smtClean="0"/>
              <a:t> macro-</a:t>
            </a:r>
            <a:r>
              <a:rPr lang="es-ES" baseline="0" dirty="0" err="1" smtClean="0"/>
              <a:t>planning</a:t>
            </a:r>
            <a:r>
              <a:rPr lang="es-ES" baseline="0" dirty="0" smtClean="0"/>
              <a:t> Projet : sur </a:t>
            </a:r>
            <a:r>
              <a:rPr lang="es-ES" baseline="0" dirty="0" err="1" smtClean="0"/>
              <a:t>tout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partie</a:t>
            </a:r>
            <a:r>
              <a:rPr lang="es-ES" baseline="0" dirty="0" smtClean="0"/>
              <a:t> de test.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DA511-CC1B-4C01-A34F-522DDC4E14F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9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provide </a:t>
            </a:r>
            <a:r>
              <a:rPr lang="en-US" dirty="0" err="1" smtClean="0"/>
              <a:t>precalculated</a:t>
            </a:r>
            <a:r>
              <a:rPr lang="en-US" dirty="0" smtClean="0"/>
              <a:t> data to load cache for range dictionary for each NSC (National Sales Country) with WLTP flag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DA511-CC1B-4C01-A34F-522DDC4E14F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05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provide </a:t>
            </a:r>
            <a:r>
              <a:rPr lang="en-US" dirty="0" err="1" smtClean="0"/>
              <a:t>precalculated</a:t>
            </a:r>
            <a:r>
              <a:rPr lang="en-US" dirty="0" smtClean="0"/>
              <a:t> data to load cache for range dictionary for each NSC (National Sales Country) with WLTP flag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DA511-CC1B-4C01-A34F-522DDC4E14F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94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DA511-CC1B-4C01-A34F-522DDC4E14F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98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F5BC7-4851-4E7B-8789-56C95C76C64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21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F5BC7-4851-4E7B-8789-56C95C76C64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51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F5BC7-4851-4E7B-8789-56C95C76C64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723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F5BC7-4851-4E7B-8789-56C95C76C64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58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659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15616" y="2157704"/>
            <a:ext cx="6400800" cy="27003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rgbClr val="29385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801358"/>
            <a:ext cx="1012770" cy="570592"/>
          </a:xfrm>
          <a:prstGeom prst="rect">
            <a:avLst/>
          </a:prstGeom>
        </p:spPr>
      </p:pic>
      <p:cxnSp>
        <p:nvCxnSpPr>
          <p:cNvPr id="13" name="Connecteur droit 12"/>
          <p:cNvCxnSpPr/>
          <p:nvPr userDrawn="1"/>
        </p:nvCxnSpPr>
        <p:spPr>
          <a:xfrm>
            <a:off x="7164288" y="4233406"/>
            <a:ext cx="2160240" cy="0"/>
          </a:xfrm>
          <a:prstGeom prst="line">
            <a:avLst/>
          </a:prstGeom>
          <a:ln w="9525">
            <a:solidFill>
              <a:srgbClr val="29385E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 userDrawn="1"/>
        </p:nvCxnSpPr>
        <p:spPr>
          <a:xfrm>
            <a:off x="-180528" y="4233406"/>
            <a:ext cx="2160240" cy="0"/>
          </a:xfrm>
          <a:prstGeom prst="line">
            <a:avLst/>
          </a:prstGeom>
          <a:ln w="9525">
            <a:solidFill>
              <a:srgbClr val="29385E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50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3939902"/>
            <a:ext cx="5486400" cy="373635"/>
          </a:xfrm>
        </p:spPr>
        <p:txBody>
          <a:bodyPr anchor="b"/>
          <a:lstStyle>
            <a:lvl1pPr algn="l">
              <a:defRPr sz="12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 smtClean="0"/>
              <a:t>MODIFIEZ LE TITRE DE L’IMAGE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6863" y="267494"/>
            <a:ext cx="8595617" cy="374441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512" y="4313537"/>
            <a:ext cx="5486400" cy="418454"/>
          </a:xfrm>
        </p:spPr>
        <p:txBody>
          <a:bodyPr>
            <a:normAutofit/>
          </a:bodyPr>
          <a:lstStyle>
            <a:lvl1pPr marL="0" indent="0">
              <a:buNone/>
              <a:defRPr sz="10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17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712968" cy="34954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96863" y="771551"/>
            <a:ext cx="8595617" cy="367240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30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88424" y="205980"/>
            <a:ext cx="504056" cy="423797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96862" y="195486"/>
            <a:ext cx="8019553" cy="423797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460432" y="195486"/>
            <a:ext cx="0" cy="4248472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80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5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1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97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454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626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523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55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 sz="1400" baseline="0">
                <a:solidFill>
                  <a:srgbClr val="83786F"/>
                </a:solidFill>
              </a:defRPr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26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740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847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53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07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1828800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5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7917" y="2385336"/>
            <a:ext cx="5438379" cy="1123712"/>
          </a:xfrm>
        </p:spPr>
        <p:txBody>
          <a:bodyPr anchor="t"/>
          <a:lstStyle>
            <a:lvl1pPr algn="l">
              <a:defRPr sz="1600" b="0" cap="all"/>
            </a:lvl1pPr>
          </a:lstStyle>
          <a:p>
            <a:r>
              <a:rPr lang="fr-FR" dirty="0" smtClean="0"/>
              <a:t>Modifiez le titre DU CHAPITRE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63688" y="1203598"/>
            <a:ext cx="5472608" cy="1109730"/>
          </a:xfrm>
        </p:spPr>
        <p:txBody>
          <a:bodyPr anchor="b">
            <a:normAutofit/>
          </a:bodyPr>
          <a:lstStyle>
            <a:lvl1pPr marL="0" indent="0">
              <a:buNone/>
              <a:defRPr sz="3200" b="0" baseline="0">
                <a:solidFill>
                  <a:srgbClr val="83786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01 N° Chapitre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1907704" y="2315286"/>
            <a:ext cx="5328592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11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96863" y="771550"/>
            <a:ext cx="4059113" cy="3466480"/>
          </a:xfrm>
          <a:ln>
            <a:solidFill>
              <a:srgbClr val="ACA39A"/>
            </a:solidFill>
          </a:ln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16016" y="771550"/>
            <a:ext cx="4104456" cy="3466480"/>
          </a:xfrm>
          <a:ln>
            <a:solidFill>
              <a:srgbClr val="ACA39A"/>
            </a:solidFill>
          </a:ln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81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6863" y="795784"/>
            <a:ext cx="4059113" cy="479822"/>
          </a:xfrm>
          <a:solidFill>
            <a:srgbClr val="D6D2C4"/>
          </a:solidFill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1E233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6863" y="1419622"/>
            <a:ext cx="4059113" cy="2963466"/>
          </a:xfrm>
        </p:spPr>
        <p:txBody>
          <a:bodyPr/>
          <a:lstStyle>
            <a:lvl1pPr>
              <a:defRPr sz="1400"/>
            </a:lvl1pPr>
            <a:lvl2pPr>
              <a:defRPr sz="1200" b="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06689" y="795784"/>
            <a:ext cx="4113783" cy="479822"/>
          </a:xfrm>
          <a:solidFill>
            <a:srgbClr val="D6D2C4"/>
          </a:solidFill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1E233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06689" y="1419622"/>
            <a:ext cx="4113783" cy="296346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41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205979"/>
            <a:ext cx="8712968" cy="34954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96863" y="555526"/>
            <a:ext cx="8595617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3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86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513" y="204787"/>
            <a:ext cx="3286004" cy="278731"/>
          </a:xfrm>
        </p:spPr>
        <p:txBody>
          <a:bodyPr anchor="b"/>
          <a:lstStyle>
            <a:lvl1pPr algn="l">
              <a:defRPr sz="14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 smtClean="0"/>
              <a:t>MODIFIEZ LE TITRE DE LA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317430" cy="416716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513" y="483519"/>
            <a:ext cx="3286004" cy="3888432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7045246" y="4731990"/>
            <a:ext cx="1919242" cy="288032"/>
          </a:xfrm>
        </p:spPr>
        <p:txBody>
          <a:bodyPr/>
          <a:lstStyle/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76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659982"/>
            <a:ext cx="9144000" cy="483517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157592" cy="349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6863" y="771551"/>
            <a:ext cx="8523609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4233406"/>
            <a:ext cx="19797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4812323"/>
            <a:ext cx="368039" cy="207352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4731990"/>
            <a:ext cx="549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93E2AF-52FA-49AE-99E6-1B1ECCFCFE2D}" type="slidenum">
              <a:rPr lang="fr-FR" smtClean="0"/>
              <a:t>‹nr.›</a:t>
            </a:fld>
            <a:endParaRPr lang="fr-FR" dirty="0"/>
          </a:p>
        </p:txBody>
      </p:sp>
      <p:sp>
        <p:nvSpPr>
          <p:cNvPr id="14" name="Espace réservé du texte 3"/>
          <p:cNvSpPr txBox="1">
            <a:spLocks/>
          </p:cNvSpPr>
          <p:nvPr/>
        </p:nvSpPr>
        <p:spPr>
          <a:xfrm>
            <a:off x="3131840" y="4812670"/>
            <a:ext cx="5400600" cy="207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6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es-ES" sz="800" kern="1200" baseline="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B2B </a:t>
            </a:r>
            <a:r>
              <a:rPr lang="es-ES" sz="800" kern="1200" baseline="0" noProof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  <a:r>
              <a:rPr lang="es-ES" sz="800" kern="1200" baseline="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 Workshops</a:t>
            </a:r>
            <a:r>
              <a:rPr lang="fr-FR" sz="800" b="1" i="0" dirty="0" smtClean="0">
                <a:solidFill>
                  <a:srgbClr val="DC4A33"/>
                </a:solidFill>
                <a:sym typeface="Wingdings"/>
              </a:rPr>
              <a:t>  </a:t>
            </a:r>
            <a:r>
              <a:rPr lang="fr-FR" sz="800" baseline="0" dirty="0" smtClean="0"/>
              <a:t>/  </a:t>
            </a:r>
            <a:r>
              <a:rPr lang="fr-FR" sz="800" dirty="0" smtClean="0"/>
              <a:t>May</a:t>
            </a:r>
            <a:r>
              <a:rPr lang="fr-FR" sz="800" baseline="0" dirty="0" smtClean="0"/>
              <a:t> </a:t>
            </a:r>
            <a:r>
              <a:rPr lang="fr-FR" sz="800" dirty="0" smtClean="0"/>
              <a:t>2018</a:t>
            </a:r>
            <a:r>
              <a:rPr lang="fr-FR" sz="800" b="1" i="0" dirty="0" smtClean="0">
                <a:solidFill>
                  <a:srgbClr val="DC4A33"/>
                </a:solidFill>
                <a:sym typeface="Wingdings"/>
              </a:rPr>
              <a:t> </a:t>
            </a:r>
            <a:r>
              <a:rPr lang="fr-FR" sz="800" dirty="0" smtClean="0"/>
              <a:t> / Classification : C1</a:t>
            </a:r>
            <a:endParaRPr lang="fr-FR" sz="800" b="1" dirty="0" smtClean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11560" y="4790166"/>
            <a:ext cx="2520280" cy="1578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0" dirty="0" smtClean="0"/>
              <a:t>DIGITAL DATA &amp; CONNECTIVITY ENGINEERING</a:t>
            </a:r>
            <a:endParaRPr lang="fr-FR" sz="800" b="0" dirty="0"/>
          </a:p>
        </p:txBody>
      </p:sp>
    </p:spTree>
    <p:extLst>
      <p:ext uri="{BB962C8B-B14F-4D97-AF65-F5344CB8AC3E}">
        <p14:creationId xmlns:p14="http://schemas.microsoft.com/office/powerpoint/2010/main" val="34116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1400" b="0" i="0" u="none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600"/>
        </a:spcAft>
        <a:buClr>
          <a:srgbClr val="29385E"/>
        </a:buClr>
        <a:buSzPct val="120000"/>
        <a:buFont typeface="Wingdings" panose="05000000000000000000" pitchFamily="2" charset="2"/>
        <a:buChar char="§"/>
        <a:defRPr sz="1400" b="1" kern="120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1825" indent="-260350" algn="l" defTabSz="914400" rtl="0" eaLnBrk="1" latinLnBrk="0" hangingPunct="1">
        <a:spcBef>
          <a:spcPts val="0"/>
        </a:spcBef>
        <a:spcAft>
          <a:spcPts val="600"/>
        </a:spcAft>
        <a:buClr>
          <a:srgbClr val="29385E"/>
        </a:buClr>
        <a:buSzPct val="120000"/>
        <a:buFont typeface="Arial" panose="020B0604020202020204" pitchFamily="34" charset="0"/>
        <a:buChar char="•"/>
        <a:defRPr sz="1200" kern="120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2175" indent="-260350" algn="l" defTabSz="914400" rtl="0" eaLnBrk="1" latinLnBrk="0" hangingPunct="1">
        <a:spcBef>
          <a:spcPts val="0"/>
        </a:spcBef>
        <a:spcAft>
          <a:spcPts val="600"/>
        </a:spcAft>
        <a:buClr>
          <a:srgbClr val="83786F"/>
        </a:buClr>
        <a:buFont typeface="Arial" panose="020B0604020202020204" pitchFamily="34" charset="0"/>
        <a:buChar char="-"/>
        <a:defRPr sz="1000" kern="120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800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EF48-8D8C-4FEE-933B-1BF2242D4D52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EEE0-8C94-4DB0-8D60-537657DE3FC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9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_cfg@mpsa.co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234229"/>
            <a:ext cx="8280920" cy="396043"/>
          </a:xfrm>
        </p:spPr>
        <p:txBody>
          <a:bodyPr>
            <a:noAutofit/>
          </a:bodyPr>
          <a:lstStyle/>
          <a:p>
            <a:r>
              <a:rPr lang="fr-FR" sz="1600" b="1" dirty="0" smtClean="0"/>
              <a:t>B2B Solution for WLTP data</a:t>
            </a:r>
            <a:endParaRPr lang="fr-FR" sz="1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2435" y="1695966"/>
            <a:ext cx="8280920" cy="270030"/>
          </a:xfrm>
        </p:spPr>
        <p:txBody>
          <a:bodyPr>
            <a:noAutofit/>
          </a:bodyPr>
          <a:lstStyle/>
          <a:p>
            <a:r>
              <a:rPr lang="fr-FR" sz="1600" i="1" dirty="0" err="1" smtClean="0"/>
              <a:t>Schemas</a:t>
            </a:r>
            <a:endParaRPr lang="fr-FR" sz="1600" b="1" i="1" dirty="0"/>
          </a:p>
        </p:txBody>
      </p:sp>
    </p:spTree>
    <p:extLst>
      <p:ext uri="{BB962C8B-B14F-4D97-AF65-F5344CB8AC3E}">
        <p14:creationId xmlns:p14="http://schemas.microsoft.com/office/powerpoint/2010/main" val="17517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/>
          <p:cNvSpPr/>
          <p:nvPr/>
        </p:nvSpPr>
        <p:spPr>
          <a:xfrm>
            <a:off x="3635896" y="1419622"/>
            <a:ext cx="1051987" cy="262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dirty="0" smtClean="0">
                <a:solidFill>
                  <a:srgbClr val="1B365E"/>
                </a:solidFill>
                <a:latin typeface="Arial"/>
              </a:rPr>
              <a:t>09</a:t>
            </a:r>
            <a:endParaRPr lang="fr-FR" sz="1000" b="1" dirty="0">
              <a:solidFill>
                <a:srgbClr val="1B365E"/>
              </a:solidFill>
              <a:latin typeface="Arial"/>
            </a:endParaRPr>
          </a:p>
        </p:txBody>
      </p:sp>
      <p:sp>
        <p:nvSpPr>
          <p:cNvPr id="26" name="Rectangle 22"/>
          <p:cNvSpPr/>
          <p:nvPr/>
        </p:nvSpPr>
        <p:spPr>
          <a:xfrm>
            <a:off x="2483768" y="1419622"/>
            <a:ext cx="1051987" cy="262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dirty="0" smtClean="0">
                <a:solidFill>
                  <a:srgbClr val="1B365E"/>
                </a:solidFill>
                <a:latin typeface="Arial"/>
              </a:rPr>
              <a:t>08</a:t>
            </a:r>
            <a:endParaRPr lang="fr-FR" sz="1000" b="1" dirty="0">
              <a:solidFill>
                <a:srgbClr val="1B365E"/>
              </a:solidFill>
              <a:latin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40989" y="1421451"/>
            <a:ext cx="1051987" cy="262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smtClean="0">
                <a:solidFill>
                  <a:srgbClr val="1B365E"/>
                </a:solidFill>
                <a:latin typeface="Arial"/>
              </a:rPr>
              <a:t>07</a:t>
            </a:r>
            <a:endParaRPr lang="fr-FR" sz="1000" b="1">
              <a:solidFill>
                <a:srgbClr val="1B365E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712968" cy="349547"/>
          </a:xfrm>
        </p:spPr>
        <p:txBody>
          <a:bodyPr/>
          <a:lstStyle/>
          <a:p>
            <a:r>
              <a:rPr lang="fr-FR" b="1" dirty="0" smtClean="0"/>
              <a:t>Planning : </a:t>
            </a:r>
            <a:r>
              <a:rPr lang="fr-FR" b="1" dirty="0" err="1" smtClean="0"/>
              <a:t>Testing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5234645" y="2499742"/>
            <a:ext cx="3312368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Support PSA for WLTP </a:t>
            </a:r>
            <a:r>
              <a:rPr lang="en-US" dirty="0" err="1" smtClean="0"/>
              <a:t>projet</a:t>
            </a:r>
            <a:r>
              <a:rPr lang="en-US" dirty="0" smtClean="0"/>
              <a:t> : </a:t>
            </a:r>
            <a:r>
              <a:rPr lang="en-US" b="0" dirty="0" smtClean="0">
                <a:hlinkClick r:id="rId2"/>
              </a:rPr>
              <a:t>support_cfg@mpsa.com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For technical issues</a:t>
            </a:r>
          </a:p>
          <a:p>
            <a:pPr marL="0" indent="0">
              <a:buNone/>
            </a:pPr>
            <a:r>
              <a:rPr lang="en-US" b="0" dirty="0" smtClean="0"/>
              <a:t>IT Team : </a:t>
            </a:r>
          </a:p>
          <a:p>
            <a:pPr marL="0" indent="0">
              <a:buNone/>
            </a:pPr>
            <a:r>
              <a:rPr lang="en-US" b="0" dirty="0" smtClean="0"/>
              <a:t>PM : German Diaz</a:t>
            </a:r>
          </a:p>
          <a:p>
            <a:pPr marL="0" indent="0">
              <a:buNone/>
            </a:pPr>
            <a:r>
              <a:rPr lang="en-US" b="0" dirty="0" smtClean="0"/>
              <a:t>PM : César Augusto </a:t>
            </a:r>
            <a:r>
              <a:rPr lang="en-US" b="0" dirty="0" err="1" smtClean="0"/>
              <a:t>Murguía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Head Manager : Yago Castelao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Chevron 6"/>
          <p:cNvSpPr/>
          <p:nvPr/>
        </p:nvSpPr>
        <p:spPr>
          <a:xfrm>
            <a:off x="1321403" y="915566"/>
            <a:ext cx="3466621" cy="432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smtClean="0">
                <a:solidFill>
                  <a:schemeClr val="bg1"/>
                </a:solidFill>
              </a:rPr>
              <a:t>T3/2018</a:t>
            </a:r>
            <a:endParaRPr lang="fr-FR" sz="1600" b="1">
              <a:solidFill>
                <a:schemeClr val="bg1"/>
              </a:solidFill>
            </a:endParaRPr>
          </a:p>
        </p:txBody>
      </p:sp>
      <p:sp>
        <p:nvSpPr>
          <p:cNvPr id="36" name="Étoile à 5 branches 35"/>
          <p:cNvSpPr/>
          <p:nvPr/>
        </p:nvSpPr>
        <p:spPr>
          <a:xfrm>
            <a:off x="3634704" y="1421451"/>
            <a:ext cx="145208" cy="1458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cxnSp>
        <p:nvCxnSpPr>
          <p:cNvPr id="39" name="Connecteur droit 38"/>
          <p:cNvCxnSpPr/>
          <p:nvPr/>
        </p:nvCxnSpPr>
        <p:spPr>
          <a:xfrm>
            <a:off x="3722453" y="1421451"/>
            <a:ext cx="7278" cy="259318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398089" y="2283718"/>
            <a:ext cx="1166738" cy="308878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API tests</a:t>
            </a:r>
            <a:endParaRPr lang="fr-FR" sz="1000" b="1" dirty="0"/>
          </a:p>
        </p:txBody>
      </p:sp>
      <p:sp>
        <p:nvSpPr>
          <p:cNvPr id="3" name="Étoile à 5 branches 2"/>
          <p:cNvSpPr/>
          <p:nvPr/>
        </p:nvSpPr>
        <p:spPr>
          <a:xfrm>
            <a:off x="3613024" y="2355726"/>
            <a:ext cx="238896" cy="23325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Chevron 10"/>
          <p:cNvSpPr/>
          <p:nvPr/>
        </p:nvSpPr>
        <p:spPr>
          <a:xfrm>
            <a:off x="2411760" y="1851670"/>
            <a:ext cx="1166738" cy="308878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Cache </a:t>
            </a:r>
            <a:r>
              <a:rPr lang="fr-FR" sz="1000" b="1" dirty="0" err="1" smtClean="0"/>
              <a:t>load</a:t>
            </a:r>
            <a:endParaRPr lang="fr-FR" sz="1000" b="1" dirty="0"/>
          </a:p>
        </p:txBody>
      </p:sp>
      <p:sp>
        <p:nvSpPr>
          <p:cNvPr id="32" name="Étoile à 5 branches 2"/>
          <p:cNvSpPr/>
          <p:nvPr/>
        </p:nvSpPr>
        <p:spPr>
          <a:xfrm>
            <a:off x="3613024" y="1851670"/>
            <a:ext cx="238896" cy="23325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9"/>
          <p:cNvSpPr txBox="1">
            <a:spLocks/>
          </p:cNvSpPr>
          <p:nvPr/>
        </p:nvSpPr>
        <p:spPr>
          <a:xfrm>
            <a:off x="5208974" y="825965"/>
            <a:ext cx="3312368" cy="291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  <a:defRPr sz="1400" b="1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1825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9385E"/>
              </a:buClr>
              <a:buSzPct val="120000"/>
              <a:buFont typeface="Arial" panose="020B0604020202020204" pitchFamily="34" charset="0"/>
              <a:buChar char="•"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2175" indent="-2603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83786F"/>
              </a:buClr>
              <a:buFont typeface="Arial" panose="020B0604020202020204" pitchFamily="34" charset="0"/>
              <a:buChar char="-"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Part 1: </a:t>
            </a:r>
            <a:r>
              <a:rPr lang="en-US" b="0" dirty="0" smtClean="0"/>
              <a:t>Daily sending of </a:t>
            </a:r>
            <a:r>
              <a:rPr lang="en-US" b="0" dirty="0" err="1" smtClean="0"/>
              <a:t>precalculated</a:t>
            </a:r>
            <a:r>
              <a:rPr lang="en-US" b="0" dirty="0" smtClean="0"/>
              <a:t> WLTP values (LCDV codes. EU NSC)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Part 2 : </a:t>
            </a:r>
            <a:r>
              <a:rPr lang="en-US" b="0" dirty="0" smtClean="0"/>
              <a:t>API for real time interrogations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AutoNum type="arabicPeriod" startAt="2"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xfrm>
            <a:off x="7010400" y="4953000"/>
            <a:ext cx="2133600" cy="190500"/>
          </a:xfrm>
          <a:prstGeom prst="rect">
            <a:avLst/>
          </a:prstGeom>
        </p:spPr>
        <p:txBody>
          <a:bodyPr/>
          <a:lstStyle/>
          <a:p>
            <a:fld id="{F9D230A0-E369-4050-8EE3-05A4D8B5F9C8}" type="slidenum">
              <a:rPr lang="fr-FR" altLang="fr-FR" smtClean="0"/>
              <a:pPr/>
              <a:t>11</a:t>
            </a:fld>
            <a:endParaRPr lang="fr-FR" alt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16597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80808"/>
                </a:solidFill>
              </a:rPr>
              <a:t>ANNEXE : Country List </a:t>
            </a:r>
          </a:p>
          <a:p>
            <a:pPr lvl="1" eaLnBrk="1" hangingPunct="1"/>
            <a:endParaRPr lang="fr-FR" altLang="fr-FR" dirty="0">
              <a:solidFill>
                <a:srgbClr val="080808"/>
              </a:solidFill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18915"/>
              </p:ext>
            </p:extLst>
          </p:nvPr>
        </p:nvGraphicFramePr>
        <p:xfrm>
          <a:off x="296863" y="483518"/>
          <a:ext cx="852329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658">
                  <a:extLst>
                    <a:ext uri="{9D8B030D-6E8A-4147-A177-3AD203B41FA5}">
                      <a16:colId xmlns:a16="http://schemas.microsoft.com/office/drawing/2014/main" xmlns="" val="2235239972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2617144361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1198902193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2976971154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3724851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 (in French)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 ISO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Cache file (part1)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real time (part2)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file (</a:t>
                      </a:r>
                      <a:r>
                        <a:rPr lang="es-E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3)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4204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Allemagne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7625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Autriche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8935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5729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Bulgarie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921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9385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Espagne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6999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409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449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Grèce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722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Hongrie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63291970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929704"/>
            <a:ext cx="266700" cy="2286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1252316"/>
            <a:ext cx="266700" cy="228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665829"/>
            <a:ext cx="266700" cy="2286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1988441"/>
            <a:ext cx="266700" cy="228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10680"/>
            <a:ext cx="266700" cy="228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2733292"/>
            <a:ext cx="266700" cy="2286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146805"/>
            <a:ext cx="266700" cy="2286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3469417"/>
            <a:ext cx="266700" cy="2286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031" y="3882930"/>
            <a:ext cx="266700" cy="2286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205542"/>
            <a:ext cx="266700" cy="2286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349" y="896844"/>
            <a:ext cx="266700" cy="2286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302" y="1219456"/>
            <a:ext cx="266700" cy="2286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349" y="1632969"/>
            <a:ext cx="266700" cy="2286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48" y="2700432"/>
            <a:ext cx="266700" cy="2286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349" y="3436941"/>
            <a:ext cx="266700" cy="228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774" y="2000121"/>
            <a:ext cx="323850" cy="20955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148" y="2383181"/>
            <a:ext cx="323850" cy="2095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994" y="3852497"/>
            <a:ext cx="323850" cy="20955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68" y="4235557"/>
            <a:ext cx="323850" cy="20955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490" y="3123934"/>
            <a:ext cx="323850" cy="20955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19" y="914242"/>
            <a:ext cx="266700" cy="2286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72" y="1236854"/>
            <a:ext cx="266700" cy="2286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19" y="1650367"/>
            <a:ext cx="266700" cy="22860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72" y="1972979"/>
            <a:ext cx="266700" cy="2286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19" y="2395218"/>
            <a:ext cx="266700" cy="22860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72" y="2717830"/>
            <a:ext cx="266700" cy="2286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19" y="3131343"/>
            <a:ext cx="266700" cy="2286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72" y="3453955"/>
            <a:ext cx="266700" cy="2286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66" y="3867468"/>
            <a:ext cx="266700" cy="22860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19" y="4190080"/>
            <a:ext cx="266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xfrm>
            <a:off x="7010400" y="4953000"/>
            <a:ext cx="2133600" cy="190500"/>
          </a:xfrm>
          <a:prstGeom prst="rect">
            <a:avLst/>
          </a:prstGeom>
        </p:spPr>
        <p:txBody>
          <a:bodyPr/>
          <a:lstStyle/>
          <a:p>
            <a:fld id="{F9D230A0-E369-4050-8EE3-05A4D8B5F9C8}" type="slidenum">
              <a:rPr lang="fr-FR" altLang="fr-FR" smtClean="0"/>
              <a:pPr/>
              <a:t>12</a:t>
            </a:fld>
            <a:endParaRPr lang="fr-FR" alt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16597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80808"/>
                </a:solidFill>
              </a:rPr>
              <a:t>ANNEXE : Country List </a:t>
            </a:r>
          </a:p>
          <a:p>
            <a:pPr lvl="1" eaLnBrk="1" hangingPunct="1"/>
            <a:endParaRPr lang="fr-FR" altLang="fr-FR" dirty="0">
              <a:solidFill>
                <a:srgbClr val="080808"/>
              </a:solidFill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30869"/>
              </p:ext>
            </p:extLst>
          </p:nvPr>
        </p:nvGraphicFramePr>
        <p:xfrm>
          <a:off x="296863" y="771525"/>
          <a:ext cx="85232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658">
                  <a:extLst>
                    <a:ext uri="{9D8B030D-6E8A-4147-A177-3AD203B41FA5}">
                      <a16:colId xmlns:a16="http://schemas.microsoft.com/office/drawing/2014/main" xmlns="" val="2235239972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2617144361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1198902193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2976971154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2097962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 (in French)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 ISO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Cache file (part1)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real time (part2)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file</a:t>
                      </a:r>
                      <a:r>
                        <a:rPr lang="es-E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s-ES" sz="110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E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3)</a:t>
                      </a:r>
                      <a:endParaRPr lang="es-ES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4204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Irlande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067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4772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Luxembourg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728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Norvège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2792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 Bas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7473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Pologne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598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20421006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14099"/>
            <a:ext cx="266700" cy="228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1536711"/>
            <a:ext cx="266700" cy="2286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950224"/>
            <a:ext cx="266700" cy="228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2272836"/>
            <a:ext cx="266700" cy="2286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695075"/>
            <a:ext cx="266700" cy="228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3017687"/>
            <a:ext cx="266700" cy="2286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431200"/>
            <a:ext cx="266700" cy="2286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97" y="1556093"/>
            <a:ext cx="266700" cy="2286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969606"/>
            <a:ext cx="266700" cy="2286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145" y="2669440"/>
            <a:ext cx="266700" cy="2286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889" y="3431200"/>
            <a:ext cx="266700" cy="2286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722" y="1250027"/>
            <a:ext cx="323850" cy="20955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215" y="2340613"/>
            <a:ext cx="323850" cy="2095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723" y="3042671"/>
            <a:ext cx="323850" cy="20955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214099"/>
            <a:ext cx="266700" cy="2286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29" y="1536711"/>
            <a:ext cx="266700" cy="2286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950224"/>
            <a:ext cx="266700" cy="2286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29" y="2272836"/>
            <a:ext cx="266700" cy="2286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695075"/>
            <a:ext cx="266700" cy="2286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29" y="3017687"/>
            <a:ext cx="266700" cy="2286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431200"/>
            <a:ext cx="266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xfrm>
            <a:off x="7010400" y="4953000"/>
            <a:ext cx="2133600" cy="190500"/>
          </a:xfrm>
          <a:prstGeom prst="rect">
            <a:avLst/>
          </a:prstGeom>
        </p:spPr>
        <p:txBody>
          <a:bodyPr/>
          <a:lstStyle/>
          <a:p>
            <a:fld id="{F9D230A0-E369-4050-8EE3-05A4D8B5F9C8}" type="slidenum">
              <a:rPr lang="fr-FR" altLang="fr-FR" smtClean="0"/>
              <a:pPr/>
              <a:t>13</a:t>
            </a:fld>
            <a:endParaRPr lang="fr-FR" alt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16597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80808"/>
                </a:solidFill>
              </a:rPr>
              <a:t>ANNEXE : Country List </a:t>
            </a:r>
          </a:p>
          <a:p>
            <a:pPr lvl="1" eaLnBrk="1" hangingPunct="1"/>
            <a:endParaRPr lang="fr-FR" altLang="fr-FR" dirty="0">
              <a:solidFill>
                <a:srgbClr val="080808"/>
              </a:solidFill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802664"/>
              </p:ext>
            </p:extLst>
          </p:nvPr>
        </p:nvGraphicFramePr>
        <p:xfrm>
          <a:off x="296863" y="771525"/>
          <a:ext cx="852329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658">
                  <a:extLst>
                    <a:ext uri="{9D8B030D-6E8A-4147-A177-3AD203B41FA5}">
                      <a16:colId xmlns:a16="http://schemas.microsoft.com/office/drawing/2014/main" xmlns="" val="2235239972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2617144361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1198902193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2976971154"/>
                    </a:ext>
                  </a:extLst>
                </a:gridCol>
                <a:gridCol w="1704658">
                  <a:extLst>
                    <a:ext uri="{9D8B030D-6E8A-4147-A177-3AD203B41FA5}">
                      <a16:colId xmlns:a16="http://schemas.microsoft.com/office/drawing/2014/main" xmlns="" val="385452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 (in French)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 ISO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Cache file (part1)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real time (part2)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file</a:t>
                      </a:r>
                      <a:r>
                        <a:rPr lang="es-E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s-ES" sz="110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E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3)</a:t>
                      </a:r>
                      <a:endParaRPr lang="es-ES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4204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République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Tchèque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6141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Roumanie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456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3989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Slovaquie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18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Slovenie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5036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Suède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7067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Suisse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4465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Turquie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438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7692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Ukraine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05623205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26649"/>
            <a:ext cx="266700" cy="228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1549261"/>
            <a:ext cx="266700" cy="2286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962774"/>
            <a:ext cx="266700" cy="228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2285386"/>
            <a:ext cx="266700" cy="2286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07625"/>
            <a:ext cx="266700" cy="228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3030237"/>
            <a:ext cx="266700" cy="2286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443750"/>
            <a:ext cx="266700" cy="228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7" y="3766362"/>
            <a:ext cx="266700" cy="228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031" y="4179875"/>
            <a:ext cx="266700" cy="2286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502487"/>
            <a:ext cx="266700" cy="2286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1956158"/>
            <a:ext cx="266700" cy="2286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3437134"/>
            <a:ext cx="266700" cy="2286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289" y="3759746"/>
            <a:ext cx="266700" cy="2286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83" y="4173259"/>
            <a:ext cx="266700" cy="2286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958" y="2337461"/>
            <a:ext cx="323850" cy="20955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466" y="3039519"/>
            <a:ext cx="323850" cy="2095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958" y="2671281"/>
            <a:ext cx="323850" cy="20955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1596402"/>
            <a:ext cx="323850" cy="20955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1235071"/>
            <a:ext cx="323850" cy="20955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551" y="4521537"/>
            <a:ext cx="323850" cy="20955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29" y="1220033"/>
            <a:ext cx="266700" cy="2286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2" y="1542645"/>
            <a:ext cx="266700" cy="2286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29" y="1956158"/>
            <a:ext cx="266700" cy="2286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2" y="2278770"/>
            <a:ext cx="266700" cy="2286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29" y="2701009"/>
            <a:ext cx="266700" cy="2286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2" y="3023621"/>
            <a:ext cx="266700" cy="22860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29" y="3437134"/>
            <a:ext cx="266700" cy="2286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2" y="3759746"/>
            <a:ext cx="266700" cy="22860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76" y="4173259"/>
            <a:ext cx="266700" cy="2286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29" y="4495871"/>
            <a:ext cx="266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8793163" cy="356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xfrm>
            <a:off x="7010400" y="4953000"/>
            <a:ext cx="2133600" cy="190500"/>
          </a:xfrm>
          <a:prstGeom prst="rect">
            <a:avLst/>
          </a:prstGeom>
        </p:spPr>
        <p:txBody>
          <a:bodyPr/>
          <a:lstStyle/>
          <a:p>
            <a:fld id="{F9D230A0-E369-4050-8EE3-05A4D8B5F9C8}" type="slidenum">
              <a:rPr lang="fr-FR" altLang="fr-FR" smtClean="0"/>
              <a:pPr/>
              <a:t>14</a:t>
            </a:fld>
            <a:endParaRPr lang="fr-FR" alt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165972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fr-FR" altLang="fr-FR" sz="2000" b="1" dirty="0" smtClean="0">
                <a:solidFill>
                  <a:srgbClr val="080808"/>
                </a:solidFill>
              </a:rPr>
              <a:t>ANNEXE : Version 16c    24C    et ….</a:t>
            </a:r>
          </a:p>
          <a:p>
            <a:pPr eaLnBrk="1" hangingPunct="1"/>
            <a:r>
              <a:rPr lang="fr-FR" altLang="fr-FR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Description d’un véhicule</a:t>
            </a:r>
          </a:p>
          <a:p>
            <a:pPr lvl="1" eaLnBrk="1" hangingPunct="1"/>
            <a:endParaRPr lang="fr-FR" altLang="fr-FR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Solution en 2 parts :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Daily </a:t>
            </a:r>
            <a:r>
              <a:rPr lang="en-US" dirty="0" smtClean="0"/>
              <a:t>transfer</a:t>
            </a:r>
            <a:r>
              <a:rPr lang="fr-FR" dirty="0" smtClean="0"/>
              <a:t> of a file </a:t>
            </a:r>
            <a:r>
              <a:rPr lang="en-US" dirty="0" smtClean="0"/>
              <a:t>containing</a:t>
            </a:r>
            <a:r>
              <a:rPr lang="fr-FR" dirty="0" smtClean="0"/>
              <a:t> « </a:t>
            </a:r>
            <a:r>
              <a:rPr lang="fr-FR" dirty="0" err="1" smtClean="0"/>
              <a:t>precalculated</a:t>
            </a:r>
            <a:r>
              <a:rPr lang="fr-FR" dirty="0" smtClean="0"/>
              <a:t> data » </a:t>
            </a:r>
            <a:r>
              <a:rPr lang="en-US" dirty="0" smtClean="0"/>
              <a:t>with</a:t>
            </a:r>
            <a:r>
              <a:rPr lang="fr-FR" dirty="0" smtClean="0"/>
              <a:t> WLTP values for </a:t>
            </a:r>
            <a:r>
              <a:rPr lang="fr-FR" dirty="0" err="1" smtClean="0"/>
              <a:t>European</a:t>
            </a:r>
            <a:r>
              <a:rPr lang="fr-FR" dirty="0" smtClean="0"/>
              <a:t> countries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AutoNum type="arabicPeriod" startAt="2"/>
            </a:pPr>
            <a:r>
              <a:rPr lang="fr-FR" dirty="0"/>
              <a:t>API for real time interrogations </a:t>
            </a:r>
            <a:endParaRPr lang="fr-FR" dirty="0" smtClean="0"/>
          </a:p>
          <a:p>
            <a:pPr>
              <a:buFont typeface="Wingdings" panose="05000000000000000000" pitchFamily="2" charset="2"/>
              <a:buAutoNum type="arabicPeriod" startAt="2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Option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confirmed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>
              <a:buFont typeface="Wingdings" panose="05000000000000000000" pitchFamily="2" charset="2"/>
              <a:buAutoNum type="arabicPeriod" startAt="2"/>
            </a:pPr>
            <a:endParaRPr lang="fr-FR" dirty="0"/>
          </a:p>
          <a:p>
            <a:pPr>
              <a:buFont typeface="+mj-lt"/>
              <a:buAutoNum type="arabicPeriod" startAt="3"/>
            </a:pPr>
            <a:r>
              <a:rPr lang="fr-FR" dirty="0" smtClean="0"/>
              <a:t>Transfer of files </a:t>
            </a:r>
            <a:r>
              <a:rPr lang="en-US" dirty="0" smtClean="0"/>
              <a:t>containing</a:t>
            </a:r>
            <a:r>
              <a:rPr lang="fr-FR" dirty="0" smtClean="0"/>
              <a:t> </a:t>
            </a:r>
            <a:r>
              <a:rPr lang="en-US" dirty="0" smtClean="0"/>
              <a:t>vehicles</a:t>
            </a:r>
            <a:r>
              <a:rPr lang="fr-FR" dirty="0" smtClean="0"/>
              <a:t> Range  (LCDV) by country / brand </a:t>
            </a:r>
            <a:r>
              <a:rPr lang="fr-FR" dirty="0" err="1" smtClean="0"/>
              <a:t>flagued</a:t>
            </a:r>
            <a:r>
              <a:rPr lang="fr-FR" dirty="0" smtClean="0"/>
              <a:t> as WLTP</a:t>
            </a:r>
          </a:p>
          <a:p>
            <a:pPr>
              <a:buAutoNum type="arabicPeriod" startAt="2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2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Solutions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907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ce réservé du contenu 46"/>
          <p:cNvSpPr>
            <a:spLocks noGrp="1"/>
          </p:cNvSpPr>
          <p:nvPr>
            <p:ph idx="1"/>
          </p:nvPr>
        </p:nvSpPr>
        <p:spPr>
          <a:xfrm>
            <a:off x="296863" y="699542"/>
            <a:ext cx="8523609" cy="505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Part 1 : Daily </a:t>
            </a:r>
            <a:r>
              <a:rPr lang="fr-FR" dirty="0" err="1" smtClean="0"/>
              <a:t>transfer</a:t>
            </a:r>
            <a:r>
              <a:rPr lang="fr-FR" dirty="0"/>
              <a:t> </a:t>
            </a:r>
            <a:r>
              <a:rPr lang="fr-FR" dirty="0" smtClean="0"/>
              <a:t>: file </a:t>
            </a:r>
            <a:r>
              <a:rPr lang="fr-FR" dirty="0" err="1" smtClean="0"/>
              <a:t>containing</a:t>
            </a:r>
            <a:r>
              <a:rPr lang="fr-FR" dirty="0" smtClean="0"/>
              <a:t> </a:t>
            </a:r>
            <a:r>
              <a:rPr lang="fr-FR" dirty="0" err="1" smtClean="0"/>
              <a:t>precalculated</a:t>
            </a:r>
            <a:r>
              <a:rPr lang="fr-FR" dirty="0" smtClean="0"/>
              <a:t> LCDV codes with WLTP values.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512" y="205979"/>
            <a:ext cx="8712968" cy="349547"/>
          </a:xfrm>
        </p:spPr>
        <p:txBody>
          <a:bodyPr/>
          <a:lstStyle/>
          <a:p>
            <a:r>
              <a:rPr lang="fr-FR" dirty="0"/>
              <a:t>Part 1 : Daily Send of a file containing Big Sales LCDV codes with WLTP values.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42838" y="1762349"/>
            <a:ext cx="145367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1E2336"/>
                </a:solidFill>
              </a:rPr>
              <a:t>B2B Actor</a:t>
            </a:r>
            <a:endParaRPr lang="fr-FR" sz="1400" b="1" dirty="0">
              <a:solidFill>
                <a:srgbClr val="1E2336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42837" y="3362602"/>
            <a:ext cx="1453676" cy="5773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rgbClr val="1E2336"/>
                </a:solidFill>
              </a:rPr>
              <a:t>Pre</a:t>
            </a:r>
            <a:r>
              <a:rPr lang="fr-FR" sz="1400" b="1" dirty="0" smtClean="0">
                <a:solidFill>
                  <a:srgbClr val="1E2336"/>
                </a:solidFill>
              </a:rPr>
              <a:t>-CALCULATED WLTP</a:t>
            </a:r>
            <a:endParaRPr lang="fr-FR" sz="1400" b="1" dirty="0">
              <a:solidFill>
                <a:srgbClr val="1E2336"/>
              </a:solidFill>
            </a:endParaRPr>
          </a:p>
        </p:txBody>
      </p:sp>
      <p:sp>
        <p:nvSpPr>
          <p:cNvPr id="46" name="Légende à une bordure 1 45"/>
          <p:cNvSpPr/>
          <p:nvPr/>
        </p:nvSpPr>
        <p:spPr>
          <a:xfrm>
            <a:off x="3823679" y="2148973"/>
            <a:ext cx="1725572" cy="898509"/>
          </a:xfrm>
          <a:prstGeom prst="accentCallout1">
            <a:avLst>
              <a:gd name="adj1" fmla="val 56783"/>
              <a:gd name="adj2" fmla="val -8922"/>
              <a:gd name="adj3" fmla="val 57496"/>
              <a:gd name="adj4" fmla="val -20268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i="1" dirty="0" smtClean="0">
                <a:solidFill>
                  <a:srgbClr val="1E2336"/>
                </a:solidFill>
              </a:rPr>
              <a:t>B2B Actor gets the file by requesting it to our SFTP platform (mts2.mpsa.com) (Push)</a:t>
            </a:r>
            <a:endParaRPr lang="fr-FR" sz="1100" i="1" dirty="0">
              <a:solidFill>
                <a:srgbClr val="1E2336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42837" y="2578090"/>
            <a:ext cx="145367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1E2336"/>
                </a:solidFill>
              </a:rPr>
              <a:t>SFTP</a:t>
            </a:r>
            <a:endParaRPr lang="fr-FR" sz="1100" b="1" dirty="0">
              <a:solidFill>
                <a:srgbClr val="1E2336"/>
              </a:solidFill>
            </a:endParaRPr>
          </a:p>
        </p:txBody>
      </p:sp>
      <p:cxnSp>
        <p:nvCxnSpPr>
          <p:cNvPr id="55" name="Connecteur droit avec flèche 54"/>
          <p:cNvCxnSpPr>
            <a:endCxn id="35" idx="0"/>
          </p:cNvCxnSpPr>
          <p:nvPr/>
        </p:nvCxnSpPr>
        <p:spPr>
          <a:xfrm flipH="1">
            <a:off x="2669675" y="2938130"/>
            <a:ext cx="1408" cy="424472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H="1" flipV="1">
            <a:off x="2665692" y="2165543"/>
            <a:ext cx="3983" cy="424351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égende à une bordure 1 57"/>
          <p:cNvSpPr/>
          <p:nvPr/>
        </p:nvSpPr>
        <p:spPr>
          <a:xfrm>
            <a:off x="3782532" y="3200823"/>
            <a:ext cx="1725572" cy="662625"/>
          </a:xfrm>
          <a:prstGeom prst="accentCallout1">
            <a:avLst>
              <a:gd name="adj1" fmla="val 46766"/>
              <a:gd name="adj2" fmla="val -5276"/>
              <a:gd name="adj3" fmla="val 46981"/>
              <a:gd name="adj4" fmla="val -1722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i="1" dirty="0" smtClean="0">
                <a:solidFill>
                  <a:srgbClr val="1E2336"/>
                </a:solidFill>
              </a:rPr>
              <a:t>WLTP </a:t>
            </a:r>
            <a:r>
              <a:rPr lang="fr-FR" sz="1000" i="1" dirty="0" err="1" smtClean="0">
                <a:solidFill>
                  <a:srgbClr val="1E2336"/>
                </a:solidFill>
              </a:rPr>
              <a:t>Calculation</a:t>
            </a:r>
            <a:r>
              <a:rPr lang="fr-FR" sz="1000" i="1" dirty="0" smtClean="0">
                <a:solidFill>
                  <a:srgbClr val="1E2336"/>
                </a:solidFill>
              </a:rPr>
              <a:t> LCDV</a:t>
            </a:r>
            <a:endParaRPr lang="fr-FR" sz="1000" i="1" dirty="0">
              <a:solidFill>
                <a:srgbClr val="1E2336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16591" y="2985379"/>
            <a:ext cx="2173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LCDV + WLTP values</a:t>
            </a:r>
            <a:endParaRPr lang="fr-FR" sz="800" i="1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20" y="4304940"/>
            <a:ext cx="317460" cy="317460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385427" y="2283718"/>
            <a:ext cx="1450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LCDV + WLTP Values</a:t>
            </a:r>
            <a:endParaRPr lang="fr-FR" sz="800" i="1" dirty="0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6136" r="15805" b="7939"/>
          <a:stretch/>
        </p:blipFill>
        <p:spPr>
          <a:xfrm flipH="1">
            <a:off x="1276650" y="1748202"/>
            <a:ext cx="307607" cy="3915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</p:pic>
      <p:cxnSp>
        <p:nvCxnSpPr>
          <p:cNvPr id="8" name="Connecteur droit avec flèche 7"/>
          <p:cNvCxnSpPr>
            <a:stCxn id="37" idx="1"/>
            <a:endCxn id="26" idx="1"/>
          </p:cNvCxnSpPr>
          <p:nvPr/>
        </p:nvCxnSpPr>
        <p:spPr>
          <a:xfrm flipV="1">
            <a:off x="1584257" y="1942369"/>
            <a:ext cx="358581" cy="15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26"/>
          <p:cNvSpPr/>
          <p:nvPr/>
        </p:nvSpPr>
        <p:spPr>
          <a:xfrm>
            <a:off x="2053624" y="1131590"/>
            <a:ext cx="1224136" cy="26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Cache WLTP</a:t>
            </a:r>
            <a:endParaRPr lang="fr-FR" sz="800" b="1" dirty="0"/>
          </a:p>
        </p:txBody>
      </p:sp>
      <p:cxnSp>
        <p:nvCxnSpPr>
          <p:cNvPr id="18" name="Connecteur droit avec flèche 54"/>
          <p:cNvCxnSpPr/>
          <p:nvPr/>
        </p:nvCxnSpPr>
        <p:spPr>
          <a:xfrm>
            <a:off x="2660485" y="1425167"/>
            <a:ext cx="9191" cy="282487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"/>
          <p:cNvSpPr txBox="1"/>
          <p:nvPr/>
        </p:nvSpPr>
        <p:spPr>
          <a:xfrm>
            <a:off x="5745394" y="1361711"/>
            <a:ext cx="2599703" cy="738664"/>
          </a:xfrm>
          <a:prstGeom prst="rect">
            <a:avLst/>
          </a:prstGeom>
          <a:noFill/>
          <a:ln w="19050">
            <a:solidFill>
              <a:srgbClr val="1E233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Objective: preload cache to be autonomous for this </a:t>
            </a:r>
            <a:r>
              <a:rPr lang="en-US" sz="1400" b="1" dirty="0" err="1" smtClean="0">
                <a:solidFill>
                  <a:srgbClr val="FFC000"/>
                </a:solidFill>
              </a:rPr>
              <a:t>precalculated</a:t>
            </a:r>
            <a:r>
              <a:rPr lang="en-US" sz="1400" b="1" dirty="0" smtClean="0">
                <a:solidFill>
                  <a:srgbClr val="FFC000"/>
                </a:solidFill>
              </a:rPr>
              <a:t> WLTP range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pic>
        <p:nvPicPr>
          <p:cNvPr id="21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94" y="1119988"/>
            <a:ext cx="324000" cy="2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368150" y="1309016"/>
            <a:ext cx="1042047" cy="455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1E2336"/>
                </a:solidFill>
              </a:rPr>
              <a:t>B2B Actor</a:t>
            </a:r>
            <a:endParaRPr lang="fr-FR" sz="1400" b="1" dirty="0">
              <a:solidFill>
                <a:srgbClr val="1E2336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512" y="205979"/>
            <a:ext cx="8712968" cy="349547"/>
          </a:xfrm>
        </p:spPr>
        <p:txBody>
          <a:bodyPr/>
          <a:lstStyle/>
          <a:p>
            <a:r>
              <a:rPr lang="fr-FR" b="1" dirty="0" smtClean="0"/>
              <a:t>Part 2 : API Real time Interrogation with LCDV Codes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2145839" y="2847762"/>
            <a:ext cx="145367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1E2336"/>
                </a:solidFill>
              </a:rPr>
              <a:t>MOTCONF</a:t>
            </a:r>
            <a:endParaRPr lang="fr-FR" sz="1400" b="1" dirty="0">
              <a:solidFill>
                <a:srgbClr val="1E2336"/>
              </a:solidFill>
            </a:endParaRPr>
          </a:p>
        </p:txBody>
      </p:sp>
      <p:sp>
        <p:nvSpPr>
          <p:cNvPr id="49" name="Légende à une bordure 1 48"/>
          <p:cNvSpPr/>
          <p:nvPr/>
        </p:nvSpPr>
        <p:spPr>
          <a:xfrm>
            <a:off x="3856397" y="2340433"/>
            <a:ext cx="1940594" cy="1208021"/>
          </a:xfrm>
          <a:prstGeom prst="accentCallout1">
            <a:avLst>
              <a:gd name="adj1" fmla="val 18750"/>
              <a:gd name="adj2" fmla="val -8333"/>
              <a:gd name="adj3" fmla="val 19191"/>
              <a:gd name="adj4" fmla="val -16343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i="1" dirty="0" smtClean="0">
                <a:solidFill>
                  <a:srgbClr val="1E2336"/>
                </a:solidFill>
              </a:rPr>
              <a:t>Validation of LCDV code,  </a:t>
            </a:r>
            <a:r>
              <a:rPr lang="en-US" sz="1100" i="1" dirty="0" smtClean="0">
                <a:solidFill>
                  <a:srgbClr val="1E2336"/>
                </a:solidFill>
              </a:rPr>
              <a:t>retrieve</a:t>
            </a:r>
            <a:r>
              <a:rPr lang="fr-FR" sz="1100" i="1" dirty="0" smtClean="0">
                <a:solidFill>
                  <a:srgbClr val="1E2336"/>
                </a:solidFill>
              </a:rPr>
              <a:t> WLTP values</a:t>
            </a:r>
            <a:endParaRPr lang="fr-FR" sz="1100" i="1" dirty="0">
              <a:solidFill>
                <a:srgbClr val="1E2336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260987" y="2026809"/>
            <a:ext cx="1224136" cy="26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/>
              <a:t>Cache WLTP</a:t>
            </a:r>
            <a:endParaRPr lang="fr-FR" sz="8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848595" y="2275513"/>
            <a:ext cx="1718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LCDV code must </a:t>
            </a:r>
            <a:r>
              <a:rPr lang="fr-FR" sz="800" i="1" dirty="0" err="1" smtClean="0"/>
              <a:t>be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used</a:t>
            </a:r>
            <a:endParaRPr lang="fr-FR" sz="800" i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20" y="4304940"/>
            <a:ext cx="317460" cy="317460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/>
        </p:nvCxnSpPr>
        <p:spPr>
          <a:xfrm flipH="1">
            <a:off x="2872677" y="1854845"/>
            <a:ext cx="378" cy="77953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788025" y="1157051"/>
            <a:ext cx="321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Requests / Second :</a:t>
            </a:r>
          </a:p>
          <a:p>
            <a:r>
              <a:rPr lang="en-US" sz="1000" b="1" i="1" dirty="0" smtClean="0"/>
              <a:t>(source B2B) </a:t>
            </a:r>
            <a:r>
              <a:rPr lang="en-US" sz="1000" i="1" dirty="0" smtClean="0"/>
              <a:t>: </a:t>
            </a:r>
            <a:r>
              <a:rPr lang="en-US" sz="1000" i="1" dirty="0" smtClean="0">
                <a:solidFill>
                  <a:srgbClr val="FF0000"/>
                </a:solidFill>
              </a:rPr>
              <a:t>estimated  values hits / second ??</a:t>
            </a:r>
            <a:endParaRPr lang="en-US" sz="1000" i="1" dirty="0">
              <a:solidFill>
                <a:srgbClr val="FF0000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6136" r="15805" b="7939"/>
          <a:stretch/>
        </p:blipFill>
        <p:spPr>
          <a:xfrm flipH="1">
            <a:off x="1504969" y="1553068"/>
            <a:ext cx="307607" cy="3915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</p:pic>
      <p:cxnSp>
        <p:nvCxnSpPr>
          <p:cNvPr id="5" name="Connecteur droit avec flèche 4"/>
          <p:cNvCxnSpPr>
            <a:stCxn id="35" idx="1"/>
          </p:cNvCxnSpPr>
          <p:nvPr/>
        </p:nvCxnSpPr>
        <p:spPr>
          <a:xfrm flipV="1">
            <a:off x="1812576" y="1743658"/>
            <a:ext cx="153999" cy="51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contenu 46"/>
          <p:cNvSpPr>
            <a:spLocks noGrp="1"/>
          </p:cNvSpPr>
          <p:nvPr>
            <p:ph idx="1"/>
          </p:nvPr>
        </p:nvSpPr>
        <p:spPr>
          <a:xfrm>
            <a:off x="296863" y="699542"/>
            <a:ext cx="8523609" cy="394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Part 2 : API for real time consultation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</a:t>
            </a:r>
            <a:r>
              <a:rPr lang="fr-FR" dirty="0" smtClean="0"/>
              <a:t>3 </a:t>
            </a:r>
            <a:r>
              <a:rPr lang="fr-FR" dirty="0"/>
              <a:t>: </a:t>
            </a:r>
            <a:r>
              <a:rPr lang="fr-FR" dirty="0" err="1"/>
              <a:t>Sending</a:t>
            </a:r>
            <a:r>
              <a:rPr lang="fr-FR" dirty="0"/>
              <a:t> </a:t>
            </a:r>
            <a:r>
              <a:rPr lang="fr-FR" dirty="0" err="1" smtClean="0"/>
              <a:t>vehicles</a:t>
            </a:r>
            <a:r>
              <a:rPr lang="fr-FR" dirty="0" smtClean="0"/>
              <a:t> </a:t>
            </a:r>
            <a:r>
              <a:rPr lang="fr-FR" dirty="0"/>
              <a:t>Range by country / </a:t>
            </a:r>
            <a:r>
              <a:rPr lang="fr-FR" dirty="0" smtClean="0"/>
              <a:t>brand (</a:t>
            </a:r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LCDV codification)</a:t>
            </a:r>
            <a:endParaRPr lang="fr-FR" dirty="0"/>
          </a:p>
        </p:txBody>
      </p:sp>
      <p:sp>
        <p:nvSpPr>
          <p:cNvPr id="47" name="Espace réservé du contenu 46"/>
          <p:cNvSpPr>
            <a:spLocks noGrp="1"/>
          </p:cNvSpPr>
          <p:nvPr>
            <p:ph idx="1"/>
          </p:nvPr>
        </p:nvSpPr>
        <p:spPr>
          <a:xfrm>
            <a:off x="296863" y="699542"/>
            <a:ext cx="8523609" cy="394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Part 3 : Sending LCDV vehicles Range by country / brand flagged WLTP mode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20" y="4304940"/>
            <a:ext cx="317460" cy="31746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668719" y="3171613"/>
            <a:ext cx="145367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1E2336"/>
                </a:solidFill>
              </a:rPr>
              <a:t>PSA range SI</a:t>
            </a:r>
            <a:endParaRPr lang="fr-FR" sz="1400" b="1" dirty="0">
              <a:solidFill>
                <a:srgbClr val="1E2336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82104" y="1429779"/>
            <a:ext cx="106170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1E2336"/>
                </a:solidFill>
              </a:rPr>
              <a:t>B2B Actor</a:t>
            </a:r>
            <a:endParaRPr lang="fr-FR" sz="1400" b="1" dirty="0">
              <a:solidFill>
                <a:srgbClr val="1E2336"/>
              </a:solidFill>
            </a:endParaRPr>
          </a:p>
        </p:txBody>
      </p:sp>
      <p:sp>
        <p:nvSpPr>
          <p:cNvPr id="52" name="Légende à une bordure 1 51"/>
          <p:cNvSpPr/>
          <p:nvPr/>
        </p:nvSpPr>
        <p:spPr>
          <a:xfrm>
            <a:off x="3530662" y="3070066"/>
            <a:ext cx="2246575" cy="1229659"/>
          </a:xfrm>
          <a:prstGeom prst="accentCallout1">
            <a:avLst>
              <a:gd name="adj1" fmla="val 25791"/>
              <a:gd name="adj2" fmla="val -6133"/>
              <a:gd name="adj3" fmla="val 25861"/>
              <a:gd name="adj4" fmla="val -1602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i="1" dirty="0" smtClean="0">
                <a:solidFill>
                  <a:srgbClr val="1E2336"/>
                </a:solidFill>
              </a:rPr>
              <a:t>For </a:t>
            </a:r>
            <a:r>
              <a:rPr lang="fr-FR" sz="1000" b="1" i="1" dirty="0" err="1" smtClean="0">
                <a:solidFill>
                  <a:srgbClr val="1E2336"/>
                </a:solidFill>
              </a:rPr>
              <a:t>subsidiaries</a:t>
            </a:r>
            <a:r>
              <a:rPr lang="fr-FR" sz="1000" b="1" i="1" dirty="0" smtClean="0">
                <a:solidFill>
                  <a:srgbClr val="1E2336"/>
                </a:solidFill>
              </a:rPr>
              <a:t> </a:t>
            </a:r>
            <a:r>
              <a:rPr lang="fr-FR" sz="1000" i="1" dirty="0" smtClean="0">
                <a:solidFill>
                  <a:srgbClr val="1E2336"/>
                </a:solidFill>
              </a:rPr>
              <a:t>: extraction </a:t>
            </a:r>
            <a:r>
              <a:rPr lang="fr-FR" sz="1000" i="1" dirty="0" err="1" smtClean="0">
                <a:solidFill>
                  <a:srgbClr val="1E2336"/>
                </a:solidFill>
              </a:rPr>
              <a:t>from</a:t>
            </a:r>
            <a:r>
              <a:rPr lang="fr-FR" sz="1000" i="1" dirty="0" smtClean="0">
                <a:solidFill>
                  <a:srgbClr val="1E2336"/>
                </a:solidFill>
              </a:rPr>
              <a:t> </a:t>
            </a:r>
            <a:r>
              <a:rPr lang="fr-FR" sz="1000" i="1" dirty="0" err="1" smtClean="0">
                <a:solidFill>
                  <a:srgbClr val="1E2336"/>
                </a:solidFill>
              </a:rPr>
              <a:t>backoffices</a:t>
            </a:r>
            <a:r>
              <a:rPr lang="fr-FR" sz="1000" i="1" dirty="0" smtClean="0">
                <a:solidFill>
                  <a:srgbClr val="1E2336"/>
                </a:solidFill>
              </a:rPr>
              <a:t> </a:t>
            </a:r>
          </a:p>
        </p:txBody>
      </p:sp>
      <p:sp>
        <p:nvSpPr>
          <p:cNvPr id="58" name="Légende à une bordure 1 57"/>
          <p:cNvSpPr/>
          <p:nvPr/>
        </p:nvSpPr>
        <p:spPr>
          <a:xfrm>
            <a:off x="3549560" y="1961200"/>
            <a:ext cx="2030551" cy="1046007"/>
          </a:xfrm>
          <a:prstGeom prst="accentCallout1">
            <a:avLst>
              <a:gd name="adj1" fmla="val 46065"/>
              <a:gd name="adj2" fmla="val -8922"/>
              <a:gd name="adj3" fmla="val 45804"/>
              <a:gd name="adj4" fmla="val -2243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 smtClean="0">
                <a:solidFill>
                  <a:srgbClr val="1E2336"/>
                </a:solidFill>
              </a:rPr>
              <a:t>B2B Actor gets the file by requesting it to our SFTP platform of n files containing vehicles Range WLTP by country (LCDV)</a:t>
            </a:r>
            <a:endParaRPr lang="en-US" sz="1100" i="1" dirty="0">
              <a:solidFill>
                <a:srgbClr val="1E2336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68719" y="2239093"/>
            <a:ext cx="1453676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1E2336"/>
                </a:solidFill>
              </a:rPr>
              <a:t>SFTP</a:t>
            </a:r>
            <a:endParaRPr lang="fr-FR" sz="1100" b="1" dirty="0">
              <a:solidFill>
                <a:srgbClr val="1E2336"/>
              </a:solidFill>
            </a:endParaRPr>
          </a:p>
        </p:txBody>
      </p:sp>
      <p:cxnSp>
        <p:nvCxnSpPr>
          <p:cNvPr id="60" name="Connecteur droit avec flèche 59"/>
          <p:cNvCxnSpPr>
            <a:stCxn id="59" idx="2"/>
          </p:cNvCxnSpPr>
          <p:nvPr/>
        </p:nvCxnSpPr>
        <p:spPr>
          <a:xfrm>
            <a:off x="2395557" y="2599133"/>
            <a:ext cx="0" cy="533477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2311751" y="1789819"/>
            <a:ext cx="28001" cy="386825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107504" y="1961200"/>
            <a:ext cx="1276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Range WLTP by NSC</a:t>
            </a:r>
            <a:endParaRPr lang="fr-FR" sz="800" i="1" dirty="0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6136" r="15805" b="7939"/>
          <a:stretch/>
        </p:blipFill>
        <p:spPr>
          <a:xfrm flipH="1">
            <a:off x="2241752" y="3690383"/>
            <a:ext cx="307607" cy="3915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</p:pic>
      <p:cxnSp>
        <p:nvCxnSpPr>
          <p:cNvPr id="74" name="Connecteur droit avec flèche 73"/>
          <p:cNvCxnSpPr>
            <a:stCxn id="73" idx="0"/>
            <a:endCxn id="49" idx="2"/>
          </p:cNvCxnSpPr>
          <p:nvPr/>
        </p:nvCxnSpPr>
        <p:spPr>
          <a:xfrm flipV="1">
            <a:off x="2395555" y="3531653"/>
            <a:ext cx="2" cy="1587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6136" r="15805" b="7939"/>
          <a:stretch/>
        </p:blipFill>
        <p:spPr>
          <a:xfrm flipH="1">
            <a:off x="1002532" y="1435046"/>
            <a:ext cx="307607" cy="3915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</p:pic>
      <p:cxnSp>
        <p:nvCxnSpPr>
          <p:cNvPr id="76" name="Connecteur droit avec flèche 75"/>
          <p:cNvCxnSpPr>
            <a:stCxn id="75" idx="1"/>
            <a:endCxn id="50" idx="1"/>
          </p:cNvCxnSpPr>
          <p:nvPr/>
        </p:nvCxnSpPr>
        <p:spPr>
          <a:xfrm flipV="1">
            <a:off x="1310139" y="1609799"/>
            <a:ext cx="471965" cy="209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71"/>
          <p:cNvSpPr txBox="1"/>
          <p:nvPr/>
        </p:nvSpPr>
        <p:spPr>
          <a:xfrm>
            <a:off x="134199" y="2758149"/>
            <a:ext cx="12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Range WLTP by NSC (push)</a:t>
            </a:r>
            <a:endParaRPr lang="fr-FR" sz="800" i="1" dirty="0"/>
          </a:p>
        </p:txBody>
      </p:sp>
      <p:sp>
        <p:nvSpPr>
          <p:cNvPr id="2" name="CuadroTexto 1"/>
          <p:cNvSpPr txBox="1"/>
          <p:nvPr/>
        </p:nvSpPr>
        <p:spPr>
          <a:xfrm rot="19599477">
            <a:off x="5714063" y="1531803"/>
            <a:ext cx="22322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To be </a:t>
            </a:r>
            <a:r>
              <a:rPr lang="es-ES" dirty="0" err="1" smtClean="0"/>
              <a:t>confirmed</a:t>
            </a:r>
            <a:endParaRPr lang="es-ES" dirty="0"/>
          </a:p>
        </p:txBody>
      </p:sp>
      <p:sp>
        <p:nvSpPr>
          <p:cNvPr id="21" name="Légende à une bordure 1 57"/>
          <p:cNvSpPr/>
          <p:nvPr/>
        </p:nvSpPr>
        <p:spPr>
          <a:xfrm>
            <a:off x="6802367" y="2289394"/>
            <a:ext cx="2030551" cy="619477"/>
          </a:xfrm>
          <a:prstGeom prst="accentCallout1">
            <a:avLst>
              <a:gd name="adj1" fmla="val 46065"/>
              <a:gd name="adj2" fmla="val -8922"/>
              <a:gd name="adj3" fmla="val 45804"/>
              <a:gd name="adj4" fmla="val -2243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 smtClean="0">
                <a:solidFill>
                  <a:srgbClr val="1E2336"/>
                </a:solidFill>
              </a:rPr>
              <a:t>Actual discussions with DJUR to validate transfers</a:t>
            </a:r>
            <a:endParaRPr lang="en-US" sz="1100" i="1" dirty="0">
              <a:solidFill>
                <a:srgbClr val="1E2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B2B Actor : </a:t>
            </a:r>
          </a:p>
          <a:p>
            <a:pPr lvl="1">
              <a:buFont typeface="+mj-lt"/>
              <a:buAutoNum type="alphaUcPeriod"/>
            </a:pPr>
            <a:r>
              <a:rPr lang="en-US" dirty="0" smtClean="0"/>
              <a:t>Needed : range validation and returning WLTP values attached to specific title (flagged WLTP)</a:t>
            </a:r>
          </a:p>
          <a:p>
            <a:pPr lvl="1">
              <a:buFont typeface="+mj-lt"/>
              <a:buAutoNum type="alphaUcPeriod"/>
            </a:pPr>
            <a:r>
              <a:rPr lang="en-US" dirty="0" smtClean="0"/>
              <a:t>Points to be verified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B2B Actor is able to work with LCDV codes for versions, trims, colors and options (must have)</a:t>
            </a:r>
          </a:p>
          <a:p>
            <a:pPr marL="1625600" lvl="3" indent="-285750">
              <a:buFont typeface="+mj-lt"/>
              <a:buAutoNum type="romanUcPeriod"/>
            </a:pPr>
            <a:r>
              <a:rPr lang="en-US" dirty="0" smtClean="0"/>
              <a:t>Evolution from Options codification is scheduled for moving length 4c (or 5c) </a:t>
            </a:r>
            <a:r>
              <a:rPr lang="en-US" dirty="0" smtClean="0">
                <a:sym typeface="Wingdings" panose="05000000000000000000" pitchFamily="2" charset="2"/>
              </a:rPr>
              <a:t> 7c</a:t>
            </a:r>
          </a:p>
          <a:p>
            <a:pPr marL="1625600" lvl="3" indent="-285750">
              <a:buFont typeface="+mj-lt"/>
              <a:buAutoNum type="romanUcPeriod"/>
            </a:pPr>
            <a:r>
              <a:rPr lang="en-US" b="1" dirty="0" smtClean="0">
                <a:sym typeface="Wingdings" panose="05000000000000000000" pitchFamily="2" charset="2"/>
              </a:rPr>
              <a:t>Codification </a:t>
            </a:r>
            <a:r>
              <a:rPr lang="en-US" b="1" dirty="0" err="1" smtClean="0">
                <a:sym typeface="Wingdings" panose="05000000000000000000" pitchFamily="2" charset="2"/>
              </a:rPr>
              <a:t>Exemple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: </a:t>
            </a:r>
            <a:endParaRPr lang="en-US" dirty="0" smtClean="0">
              <a:sym typeface="Wingdings" panose="05000000000000000000" pitchFamily="2" charset="2"/>
            </a:endParaRPr>
          </a:p>
          <a:p>
            <a:pPr marL="1568450" lvl="4"/>
            <a:r>
              <a:rPr lang="en-US" dirty="0" smtClean="0">
                <a:sym typeface="Wingdings" panose="05000000000000000000" pitchFamily="2" charset="2"/>
              </a:rPr>
              <a:t>version </a:t>
            </a:r>
            <a:r>
              <a:rPr lang="en-US" dirty="0">
                <a:sym typeface="Wingdings" panose="05000000000000000000" pitchFamily="2" charset="2"/>
              </a:rPr>
              <a:t>(16c) = </a:t>
            </a:r>
            <a:r>
              <a:rPr lang="en-US" dirty="0" smtClean="0">
                <a:sym typeface="Wingdings" panose="05000000000000000000" pitchFamily="2" charset="2"/>
              </a:rPr>
              <a:t>1PT9C5PMA1B0BUD0 ; trim (4c) </a:t>
            </a:r>
            <a:r>
              <a:rPr lang="en-US" dirty="0">
                <a:sym typeface="Wingdings" panose="05000000000000000000" pitchFamily="2" charset="2"/>
              </a:rPr>
              <a:t>= 8DFR </a:t>
            </a:r>
            <a:r>
              <a:rPr lang="en-US" dirty="0" smtClean="0">
                <a:sym typeface="Wingdings" panose="05000000000000000000" pitchFamily="2" charset="2"/>
              </a:rPr>
              <a:t>; color (4c) </a:t>
            </a:r>
            <a:r>
              <a:rPr lang="en-US" dirty="0">
                <a:sym typeface="Wingdings" panose="05000000000000000000" pitchFamily="2" charset="2"/>
              </a:rPr>
              <a:t>= M09V </a:t>
            </a:r>
            <a:r>
              <a:rPr lang="en-US" dirty="0" smtClean="0">
                <a:sym typeface="Wingdings" panose="05000000000000000000" pitchFamily="2" charset="2"/>
              </a:rPr>
              <a:t>, Options List </a:t>
            </a:r>
            <a:r>
              <a:rPr lang="en-US" dirty="0">
                <a:sym typeface="Wingdings" panose="05000000000000000000" pitchFamily="2" charset="2"/>
              </a:rPr>
              <a:t>= LA05 QK02Z VD10 YD01E YR07 ZHJI ZV47</a:t>
            </a:r>
            <a:endParaRPr lang="en-US" dirty="0" smtClean="0">
              <a:sym typeface="Wingdings" panose="05000000000000000000" pitchFamily="2" charset="2"/>
            </a:endParaRPr>
          </a:p>
          <a:p>
            <a:pPr marL="1625600" lvl="3" indent="-285750">
              <a:buFont typeface="+mj-lt"/>
              <a:buAutoNum type="romanUcPeriod"/>
            </a:pPr>
            <a:endParaRPr lang="en-US" dirty="0" smtClean="0"/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Perimeter of countries. 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Feedback if possible : Hours of dense activity by day. Estimated hits/sec. Diversity of titles </a:t>
            </a:r>
            <a:r>
              <a:rPr lang="en-US" dirty="0"/>
              <a:t>managed by B2B Actor</a:t>
            </a:r>
          </a:p>
          <a:p>
            <a:pPr marL="631825" lvl="2" indent="0">
              <a:buNone/>
            </a:pPr>
            <a:endParaRPr lang="en-US" dirty="0" smtClean="0"/>
          </a:p>
          <a:p>
            <a:pPr lvl="1">
              <a:buFont typeface="+mj-lt"/>
              <a:buAutoNum type="alphaUcPeriod"/>
            </a:pPr>
            <a:r>
              <a:rPr lang="en-US" dirty="0" smtClean="0"/>
              <a:t>Need to put in place a cache system</a:t>
            </a:r>
            <a:endParaRPr lang="en-US" dirty="0"/>
          </a:p>
          <a:p>
            <a:pPr marL="917575" lvl="2" indent="-285750">
              <a:buFont typeface="+mj-lt"/>
              <a:buAutoNum type="romanUcPeriod"/>
            </a:pPr>
            <a:r>
              <a:rPr lang="en-US" dirty="0"/>
              <a:t>PSA will provide </a:t>
            </a:r>
            <a:r>
              <a:rPr lang="en-US" dirty="0" err="1" smtClean="0"/>
              <a:t>precalculated</a:t>
            </a:r>
            <a:r>
              <a:rPr lang="en-US" dirty="0" smtClean="0"/>
              <a:t> data to load cache with WLTP </a:t>
            </a:r>
            <a:r>
              <a:rPr lang="en-US" dirty="0" err="1" smtClean="0"/>
              <a:t>datas</a:t>
            </a:r>
            <a:r>
              <a:rPr lang="en-US" dirty="0" smtClean="0"/>
              <a:t>. Push of information.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After real time consultation, B2B Actor needs to save  WLTP </a:t>
            </a:r>
            <a:r>
              <a:rPr lang="en-US" dirty="0" err="1" smtClean="0"/>
              <a:t>datas</a:t>
            </a:r>
            <a:r>
              <a:rPr lang="en-US" dirty="0" smtClean="0"/>
              <a:t> in their cache system. </a:t>
            </a:r>
            <a:r>
              <a:rPr lang="en-US" b="1" dirty="0" smtClean="0">
                <a:solidFill>
                  <a:srgbClr val="FF0000"/>
                </a:solidFill>
              </a:rPr>
              <a:t>/!\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Cached data will be valid for 15 days (under internal validation). </a:t>
            </a:r>
            <a:r>
              <a:rPr lang="en-US" dirty="0" smtClean="0">
                <a:hlinkClick r:id="rId3" action="ppaction://hlinksldjump"/>
              </a:rPr>
              <a:t>See Details</a:t>
            </a:r>
            <a:endParaRPr lang="en-US" dirty="0" smtClean="0"/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B2B Actor is autonomous for range not flagged WLTP (as today)</a:t>
            </a:r>
            <a:endParaRPr lang="en-US" dirty="0"/>
          </a:p>
          <a:p>
            <a:pPr marL="631825" lvl="2" indent="0">
              <a:buNone/>
            </a:pPr>
            <a:endParaRPr lang="en-US" dirty="0" smtClean="0"/>
          </a:p>
          <a:p>
            <a:pPr lvl="1">
              <a:buFont typeface="+mj-lt"/>
              <a:buAutoNum type="alphaUcPeriod"/>
            </a:pPr>
            <a:endParaRPr lang="fr-FR" dirty="0"/>
          </a:p>
          <a:p>
            <a:pPr lvl="2"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6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712968" cy="349547"/>
          </a:xfrm>
        </p:spPr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pic>
        <p:nvPicPr>
          <p:cNvPr id="5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51870"/>
            <a:ext cx="21602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Cache Management (validity N days) How TO: </a:t>
            </a:r>
          </a:p>
          <a:p>
            <a:pPr lvl="1">
              <a:buFont typeface="+mj-lt"/>
              <a:buAutoNum type="alphaUcPeriod"/>
            </a:pPr>
            <a:r>
              <a:rPr lang="en-US" dirty="0" smtClean="0"/>
              <a:t>New values</a:t>
            </a:r>
            <a:endParaRPr lang="en-US" dirty="0"/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Day 1 : PSA push a file </a:t>
            </a:r>
            <a:r>
              <a:rPr lang="en-US" dirty="0"/>
              <a:t>with WLTP </a:t>
            </a:r>
            <a:r>
              <a:rPr lang="en-US" dirty="0" err="1"/>
              <a:t>precalculated</a:t>
            </a:r>
            <a:r>
              <a:rPr lang="en-US" dirty="0"/>
              <a:t> </a:t>
            </a:r>
            <a:r>
              <a:rPr lang="en-US" dirty="0" smtClean="0"/>
              <a:t>data to load in cache.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A parameter of data validity (number of days) must be set at this moment. Actually N = 15 (but it could be modified in the future) 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Day 2 : New file will be pushed with WLTP values </a:t>
            </a:r>
            <a:r>
              <a:rPr lang="en-US" dirty="0"/>
              <a:t>for titles (</a:t>
            </a:r>
            <a:r>
              <a:rPr lang="en-US" dirty="0" smtClean="0"/>
              <a:t>new ones or already calculated)</a:t>
            </a:r>
          </a:p>
          <a:p>
            <a:pPr marL="1625600" lvl="3" indent="-285750">
              <a:buFont typeface="+mj-lt"/>
              <a:buAutoNum type="alphaLcParenR"/>
            </a:pPr>
            <a:r>
              <a:rPr lang="en-US" dirty="0" smtClean="0"/>
              <a:t>IF title exists from previous days </a:t>
            </a:r>
            <a:r>
              <a:rPr lang="en-US" dirty="0" smtClean="0">
                <a:sym typeface="Wingdings" panose="05000000000000000000" pitchFamily="2" charset="2"/>
              </a:rPr>
              <a:t> update values and set new validity with parameter N (actually 15 days)</a:t>
            </a:r>
          </a:p>
          <a:p>
            <a:pPr marL="1625600" lvl="3" indent="-285750">
              <a:buFont typeface="+mj-lt"/>
              <a:buAutoNum type="alphaLcParenR"/>
            </a:pPr>
            <a:r>
              <a:rPr lang="en-US" dirty="0" smtClean="0">
                <a:sym typeface="Wingdings" panose="05000000000000000000" pitchFamily="2" charset="2"/>
              </a:rPr>
              <a:t>IF title don’t exists  insert new value and </a:t>
            </a:r>
            <a:r>
              <a:rPr lang="en-US" dirty="0">
                <a:sym typeface="Wingdings" panose="05000000000000000000" pitchFamily="2" charset="2"/>
              </a:rPr>
              <a:t>set validity with parameter N (actually 15 days)</a:t>
            </a:r>
            <a:endParaRPr lang="en-US" dirty="0"/>
          </a:p>
          <a:p>
            <a:pPr marL="631825" lvl="2" indent="0">
              <a:buNone/>
            </a:pPr>
            <a:endParaRPr lang="en-US" dirty="0" smtClean="0"/>
          </a:p>
          <a:p>
            <a:pPr marL="917575" lvl="2" indent="-285750">
              <a:buFont typeface="+mj-lt"/>
              <a:buAutoNum type="romanUcPeriod" startAt="4"/>
            </a:pPr>
            <a:r>
              <a:rPr lang="en-US" dirty="0"/>
              <a:t>Day </a:t>
            </a:r>
            <a:r>
              <a:rPr lang="en-US" dirty="0" smtClean="0"/>
              <a:t>3,4,… </a:t>
            </a:r>
            <a:r>
              <a:rPr lang="en-US" dirty="0"/>
              <a:t>: New file will be pushed with WLTP values for new titles</a:t>
            </a:r>
          </a:p>
          <a:p>
            <a:pPr marL="1625600" lvl="3" indent="-285750">
              <a:buFont typeface="+mj-lt"/>
              <a:buAutoNum type="alphaLcParenR"/>
            </a:pPr>
            <a:r>
              <a:rPr lang="en-US" dirty="0" smtClean="0"/>
              <a:t>Repeat process of day 2</a:t>
            </a:r>
          </a:p>
          <a:p>
            <a:pPr marL="917575" lvl="2" indent="-285750">
              <a:buFont typeface="+mj-lt"/>
              <a:buAutoNum type="romanUcPeriod" startAt="4"/>
            </a:pPr>
            <a:endParaRPr lang="en-US" dirty="0" smtClean="0">
              <a:sym typeface="Wingdings" panose="05000000000000000000" pitchFamily="2" charset="2"/>
            </a:endParaRPr>
          </a:p>
          <a:p>
            <a:pPr marL="657225" lvl="1" indent="-285750">
              <a:buFont typeface="+mj-lt"/>
              <a:buAutoNum type="alphaUcPeriod"/>
            </a:pPr>
            <a:r>
              <a:rPr lang="en-US" dirty="0" smtClean="0"/>
              <a:t>For a value in the cache after the N days of validity and not arrived in new files or real time consultations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This value must be deleted or not take into account after this period of N days (actually N = 15)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Several reasons</a:t>
            </a:r>
          </a:p>
          <a:p>
            <a:pPr marL="1625600" lvl="3" indent="-285750">
              <a:buFont typeface="+mj-lt"/>
              <a:buAutoNum type="alphaLcParenR"/>
            </a:pPr>
            <a:r>
              <a:rPr lang="en-US" dirty="0" smtClean="0"/>
              <a:t>Title is closed by marketing team, and it’s not possible to order vehicles with this title.</a:t>
            </a:r>
          </a:p>
          <a:p>
            <a:pPr marL="1625600" lvl="3" indent="-285750">
              <a:buFont typeface="+mj-lt"/>
              <a:buAutoNum type="alphaLcParenR"/>
            </a:pPr>
            <a:r>
              <a:rPr lang="en-US" dirty="0" smtClean="0"/>
              <a:t>Title is not demanded by client, so it’s not worthy to recalculate.</a:t>
            </a:r>
            <a:endParaRPr lang="en-US" dirty="0"/>
          </a:p>
          <a:p>
            <a:pPr marL="917575" lvl="2" indent="-285750">
              <a:buFont typeface="+mj-lt"/>
              <a:buAutoNum type="romanUcPeriod"/>
            </a:pPr>
            <a:endParaRPr lang="en-US" dirty="0">
              <a:sym typeface="Wingdings" panose="05000000000000000000" pitchFamily="2" charset="2"/>
            </a:endParaRPr>
          </a:p>
          <a:p>
            <a:pPr marL="631825" lvl="2" indent="0">
              <a:buNone/>
            </a:pPr>
            <a:endParaRPr lang="en-US" dirty="0" smtClean="0"/>
          </a:p>
          <a:p>
            <a:pPr lvl="1">
              <a:buFont typeface="+mj-lt"/>
              <a:buAutoNum type="alphaUcPeriod"/>
            </a:pPr>
            <a:endParaRPr lang="fr-FR" dirty="0"/>
          </a:p>
          <a:p>
            <a:pPr lvl="2"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7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712968" cy="349547"/>
          </a:xfrm>
        </p:spPr>
        <p:txBody>
          <a:bodyPr/>
          <a:lstStyle/>
          <a:p>
            <a:r>
              <a:rPr lang="fr-FR" dirty="0" smtClean="0"/>
              <a:t>Cache Management</a:t>
            </a:r>
            <a:endParaRPr lang="fr-FR" dirty="0"/>
          </a:p>
        </p:txBody>
      </p:sp>
      <p:sp>
        <p:nvSpPr>
          <p:cNvPr id="6" name="Flecha curvada hacia la izquierda 5">
            <a:hlinkClick r:id="rId3" action="ppaction://hlinksldjump"/>
          </p:cNvPr>
          <p:cNvSpPr/>
          <p:nvPr/>
        </p:nvSpPr>
        <p:spPr>
          <a:xfrm>
            <a:off x="8604448" y="300879"/>
            <a:ext cx="288032" cy="3626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dirty="0" smtClean="0"/>
              <a:t>Real Time API consultation : 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Only open range will be present in engine </a:t>
            </a:r>
            <a:r>
              <a:rPr lang="en-US" dirty="0" smtClean="0"/>
              <a:t>configurator.</a:t>
            </a:r>
          </a:p>
          <a:p>
            <a:pPr lvl="1">
              <a:buFont typeface="+mj-lt"/>
              <a:buAutoNum type="alphaUcPeriod"/>
            </a:pPr>
            <a:r>
              <a:rPr lang="en-US" dirty="0" smtClean="0"/>
              <a:t>Unitary calls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Not massive mode implemented</a:t>
            </a:r>
          </a:p>
          <a:p>
            <a:pPr lvl="2">
              <a:buFont typeface="+mj-lt"/>
              <a:buAutoNum type="romanUcPeriod"/>
            </a:pPr>
            <a:endParaRPr lang="en-US" dirty="0"/>
          </a:p>
          <a:p>
            <a:pPr lvl="1">
              <a:buFont typeface="+mj-lt"/>
              <a:buAutoNum type="alphaUcPeriod"/>
            </a:pPr>
            <a:r>
              <a:rPr lang="en-US" dirty="0" smtClean="0"/>
              <a:t>Information exchange</a:t>
            </a:r>
          </a:p>
          <a:p>
            <a:pPr marL="917575" lvl="2" indent="-285750">
              <a:buFont typeface="+mj-lt"/>
              <a:buAutoNum type="romanUcPeriod"/>
            </a:pPr>
            <a:r>
              <a:rPr lang="en-US" dirty="0" smtClean="0"/>
              <a:t>Draft of API Rest defined.</a:t>
            </a:r>
          </a:p>
          <a:p>
            <a:pPr marL="631825" lvl="2" indent="0">
              <a:buNone/>
            </a:pPr>
            <a:endParaRPr lang="en-US" dirty="0" smtClean="0"/>
          </a:p>
          <a:p>
            <a:pPr marL="631825" lvl="2" indent="0">
              <a:buNone/>
            </a:pPr>
            <a:endParaRPr lang="en-US" dirty="0"/>
          </a:p>
          <a:p>
            <a:pPr marL="631825" lvl="2" indent="0">
              <a:buNone/>
            </a:pPr>
            <a:endParaRPr lang="en-US" dirty="0" smtClean="0"/>
          </a:p>
          <a:p>
            <a:pPr marL="631825" lvl="2" indent="0">
              <a:buNone/>
            </a:pPr>
            <a:endParaRPr lang="en-US" dirty="0" smtClean="0"/>
          </a:p>
          <a:p>
            <a:pPr lvl="1">
              <a:buFont typeface="+mj-lt"/>
              <a:buAutoNum type="alphaUcPeriod"/>
            </a:pPr>
            <a:r>
              <a:rPr lang="en-US" dirty="0" smtClean="0"/>
              <a:t>File Format of </a:t>
            </a:r>
            <a:r>
              <a:rPr lang="en-US" dirty="0" err="1" smtClean="0"/>
              <a:t>precalculated</a:t>
            </a:r>
            <a:r>
              <a:rPr lang="en-US" dirty="0" smtClean="0"/>
              <a:t> data </a:t>
            </a:r>
          </a:p>
          <a:p>
            <a:pPr marL="917575" lvl="2" indent="-285750">
              <a:buFont typeface="+mj-lt"/>
              <a:buAutoNum type="romanUcPeriod"/>
            </a:pPr>
            <a:r>
              <a:rPr lang="fr-FR" dirty="0" err="1" smtClean="0"/>
              <a:t>Draft</a:t>
            </a:r>
            <a:r>
              <a:rPr lang="fr-FR" dirty="0" smtClean="0"/>
              <a:t> for file format </a:t>
            </a:r>
          </a:p>
          <a:p>
            <a:pPr marL="371475" lvl="1" indent="0">
              <a:buNone/>
            </a:pPr>
            <a:endParaRPr lang="fr-FR" dirty="0"/>
          </a:p>
          <a:p>
            <a:pPr lvl="2"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 startAt="2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t>8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712968" cy="349547"/>
          </a:xfrm>
        </p:spPr>
        <p:txBody>
          <a:bodyPr/>
          <a:lstStyle/>
          <a:p>
            <a:r>
              <a:rPr lang="fr-FR" dirty="0" smtClean="0"/>
              <a:t>PROCESS </a:t>
            </a:r>
            <a:r>
              <a:rPr lang="fr-FR" dirty="0"/>
              <a:t>(</a:t>
            </a:r>
            <a:r>
              <a:rPr lang="fr-FR" dirty="0" smtClean="0"/>
              <a:t>Engine Configurator)</a:t>
            </a:r>
            <a:endParaRPr lang="fr-FR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863612"/>
              </p:ext>
            </p:extLst>
          </p:nvPr>
        </p:nvGraphicFramePr>
        <p:xfrm>
          <a:off x="3370436" y="2298701"/>
          <a:ext cx="24257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Objeto empaquetador del shell" showAsIcon="1" r:id="rId4" imgW="2425680" imgH="686880" progId="Package">
                  <p:embed/>
                </p:oleObj>
              </mc:Choice>
              <mc:Fallback>
                <p:oleObj name="Objeto empaquetador del shell" showAsIcon="1" r:id="rId4" imgW="24256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0436" y="2298701"/>
                        <a:ext cx="24257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515795"/>
              </p:ext>
            </p:extLst>
          </p:nvPr>
        </p:nvGraphicFramePr>
        <p:xfrm>
          <a:off x="6416675" y="2298700"/>
          <a:ext cx="25527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Objeto empaquetador del shell" showAsIcon="1" r:id="rId6" imgW="2552760" imgH="686880" progId="Package">
                  <p:embed/>
                </p:oleObj>
              </mc:Choice>
              <mc:Fallback>
                <p:oleObj name="Objeto empaquetador del shell" showAsIcon="1" r:id="rId6" imgW="25527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6675" y="2298700"/>
                        <a:ext cx="25527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293889"/>
              </p:ext>
            </p:extLst>
          </p:nvPr>
        </p:nvGraphicFramePr>
        <p:xfrm>
          <a:off x="4788024" y="3471863"/>
          <a:ext cx="2016224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Objeto empaquetador del shell" showAsIcon="1" r:id="rId8" imgW="2247840" imgH="686880" progId="Package">
                  <p:embed/>
                </p:oleObj>
              </mc:Choice>
              <mc:Fallback>
                <p:oleObj name="Objeto empaquetador del shell" showAsIcon="1" r:id="rId8" imgW="22478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8024" y="3471863"/>
                        <a:ext cx="2016224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7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21403" y="1387157"/>
            <a:ext cx="405000" cy="2627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>
                <a:solidFill>
                  <a:srgbClr val="1B365E"/>
                </a:solidFill>
                <a:latin typeface="Arial"/>
              </a:rPr>
              <a:t>04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62827" y="1387157"/>
            <a:ext cx="405000" cy="2627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smtClean="0">
                <a:solidFill>
                  <a:srgbClr val="1B365E"/>
                </a:solidFill>
                <a:latin typeface="Arial"/>
              </a:rPr>
              <a:t>05</a:t>
            </a:r>
            <a:endParaRPr lang="fr-FR" sz="1000" b="1">
              <a:solidFill>
                <a:srgbClr val="1B365E"/>
              </a:solid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4251" y="1387157"/>
            <a:ext cx="405000" cy="2627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smtClean="0">
                <a:solidFill>
                  <a:srgbClr val="1B365E"/>
                </a:solidFill>
                <a:latin typeface="Arial"/>
              </a:rPr>
              <a:t>06</a:t>
            </a:r>
            <a:endParaRPr lang="fr-FR" sz="1000" b="1">
              <a:solidFill>
                <a:srgbClr val="1B365E"/>
              </a:solidFill>
              <a:latin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45675" y="1387157"/>
            <a:ext cx="405000" cy="2627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smtClean="0">
                <a:solidFill>
                  <a:srgbClr val="1B365E"/>
                </a:solidFill>
                <a:latin typeface="Arial"/>
              </a:rPr>
              <a:t>07</a:t>
            </a:r>
            <a:endParaRPr lang="fr-FR" sz="1000" b="1">
              <a:solidFill>
                <a:srgbClr val="1B365E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87099" y="1387157"/>
            <a:ext cx="405000" cy="2627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smtClean="0">
                <a:solidFill>
                  <a:srgbClr val="1B365E"/>
                </a:solidFill>
                <a:latin typeface="Arial"/>
              </a:rPr>
              <a:t>08</a:t>
            </a:r>
            <a:endParaRPr lang="fr-FR" sz="1000" b="1">
              <a:solidFill>
                <a:srgbClr val="1B365E"/>
              </a:solidFill>
              <a:latin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28523" y="1387157"/>
            <a:ext cx="405000" cy="2627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smtClean="0">
                <a:solidFill>
                  <a:srgbClr val="1B365E"/>
                </a:solidFill>
                <a:latin typeface="Arial"/>
              </a:rPr>
              <a:t>09</a:t>
            </a:r>
            <a:endParaRPr lang="fr-FR" sz="1000" b="1">
              <a:solidFill>
                <a:srgbClr val="1B365E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69947" y="1387157"/>
            <a:ext cx="405000" cy="2627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smtClean="0">
                <a:solidFill>
                  <a:srgbClr val="1B365E"/>
                </a:solidFill>
                <a:latin typeface="Arial"/>
              </a:rPr>
              <a:t>10</a:t>
            </a:r>
            <a:endParaRPr lang="fr-FR" sz="1000" b="1">
              <a:solidFill>
                <a:srgbClr val="1B365E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11371" y="1387157"/>
            <a:ext cx="405000" cy="2627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smtClean="0">
                <a:solidFill>
                  <a:srgbClr val="1B365E"/>
                </a:solidFill>
                <a:latin typeface="Arial"/>
              </a:rPr>
              <a:t>11</a:t>
            </a:r>
            <a:endParaRPr lang="fr-FR" sz="1000" b="1">
              <a:solidFill>
                <a:srgbClr val="1B365E"/>
              </a:solidFill>
              <a:latin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52795" y="1387157"/>
            <a:ext cx="405000" cy="2627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8"/>
            <a:r>
              <a:rPr lang="fr-FR" sz="1000" b="1" smtClean="0">
                <a:solidFill>
                  <a:srgbClr val="1B365E"/>
                </a:solidFill>
                <a:latin typeface="Arial"/>
              </a:rPr>
              <a:t>12</a:t>
            </a:r>
            <a:endParaRPr lang="fr-FR" sz="1000" b="1">
              <a:solidFill>
                <a:srgbClr val="1B365E"/>
              </a:solidFill>
              <a:latin typeface="Arial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766581" y="2283718"/>
            <a:ext cx="626396" cy="90077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Study</a:t>
            </a:r>
            <a:r>
              <a:rPr lang="fr-FR" sz="1000" b="1" dirty="0" smtClean="0"/>
              <a:t> Part 2</a:t>
            </a:r>
            <a:endParaRPr lang="fr-FR" sz="10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712968" cy="349547"/>
          </a:xfrm>
        </p:spPr>
        <p:txBody>
          <a:bodyPr/>
          <a:lstStyle/>
          <a:p>
            <a:r>
              <a:rPr lang="fr-FR" b="1" dirty="0" smtClean="0"/>
              <a:t>Macro - Planning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5580112" y="1276354"/>
            <a:ext cx="3312368" cy="2915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1: </a:t>
            </a:r>
            <a:r>
              <a:rPr lang="en-US" b="0" dirty="0" smtClean="0"/>
              <a:t>Daily sending of </a:t>
            </a:r>
            <a:r>
              <a:rPr lang="en-US" b="0" dirty="0" err="1" smtClean="0"/>
              <a:t>precalculated</a:t>
            </a:r>
            <a:r>
              <a:rPr lang="en-US" b="0" dirty="0" smtClean="0"/>
              <a:t> WLTP values (LCDV codes. EU NSC)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: </a:t>
            </a:r>
            <a:r>
              <a:rPr lang="en-US" b="0" dirty="0"/>
              <a:t>API for real time interrogations </a:t>
            </a:r>
            <a:endParaRPr lang="en-US" b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Part 3 : </a:t>
            </a:r>
            <a:r>
              <a:rPr lang="en-US" b="0" dirty="0" smtClean="0"/>
              <a:t>Sending vehicles Range  (LCDV) by country / brand flagged WLTP (TBC!)</a:t>
            </a:r>
          </a:p>
          <a:p>
            <a:pPr>
              <a:buAutoNum type="arabicPeriod" startAt="2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93E2AF-52FA-49AE-99E6-1B1ECCFCFE2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Chevron 5"/>
          <p:cNvSpPr/>
          <p:nvPr/>
        </p:nvSpPr>
        <p:spPr>
          <a:xfrm>
            <a:off x="1343361" y="915566"/>
            <a:ext cx="1414674" cy="432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bg1"/>
                </a:solidFill>
              </a:rPr>
              <a:t>T2/2018</a:t>
            </a:r>
          </a:p>
        </p:txBody>
      </p:sp>
      <p:sp>
        <p:nvSpPr>
          <p:cNvPr id="7" name="Chevron 6"/>
          <p:cNvSpPr/>
          <p:nvPr/>
        </p:nvSpPr>
        <p:spPr>
          <a:xfrm>
            <a:off x="2625891" y="915566"/>
            <a:ext cx="1475517" cy="432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smtClean="0">
                <a:solidFill>
                  <a:schemeClr val="bg1"/>
                </a:solidFill>
              </a:rPr>
              <a:t>T3/2018</a:t>
            </a:r>
            <a:endParaRPr lang="fr-FR" sz="1600" b="1">
              <a:solidFill>
                <a:schemeClr val="bg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969264" y="915566"/>
            <a:ext cx="1461776" cy="4320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smtClean="0">
                <a:solidFill>
                  <a:schemeClr val="bg1"/>
                </a:solidFill>
              </a:rPr>
              <a:t>T4/2018</a:t>
            </a:r>
            <a:endParaRPr lang="fr-FR" sz="1600" b="1">
              <a:solidFill>
                <a:schemeClr val="bg1"/>
              </a:solidFill>
            </a:endParaRPr>
          </a:p>
        </p:txBody>
      </p:sp>
      <p:sp>
        <p:nvSpPr>
          <p:cNvPr id="36" name="Étoile à 5 branches 35"/>
          <p:cNvSpPr/>
          <p:nvPr/>
        </p:nvSpPr>
        <p:spPr>
          <a:xfrm>
            <a:off x="3506493" y="1421451"/>
            <a:ext cx="145208" cy="1458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cxnSp>
        <p:nvCxnSpPr>
          <p:cNvPr id="39" name="Connecteur droit 38"/>
          <p:cNvCxnSpPr>
            <a:stCxn id="36" idx="0"/>
          </p:cNvCxnSpPr>
          <p:nvPr/>
        </p:nvCxnSpPr>
        <p:spPr>
          <a:xfrm>
            <a:off x="3579097" y="1421451"/>
            <a:ext cx="7278" cy="259318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hevron 45"/>
          <p:cNvSpPr/>
          <p:nvPr/>
        </p:nvSpPr>
        <p:spPr>
          <a:xfrm>
            <a:off x="107504" y="915566"/>
            <a:ext cx="1361009" cy="432048"/>
          </a:xfrm>
          <a:prstGeom prst="chevron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smtClean="0">
                <a:solidFill>
                  <a:schemeClr val="bg1"/>
                </a:solidFill>
              </a:rPr>
              <a:t>T1/2018</a:t>
            </a:r>
            <a:endParaRPr lang="fr-FR" sz="1600" b="1">
              <a:solidFill>
                <a:schemeClr val="bg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239948" y="2712154"/>
            <a:ext cx="1411753" cy="516908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PR </a:t>
            </a:r>
            <a:r>
              <a:rPr lang="fr-FR" sz="1000" b="1" dirty="0" smtClean="0"/>
              <a:t>Part 2 WLTP </a:t>
            </a:r>
            <a:r>
              <a:rPr lang="fr-FR" sz="1000" b="1" dirty="0"/>
              <a:t>B2B</a:t>
            </a:r>
          </a:p>
        </p:txBody>
      </p:sp>
      <p:sp>
        <p:nvSpPr>
          <p:cNvPr id="44" name="Pentagone 43"/>
          <p:cNvSpPr/>
          <p:nvPr/>
        </p:nvSpPr>
        <p:spPr>
          <a:xfrm>
            <a:off x="2200456" y="1995686"/>
            <a:ext cx="1385920" cy="16210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Part 1 WLTP B2B</a:t>
            </a:r>
            <a:endParaRPr lang="fr-FR" sz="1000" b="1" dirty="0"/>
          </a:p>
        </p:txBody>
      </p:sp>
      <p:sp>
        <p:nvSpPr>
          <p:cNvPr id="45" name="Pentagone 44"/>
          <p:cNvSpPr/>
          <p:nvPr/>
        </p:nvSpPr>
        <p:spPr>
          <a:xfrm>
            <a:off x="2200456" y="2244175"/>
            <a:ext cx="1364656" cy="34205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Part 3 WLTP B2B</a:t>
            </a:r>
          </a:p>
          <a:p>
            <a:pPr algn="ctr"/>
            <a:r>
              <a:rPr lang="fr-FR" sz="1000" b="1" dirty="0" smtClean="0"/>
              <a:t>TBC</a:t>
            </a:r>
            <a:endParaRPr lang="fr-FR" sz="1000" b="1" dirty="0"/>
          </a:p>
        </p:txBody>
      </p:sp>
      <p:sp>
        <p:nvSpPr>
          <p:cNvPr id="3" name="Étoile à 5 branches 2"/>
          <p:cNvSpPr/>
          <p:nvPr/>
        </p:nvSpPr>
        <p:spPr>
          <a:xfrm>
            <a:off x="3469668" y="2787774"/>
            <a:ext cx="238896" cy="23325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9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1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Index des révisions du modèle&amp;quot;&quot;/&gt;&lt;property id=&quot;20307&quot; value=&quot;266&quot;/&gt;&lt;/object&gt;&lt;object type=&quot;3&quot; unique_id=&quot;10004&quot;&gt;&lt;property id=&quot;20148&quot; value=&quot;5&quot;/&gt;&lt;property id=&quot;20300&quot; value=&quot;Slide 2 - &amp;quot;LANCEMENT DE PROJET – PLAN DE MANAGEMENT PROJET  &amp;lt;EP/PR&amp;gt; - &amp;lt;Code &amp;amp; Libellé du projet&amp;gt; &amp;quot;&quot;/&gt;&lt;property id=&quot;20307&quot; value=&quot;263&quot;/&gt;&lt;/object&gt;&lt;object type=&quot;3&quot; unique_id=&quot;10005&quot;&gt;&lt;property id=&quot;20148&quot; value=&quot;5&quot;/&gt;&lt;property id=&quot;20300&quot; value=&quot;Slide 3 - &amp;quot;Index des révisions &amp;quot;&quot;/&gt;&lt;property id=&quot;20307&quot; value=&quot;267&quot;/&gt;&lt;/object&gt;&lt;object type=&quot;3&quot; unique_id=&quot;10006&quot;&gt;&lt;property id=&quot;20148&quot; value=&quot;5&quot;/&gt;&lt;property id=&quot;20300&quot; value=&quot;Slide 4 - &amp;quot;01 – PRESENTATION DU PROJET  02 – ORGANISATION DU PROJET  03 – ESTIMATION ET PLANIFICATION  04 – SUIVI ET CONTRÔLE &quot;/&gt;&lt;property id=&quot;20307&quot; value=&quot;265&quot;/&gt;&lt;/object&gt;&lt;object type=&quot;3&quot; unique_id=&quot;10007&quot;&gt;&lt;property id=&quot;20148&quot; value=&quot;5&quot;/&gt;&lt;property id=&quot;20300&quot; value=&quot;Slide 5 - &amp;quot;01 – PRESENTATION DU PROJET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01 – PRESENTATION DU PROJET&amp;quot;&quot;/&gt;&lt;property id=&quot;20307&quot; value=&quot;313&quot;/&gt;&lt;/object&gt;&lt;object type=&quot;3&quot; unique_id=&quot;10009&quot;&gt;&lt;property id=&quot;20148&quot; value=&quot;5&quot;/&gt;&lt;property id=&quot;20300&quot; value=&quot;Slide 8 - &amp;quot;01 – PRESENTATION DU PROJET&amp;quot;&quot;/&gt;&lt;property id=&quot;20307&quot; value=&quot;337&quot;/&gt;&lt;/object&gt;&lt;object type=&quot;3&quot; unique_id=&quot;10010&quot;&gt;&lt;property id=&quot;20148&quot; value=&quot;5&quot;/&gt;&lt;property id=&quot;20300&quot; value=&quot;Slide 7 - &amp;quot;01 – PRESENTATION DU PROJET&amp;quot;&quot;/&gt;&lt;property id=&quot;20307&quot; value=&quot;338&quot;/&gt;&lt;/object&gt;&lt;object type=&quot;3&quot; unique_id=&quot;10011&quot;&gt;&lt;property id=&quot;20148&quot; value=&quot;5&quot;/&gt;&lt;property id=&quot;20300&quot; value=&quot;Slide 10&quot;/&gt;&lt;property id=&quot;20307&quot; value=&quot;405&quot;/&gt;&lt;/object&gt;&lt;object type=&quot;3&quot; unique_id=&quot;10013&quot;&gt;&lt;property id=&quot;20148&quot; value=&quot;5&quot;/&gt;&lt;property id=&quot;20300&quot; value=&quot;Slide 16 - &amp;quot;02 – ORGANISATION DU PROJET&amp;quot;&quot;/&gt;&lt;property id=&quot;20307&quot; value=&quot;346&quot;/&gt;&lt;/object&gt;&lt;object type=&quot;3&quot; unique_id=&quot;10014&quot;&gt;&lt;property id=&quot;20148&quot; value=&quot;5&quot;/&gt;&lt;property id=&quot;20300&quot; value=&quot;Slide 17 - &amp;quot;02 – ORGANISATION DU PROJET&amp;quot;&quot;/&gt;&lt;property id=&quot;20307&quot; value=&quot;347&quot;/&gt;&lt;/object&gt;&lt;object type=&quot;3&quot; unique_id=&quot;10015&quot;&gt;&lt;property id=&quot;20148&quot; value=&quot;5&quot;/&gt;&lt;property id=&quot;20300&quot; value=&quot;Slide 18 - &amp;quot;02 – ORGANISATION DU PROJET&amp;quot;&quot;/&gt;&lt;property id=&quot;20307&quot; value=&quot;348&quot;/&gt;&lt;/object&gt;&lt;object type=&quot;3&quot; unique_id=&quot;10016&quot;&gt;&lt;property id=&quot;20148&quot; value=&quot;5&quot;/&gt;&lt;property id=&quot;20300&quot; value=&quot;Slide 19&quot;/&gt;&lt;property id=&quot;20307&quot; value=&quot;406&quot;/&gt;&lt;/object&gt;&lt;object type=&quot;3&quot; unique_id=&quot;10017&quot;&gt;&lt;property id=&quot;20148&quot; value=&quot;5&quot;/&gt;&lt;property id=&quot;20300&quot; value=&quot;Slide 20 - &amp;quot;03 – ESTIMATION ET PLANIFICATION&amp;quot;&quot;/&gt;&lt;property id=&quot;20307&quot; value=&quot;355&quot;/&gt;&lt;/object&gt;&lt;object type=&quot;3&quot; unique_id=&quot;10018&quot;&gt;&lt;property id=&quot;20148&quot; value=&quot;5&quot;/&gt;&lt;property id=&quot;20300&quot; value=&quot;Slide 21 - &amp;quot;03 – ESTIMATION ET PLANIFICATION&amp;quot;&quot;/&gt;&lt;property id=&quot;20307&quot; value=&quot;357&quot;/&gt;&lt;/object&gt;&lt;object type=&quot;3&quot; unique_id=&quot;10019&quot;&gt;&lt;property id=&quot;20148&quot; value=&quot;5&quot;/&gt;&lt;property id=&quot;20300&quot; value=&quot;Slide 22&quot;/&gt;&lt;property id=&quot;20307&quot; value=&quot;407&quot;/&gt;&lt;/object&gt;&lt;object type=&quot;3&quot; unique_id=&quot;10020&quot;&gt;&lt;property id=&quot;20148&quot; value=&quot;5&quot;/&gt;&lt;property id=&quot;20300&quot; value=&quot;Slide 23 - &amp;quot;04 – SUIVI ET CONTRÔLE DU PROJET&amp;quot;&quot;/&gt;&lt;property id=&quot;20307&quot; value=&quot;358&quot;/&gt;&lt;/object&gt;&lt;object type=&quot;3&quot; unique_id=&quot;10021&quot;&gt;&lt;property id=&quot;20148&quot; value=&quot;5&quot;/&gt;&lt;property id=&quot;20300&quot; value=&quot;Slide 24 - &amp;quot;04 – SUIVI ET CONTRÔLE DU PROJET&amp;quot;&quot;/&gt;&lt;property id=&quot;20307&quot; value=&quot;362&quot;/&gt;&lt;/object&gt;&lt;object type=&quot;3&quot; unique_id=&quot;10022&quot;&gt;&lt;property id=&quot;20148&quot; value=&quot;5&quot;/&gt;&lt;property id=&quot;20300&quot; value=&quot;Slide 25&quot;/&gt;&lt;property id=&quot;20307&quot; value=&quot;408&quot;/&gt;&lt;/object&gt;&lt;object type=&quot;3&quot; unique_id=&quot;10028&quot;&gt;&lt;property id=&quot;20148&quot; value=&quot;5&quot;/&gt;&lt;property id=&quot;20300&quot; value=&quot;Slide 26 - &amp;quot;05 – DECISIONS&amp;quot;&quot;/&gt;&lt;property id=&quot;20307&quot; value=&quot;374&quot;/&gt;&lt;/object&gt;&lt;object type=&quot;3&quot; unique_id=&quot;10029&quot;&gt;&lt;property id=&quot;20148&quot; value=&quot;5&quot;/&gt;&lt;property id=&quot;20300&quot; value=&quot;Slide 27 - &amp;quot;05 – DECISIONS&amp;quot;&quot;/&gt;&lt;property id=&quot;20307&quot; value=&quot;375&quot;/&gt;&lt;/object&gt;&lt;object type=&quot;3&quot; unique_id=&quot;10030&quot;&gt;&lt;property id=&quot;20148&quot; value=&quot;5&quot;/&gt;&lt;property id=&quot;20300&quot; value=&quot;Slide 28 - &amp;quot;05 – DECISIONS&amp;quot;&quot;/&gt;&lt;property id=&quot;20307&quot; value=&quot;376&quot;/&gt;&lt;/object&gt;&lt;object type=&quot;3&quot; unique_id=&quot;10510&quot;&gt;&lt;property id=&quot;20148&quot; value=&quot;5&quot;/&gt;&lt;property id=&quot;20300&quot; value=&quot;Slide 9 - &amp;quot;01 – PRESENTATION DU PROJET&amp;quot;&quot;/&gt;&lt;property id=&quot;20307&quot; value=&quot;410&quot;/&gt;&lt;/object&gt;&lt;object type=&quot;3&quot; unique_id=&quot;10636&quot;&gt;&lt;property id=&quot;20148&quot; value=&quot;5&quot;/&gt;&lt;property id=&quot;20300&quot; value=&quot;Slide 11 - &amp;quot;02 – ORGANISATION DU PROJET&amp;quot;&quot;/&gt;&lt;property id=&quot;20307&quot; value=&quot;411&quot;/&gt;&lt;/object&gt;&lt;object type=&quot;3&quot; unique_id=&quot;10637&quot;&gt;&lt;property id=&quot;20148&quot; value=&quot;5&quot;/&gt;&lt;property id=&quot;20300&quot; value=&quot;Slide 14 - &amp;quot;02 – ORGANISATION DU PROJET&amp;quot;&quot;/&gt;&lt;property id=&quot;20307&quot; value=&quot;412&quot;/&gt;&lt;/object&gt;&lt;object type=&quot;3&quot; unique_id=&quot;10817&quot;&gt;&lt;property id=&quot;20148&quot; value=&quot;5&quot;/&gt;&lt;property id=&quot;20300&quot; value=&quot;Slide 12 - &amp;quot;02 – ORGANISATION DU PROJET&amp;quot;&quot;/&gt;&lt;property id=&quot;20307&quot; value=&quot;413&quot;/&gt;&lt;/object&gt;&lt;object type=&quot;3&quot; unique_id=&quot;11018&quot;&gt;&lt;property id=&quot;20148&quot; value=&quot;5&quot;/&gt;&lt;property id=&quot;20300&quot; value=&quot;Slide 15 - &amp;quot;02 – ORGANISATION DU PROJET&amp;quot;&quot;/&gt;&lt;property id=&quot;20307&quot; value=&quot;414&quot;/&gt;&lt;/object&gt;&lt;object type=&quot;3&quot; unique_id=&quot;19687&quot;&gt;&lt;property id=&quot;20148&quot; value=&quot;5&quot;/&gt;&lt;property id=&quot;20300&quot; value=&quot;Slide 13 - &amp;quot;02 – ORGANISATION DU PROJET&amp;quot;&quot;/&gt;&lt;property id=&quot;20307&quot; value=&quot;416&quot;/&gt;&lt;/object&gt;&lt;/object&gt;&lt;object type=&quot;8&quot; unique_id=&quot;1006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asque_PPT_Groupe_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9567</TotalTime>
  <Words>1121</Words>
  <Application>Microsoft Office PowerPoint</Application>
  <PresentationFormat>Diavoorstelling (16:9)</PresentationFormat>
  <Paragraphs>296</Paragraphs>
  <Slides>14</Slides>
  <Notes>8</Notes>
  <HiddenSlides>1</HiddenSlides>
  <MMClips>0</MMClips>
  <ScaleCrop>false</ScaleCrop>
  <HeadingPairs>
    <vt:vector size="6" baseType="variant"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Masque_PPT_Groupe_PSA</vt:lpstr>
      <vt:lpstr>Diseño personalizado</vt:lpstr>
      <vt:lpstr>Objeto empaquetador del shell</vt:lpstr>
      <vt:lpstr>B2B Solution for WLTP data</vt:lpstr>
      <vt:lpstr>Solutions </vt:lpstr>
      <vt:lpstr>Part 1 : Daily Send of a file containing Big Sales LCDV codes with WLTP values.</vt:lpstr>
      <vt:lpstr>Part 2 : API Real time Interrogation with LCDV Codes</vt:lpstr>
      <vt:lpstr>Part 3 : Sending vehicles Range by country / brand (with LCDV codification)</vt:lpstr>
      <vt:lpstr>Solution</vt:lpstr>
      <vt:lpstr>Cache Management</vt:lpstr>
      <vt:lpstr>PROCESS (Engine Configurator)</vt:lpstr>
      <vt:lpstr>Macro - Planning</vt:lpstr>
      <vt:lpstr>Planning : Testing</vt:lpstr>
      <vt:lpstr>PowerPoint-presentatie</vt:lpstr>
      <vt:lpstr>PowerPoint-presentatie</vt:lpstr>
      <vt:lpstr>PowerPoint-presentatie</vt:lpstr>
      <vt:lpstr>PowerPoint-presentatie</vt:lpstr>
    </vt:vector>
  </TitlesOfParts>
  <Company>PSA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VERONIQUE DEVAUX - U056669</dc:creator>
  <cp:lastModifiedBy>BERT PLOEG - U164343</cp:lastModifiedBy>
  <cp:revision>434</cp:revision>
  <dcterms:created xsi:type="dcterms:W3CDTF">2016-04-14T14:50:32Z</dcterms:created>
  <dcterms:modified xsi:type="dcterms:W3CDTF">2018-06-28T07:54:35Z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8" name="psa_titre">
    <vt:lpwstr>B2B WLTP Solution</vt:lpwstr>
  </property>
  <property fmtid="{D5CDD505-2E9C-101B-9397-08002B2CF9AE}" pid="9" name="psa_reference">
    <vt:lpwstr>20558_18_00991</vt:lpwstr>
  </property>
  <property fmtid="{D5CDD505-2E9C-101B-9397-08002B2CF9AE}" pid="10" name="psa_date_creation">
    <vt:lpwstr>03/06/2018 23:34</vt:lpwstr>
  </property>
  <property fmtid="{D5CDD505-2E9C-101B-9397-08002B2CF9AE}" pid="11" name="psa_date_modification">
    <vt:lpwstr>22/06/2018 10:55</vt:lpwstr>
  </property>
  <property fmtid="{D5CDD505-2E9C-101B-9397-08002B2CF9AE}" pid="12" name="psa_auteur">
    <vt:lpwstr>CASTELAO BALBOA SANTIAGO - U295222  </vt:lpwstr>
  </property>
  <property fmtid="{D5CDD505-2E9C-101B-9397-08002B2CF9AE}" pid="13" name="psa_emetteur">
    <vt:lpwstr>CASTELAO BALBOA SANTIAGO - U295222  </vt:lpwstr>
  </property>
  <property fmtid="{D5CDD505-2E9C-101B-9397-08002B2CF9AE}" pid="14" name="psa_version">
    <vt:lpwstr>0.6</vt:lpwstr>
  </property>
  <property fmtid="{D5CDD505-2E9C-101B-9397-08002B2CF9AE}" pid="15" name="psa_commentaire">
    <vt:lpwstr/>
  </property>
  <property fmtid="{D5CDD505-2E9C-101B-9397-08002B2CF9AE}" pid="16" name="psa_langue_principale">
    <vt:lpwstr>Français</vt:lpwstr>
  </property>
  <property fmtid="{D5CDD505-2E9C-101B-9397-08002B2CF9AE}" pid="17" name="psa_status">
    <vt:lpwstr>brouillon</vt:lpwstr>
  </property>
  <property fmtid="{D5CDD505-2E9C-101B-9397-08002B2CF9AE}" pid="18" name="psa_type_doc">
    <vt:lpwstr/>
  </property>
  <property fmtid="{D5CDD505-2E9C-101B-9397-08002B2CF9AE}" pid="19" name="psa_communaute">
    <vt:lpwstr>Projet Digital and Marketing IS projects and applications</vt:lpwstr>
  </property>
  <property fmtid="{D5CDD505-2E9C-101B-9397-08002B2CF9AE}" pid="20" name="psa_niveau_confidentialite">
    <vt:lpwstr>C1 - Non sensible</vt:lpwstr>
  </property>
  <property fmtid="{D5CDD505-2E9C-101B-9397-08002B2CF9AE}" pid="21" name="psa_url_fiche">
    <vt:lpwstr>http://docinfogroupe.inetpsa.com/ead/doc/ref.20558_18_00991/v.0.6</vt:lpwstr>
  </property>
  <property fmtid="{D5CDD505-2E9C-101B-9397-08002B2CF9AE}" pid="22" name="psa_url_modification">
    <vt:lpwstr>http://docinfogroupe.inetpsa.com/ead/doc/modif/ref.20558_18_00991/fiche</vt:lpwstr>
  </property>
  <property fmtid="{D5CDD505-2E9C-101B-9397-08002B2CF9AE}" pid="23" name="psa_date_publication">
    <vt:lpwstr/>
  </property>
</Properties>
</file>