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bc47d43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bc47d43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c039843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c03984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rid of intercept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bc47d43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bc47d43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bc47d43d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bc47d43d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bc47d43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bc47d43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c47d43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bc47d43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c47d4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c47d4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boxes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bc47d4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bc47d4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missing column; make bigger; rename variables such as CCI, adjust and edit our for adm_elective and other binary variables only keep the line with ‘1’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039843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039843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missing column; make bigger; rename variables such as CCI; report median and IQR for totalinsulin_perLOS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bc47d43d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bc47d43d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c039843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c039843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c47d43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c47d43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with actual 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c73823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c73823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Disparity Proxy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68650"/>
            <a:ext cx="4803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60"/>
              <a:t>Identifying disparity proxies in MIMIC-IV </a:t>
            </a:r>
            <a:endParaRPr sz="21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60"/>
              <a:t>for glucose </a:t>
            </a:r>
            <a:r>
              <a:rPr lang="en" sz="2160"/>
              <a:t>measurements</a:t>
            </a:r>
            <a:r>
              <a:rPr lang="en" sz="2160"/>
              <a:t> 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" y="78275"/>
            <a:ext cx="4480351" cy="49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type="title"/>
          </p:nvPr>
        </p:nvSpPr>
        <p:spPr>
          <a:xfrm>
            <a:off x="4480350" y="296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Binomial Model 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2025" y="1478800"/>
            <a:ext cx="4480500" cy="46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698975" y="846125"/>
            <a:ext cx="42351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Null Hypothesis: All patients are equally likely to receive glucose measurements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Outcome Measurement: Total frequency of glucose measurements taken per patient per length of stay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Includes English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Proficiency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, sex, age, SOFA, and lab values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52025" y="3199825"/>
            <a:ext cx="4480500" cy="16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2025" y="489900"/>
            <a:ext cx="4480500" cy="16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25950" y="108475"/>
            <a:ext cx="8492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Plot for Negative Binomial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22" name="Google Shape;222;p23"/>
          <p:cNvSpPr txBox="1"/>
          <p:nvPr/>
        </p:nvSpPr>
        <p:spPr>
          <a:xfrm>
            <a:off x="6142050" y="1324400"/>
            <a:ext cx="2676000" cy="1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>
                <a:latin typeface="Nunito"/>
                <a:ea typeface="Nunito"/>
                <a:cs typeface="Nunito"/>
                <a:sym typeface="Nunito"/>
              </a:rPr>
              <a:t>Total Frequency of Glucose measurements per patient per length of stay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50" y="602675"/>
            <a:ext cx="5697500" cy="430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/>
          <p:nvPr/>
        </p:nvSpPr>
        <p:spPr>
          <a:xfrm>
            <a:off x="230525" y="1907450"/>
            <a:ext cx="5688900" cy="48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65050" y="4336075"/>
            <a:ext cx="5354100" cy="13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968975" y="2727725"/>
            <a:ext cx="4950300" cy="13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237450" y="21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Graphs- Neg. Bin Model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300950" y="910075"/>
            <a:ext cx="30141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Actual vs predicted for total frequency of glucose measurements per patient per length of stay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RMSE: 3.915177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R^2: 21.18 %</a:t>
            </a:r>
            <a:endParaRPr sz="1900"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075" y="781950"/>
            <a:ext cx="4957551" cy="40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69925" y="18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Graphs- Neg. Bin Model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5" y="720300"/>
            <a:ext cx="3843075" cy="31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975" y="694787"/>
            <a:ext cx="3905051" cy="32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469925" y="3710375"/>
            <a:ext cx="39462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With insulin normalized by patient weight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Increases R^2 and decreases RMSE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Concern: Only uses 56% of data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allotted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for training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Increases Outliers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031750" y="3909925"/>
            <a:ext cx="3302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Zoomed in for specific range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RMSE: 3.88726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R^2: 23.42 %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394125" y="2537050"/>
            <a:ext cx="4302300" cy="1303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302075" y="19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Summary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19150" y="871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Monitoring of Glucose levels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State Results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Frequency of glucose measurements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Frequency</a:t>
            </a:r>
            <a:r>
              <a:rPr lang="en" sz="1800"/>
              <a:t> remains unimpacted by language and race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Sex: Female is 8% less likely to have same frequency of glucose </a:t>
            </a:r>
            <a:r>
              <a:rPr lang="en" sz="1800"/>
              <a:t>measurements</a:t>
            </a: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7425"/>
            <a:ext cx="75057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people get their glucose levels monitored equally according to race, English proficiency, and sex?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Does the frequency of glucose measurements vary across above demographics?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84825"/>
            <a:ext cx="2205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453500" y="259100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All Mimic IV Stay IDs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n = 73,181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15"/>
          <p:cNvCxnSpPr>
            <a:stCxn id="141" idx="2"/>
            <a:endCxn id="143" idx="0"/>
          </p:cNvCxnSpPr>
          <p:nvPr/>
        </p:nvCxnSpPr>
        <p:spPr>
          <a:xfrm>
            <a:off x="3996500" y="834800"/>
            <a:ext cx="0" cy="43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/>
          <p:nvPr/>
        </p:nvSpPr>
        <p:spPr>
          <a:xfrm>
            <a:off x="3453500" y="1271483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73,097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4001767" y="1019696"/>
            <a:ext cx="141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>
            <a:off x="4539500" y="383025"/>
            <a:ext cx="91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Younger than 18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15"/>
          <p:cNvCxnSpPr>
            <a:endCxn id="147" idx="0"/>
          </p:cNvCxnSpPr>
          <p:nvPr/>
        </p:nvCxnSpPr>
        <p:spPr>
          <a:xfrm>
            <a:off x="3996500" y="1847434"/>
            <a:ext cx="0" cy="43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5"/>
          <p:cNvSpPr/>
          <p:nvPr/>
        </p:nvSpPr>
        <p:spPr>
          <a:xfrm>
            <a:off x="3453500" y="2283934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32,954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15"/>
          <p:cNvCxnSpPr/>
          <p:nvPr/>
        </p:nvCxnSpPr>
        <p:spPr>
          <a:xfrm>
            <a:off x="4001767" y="2044498"/>
            <a:ext cx="141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5"/>
          <p:cNvSpPr txBox="1"/>
          <p:nvPr/>
        </p:nvSpPr>
        <p:spPr>
          <a:xfrm>
            <a:off x="4539500" y="1621425"/>
            <a:ext cx="98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Non-sepsis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15"/>
          <p:cNvCxnSpPr>
            <a:endCxn id="151" idx="0"/>
          </p:cNvCxnSpPr>
          <p:nvPr/>
        </p:nvCxnSpPr>
        <p:spPr>
          <a:xfrm>
            <a:off x="3996500" y="2859825"/>
            <a:ext cx="0" cy="43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/>
          <p:nvPr/>
        </p:nvSpPr>
        <p:spPr>
          <a:xfrm>
            <a:off x="3453500" y="3296325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29,608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15"/>
          <p:cNvCxnSpPr/>
          <p:nvPr/>
        </p:nvCxnSpPr>
        <p:spPr>
          <a:xfrm>
            <a:off x="4001767" y="3081356"/>
            <a:ext cx="141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4539490" y="2656975"/>
            <a:ext cx="91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Los &lt; 1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15"/>
          <p:cNvCxnSpPr>
            <a:endCxn id="155" idx="0"/>
          </p:cNvCxnSpPr>
          <p:nvPr/>
        </p:nvCxnSpPr>
        <p:spPr>
          <a:xfrm>
            <a:off x="3996500" y="3872200"/>
            <a:ext cx="0" cy="43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/>
          <p:nvPr/>
        </p:nvSpPr>
        <p:spPr>
          <a:xfrm>
            <a:off x="3453500" y="4308700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24,927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>
            <a:off x="4001767" y="4090438"/>
            <a:ext cx="141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5"/>
          <p:cNvSpPr txBox="1"/>
          <p:nvPr/>
        </p:nvSpPr>
        <p:spPr>
          <a:xfrm>
            <a:off x="4572000" y="3505450"/>
            <a:ext cx="108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Race: others removed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416275" y="766650"/>
            <a:ext cx="1086000" cy="506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N= 84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421550" y="1778445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40,143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416275" y="2790295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3,346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416275" y="3802158"/>
            <a:ext cx="1086000" cy="575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 = 4,681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442100" y="16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40870" l="0" r="0" t="0"/>
          <a:stretch/>
        </p:blipFill>
        <p:spPr>
          <a:xfrm>
            <a:off x="672675" y="789600"/>
            <a:ext cx="7370951" cy="391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442100" y="16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 b="0" l="0" r="0" t="59130"/>
          <a:stretch/>
        </p:blipFill>
        <p:spPr>
          <a:xfrm>
            <a:off x="209375" y="1375975"/>
            <a:ext cx="8250576" cy="30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265800" y="16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Boxplots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9484"/>
            <a:ext cx="4014799" cy="324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00" y="891100"/>
            <a:ext cx="3806026" cy="3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265775" y="22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Boxplots (Cont’d)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250" y="891225"/>
            <a:ext cx="4587294" cy="36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0" y="1046500"/>
            <a:ext cx="3961025" cy="31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985925" y="282250"/>
            <a:ext cx="37122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454975" y="911700"/>
            <a:ext cx="39717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Null hypothesis: all patient are equally likely to receive a measurement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Outcome measurement first day yes/no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Include English proficiency, sex, insulin day 1</a:t>
            </a:r>
            <a:endParaRPr sz="1900"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88011" l="8088" r="0" t="0"/>
          <a:stretch/>
        </p:blipFill>
        <p:spPr>
          <a:xfrm>
            <a:off x="293900" y="282250"/>
            <a:ext cx="4213399" cy="5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8088" r="0" t="20274"/>
          <a:stretch/>
        </p:blipFill>
        <p:spPr>
          <a:xfrm>
            <a:off x="293900" y="878775"/>
            <a:ext cx="4213399" cy="396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539075" y="830300"/>
            <a:ext cx="3915900" cy="43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39075" y="4295700"/>
            <a:ext cx="3915900" cy="14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39075" y="4699150"/>
            <a:ext cx="3915900" cy="147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6625"/>
            <a:ext cx="7079200" cy="46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1412700" y="535100"/>
            <a:ext cx="39159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412700" y="1102900"/>
            <a:ext cx="39159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412700" y="2084825"/>
            <a:ext cx="3915900" cy="12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