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Untitled Section" id="{E2BE0D25-C4BC-854D-AADE-28B7A5E0949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868412-D1F0-419A-AE00-4C3F3CBBCD0C}">
  <a:tblStyle styleId="{08868412-D1F0-419A-AE00-4C3F3CBBCD0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E5368C0-77DB-4258-9862-787D0AEFF08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769A85C-6744-40C6-9758-9A856863CAFC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9" autoAdjust="0"/>
    <p:restoredTop sz="94647" autoAdjust="0"/>
  </p:normalViewPr>
  <p:slideViewPr>
    <p:cSldViewPr snapToGrid="0" snapToObjects="1">
      <p:cViewPr varScale="1">
        <p:scale>
          <a:sx n="139" d="100"/>
          <a:sy n="139" d="100"/>
        </p:scale>
        <p:origin x="-1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BC818-08BF-6A47-9143-F064C757512E}" type="datetimeFigureOut">
              <a:rPr lang="en-US" smtClean="0"/>
              <a:t>5/21/12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for CS183 Pitch - 5/21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B31F3-DE8E-9044-9146-4174F495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2401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4304105"/>
      </p:ext>
    </p:extLst>
  </p:cSld>
  <p:clrMap bg1="lt1" tx1="dk1" bg2="dk2" tx2="lt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booyah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995660"/>
            <a:ext cx="7772400" cy="166196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endParaRPr lang="en" dirty="0"/>
          </a:p>
          <a:p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/>
              <a:t>mobile biofeedback health apps</a:t>
            </a:r>
          </a:p>
        </p:txBody>
      </p:sp>
      <p:sp>
        <p:nvSpPr>
          <p:cNvPr id="43" name="Shape 43"/>
          <p:cNvSpPr/>
          <p:nvPr/>
        </p:nvSpPr>
        <p:spPr>
          <a:xfrm>
            <a:off x="3910539" y="2067219"/>
            <a:ext cx="1219200" cy="1438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13800" cy="4666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Continue App Store and Google Play Distribution</a:t>
            </a:r>
          </a:p>
          <a:p>
            <a:endParaRPr lang="en" sz="180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More than 14 million downloads</a:t>
            </a:r>
          </a:p>
          <a:p>
            <a:endParaRPr lang="en" sz="180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Ads for new products on current products</a:t>
            </a:r>
          </a:p>
          <a:p>
            <a:endParaRPr lang="en" sz="180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Referrals by doctors in the future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The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Financial Model &amp; Assumptions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2" y="1417637"/>
            <a:ext cx="8770839" cy="4964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83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457200" indent="0">
              <a:buNone/>
            </a:pPr>
            <a:r>
              <a:rPr lang="en"/>
              <a:t>Barriers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114068"/>
            <a:ext cx="8229600" cy="5453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b="1" i="1"/>
              <a:t>Barriers to Entry</a:t>
            </a:r>
          </a:p>
          <a:p>
            <a:pPr marL="0" lvl="0" indent="0" rtl="0">
              <a:buNone/>
            </a:pPr>
            <a:r>
              <a:rPr lang="en" sz="2400" b="1" i="1"/>
              <a:t>	</a:t>
            </a:r>
            <a:r>
              <a:rPr lang="en" sz="2400"/>
              <a:t>Technological development of software using iPhone		 sensors</a:t>
            </a:r>
          </a:p>
          <a:p>
            <a:endParaRPr lang="en" sz="2400"/>
          </a:p>
          <a:p>
            <a:pPr marL="0" lvl="0" indent="0" rtl="0">
              <a:buNone/>
            </a:pPr>
            <a:r>
              <a:rPr lang="en" sz="2400" b="1" i="1"/>
              <a:t>Barriers to Exit/ Network Effects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Health history data records on Azumio</a:t>
            </a:r>
          </a:p>
          <a:p>
            <a:endParaRPr lang="en" sz="2400"/>
          </a:p>
          <a:p>
            <a:pPr marL="457200" lvl="0" indent="0" rtl="0">
              <a:buNone/>
            </a:pPr>
            <a:r>
              <a:rPr lang="en" sz="2400"/>
              <a:t>Network of doctors</a:t>
            </a:r>
          </a:p>
          <a:p>
            <a:endParaRPr lang="en" sz="2400"/>
          </a:p>
          <a:p>
            <a:pPr marL="457200" lvl="0" indent="0" rtl="0">
              <a:buNone/>
            </a:pPr>
            <a:r>
              <a:rPr lang="en" sz="2400"/>
              <a:t>Unified ecosystem for managing your personal health records</a:t>
            </a:r>
          </a:p>
          <a:p>
            <a:endParaRPr lang="en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Funding History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/>
              <a:t>Proceeds from Series A will fund incoming engineers. The remaining of the funds will provide for operating costs.</a:t>
            </a:r>
          </a:p>
          <a:p>
            <a:endParaRPr lang="en" sz="1800"/>
          </a:p>
        </p:txBody>
      </p:sp>
      <p:graphicFrame>
        <p:nvGraphicFramePr>
          <p:cNvPr id="128" name="Shape 128"/>
          <p:cNvGraphicFramePr/>
          <p:nvPr/>
        </p:nvGraphicFramePr>
        <p:xfrm>
          <a:off x="952500" y="4475850"/>
          <a:ext cx="7239000" cy="1005779"/>
        </p:xfrm>
        <a:graphic>
          <a:graphicData uri="http://schemas.openxmlformats.org/drawingml/2006/table">
            <a:tbl>
              <a:tblPr>
                <a:noFill/>
                <a:tableStyleId>{0E5368C0-77DB-4258-9862-787D0AEFF081}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Current Cash On Hand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Runway (Low Spend)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Runway (Medium Spend)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Runway (High Spend)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$90,000.00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6 months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4.5 months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 months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927475" y="2897250"/>
          <a:ext cx="6959875" cy="792419"/>
        </p:xfrm>
        <a:graphic>
          <a:graphicData uri="http://schemas.openxmlformats.org/drawingml/2006/table">
            <a:tbl>
              <a:tblPr>
                <a:noFill/>
                <a:tableStyleId>{D769A85C-6744-40C6-9758-9A856863CAFC}</a:tableStyleId>
              </a:tblPr>
              <a:tblGrid>
                <a:gridCol w="1197175"/>
                <a:gridCol w="1920900"/>
                <a:gridCol w="1920900"/>
                <a:gridCol w="19209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Stage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Investors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Amount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Valuation (pre-)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Self funded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$250,000.00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Series 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58437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/>
              <a:t>Seeking $3 million for Series A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Ramp up development of new apps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Develop / Test accelerometer band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Hire 5 engineers @ $80,000 / year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Hire 2 sales people @ $50,000 / year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Runway of 2 more years</a:t>
            </a:r>
          </a:p>
          <a:p>
            <a:endParaRPr lang="en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Future Prospects &amp; Vision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Vision - connect patients to doctors over the internet in real time</a:t>
            </a:r>
          </a:p>
          <a:p>
            <a:endParaRPr lang="en" sz="18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Doctors can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request for patients' heart rate at any time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 up alerts to themselves in case a vital sign comes irregular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monitor a lot more health data about their patients</a:t>
            </a:r>
          </a:p>
          <a:p>
            <a:endParaRPr lang="en" sz="18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Developers can use our API to provide for even more use of patients' medical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58425" y="2181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Azumio Apps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/>
              <a:t>Azumio reduces the barrier to monitoring vital health signs by making it into an app on your mobile device</a:t>
            </a:r>
          </a:p>
          <a:p>
            <a:endParaRPr lang="en" sz="1800"/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Problem</a:t>
            </a:r>
            <a:r>
              <a:rPr lang="en" sz="1800"/>
              <a:t>: There is a gap between when you are not feeling well and when you visit a doctor and get tested. Patients can't easily get immediate and convenient feedback on basic health tests</a:t>
            </a:r>
          </a:p>
          <a:p>
            <a:endParaRPr lang="en" sz="1800"/>
          </a:p>
          <a:p>
            <a:pPr marL="457200" lvl="0" indent="0" rtl="0">
              <a:buNone/>
            </a:pPr>
            <a:r>
              <a:rPr lang="en" sz="1800" b="1"/>
              <a:t>Solution</a:t>
            </a:r>
            <a:r>
              <a:rPr lang="en" sz="1800"/>
              <a:t>: Azumio leverages the capabilities of smartphones to create systems that can perform these basic health checks anywhere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988099" cy="7928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The Azumio Team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10400" y="990819"/>
            <a:ext cx="8323199" cy="5045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400"/>
              <a:t>
</a:t>
            </a:r>
            <a:r>
              <a:rPr lang="en" sz="2000"/>
              <a:t>Peter Sefton - Chief Executive Officer</a:t>
            </a:r>
          </a:p>
          <a:p>
            <a:pPr lvl="0" rtl="0">
              <a:buNone/>
            </a:pPr>
            <a:r>
              <a:rPr lang="en" sz="1600"/>
              <a:t>Experience at a mobile application early stage startup. Raised several rounds of funding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B.A. Stanford (STS)</a:t>
            </a:r>
          </a:p>
          <a:p>
            <a:endParaRPr lang="en" sz="1200"/>
          </a:p>
          <a:p>
            <a:pPr lvl="0" rtl="0">
              <a:buNone/>
            </a:pPr>
            <a:r>
              <a:rPr lang="en" sz="2000"/>
              <a:t>Zahara Docena - Chief Technical Officer</a:t>
            </a:r>
          </a:p>
          <a:p>
            <a:pPr marL="0" lvl="0" indent="0" rtl="0">
              <a:buNone/>
            </a:pPr>
            <a:r>
              <a:rPr lang="en" sz="1600"/>
              <a:t>Experience at an early stage startup prior to pursuing Master's degree with a concentration in Human Computer Interaction</a:t>
            </a:r>
          </a:p>
          <a:p>
            <a:pPr lvl="0" rtl="0">
              <a:buNone/>
            </a:pPr>
            <a:r>
              <a:rPr lang="en" sz="1200"/>
              <a:t>B.S. USF (Computer Science and Math), M.S. Stanford (Computer Science)</a:t>
            </a:r>
          </a:p>
          <a:p>
            <a:endParaRPr lang="en" sz="1200"/>
          </a:p>
          <a:p>
            <a:pPr lvl="0" rtl="0">
              <a:buNone/>
            </a:pPr>
            <a:r>
              <a:rPr lang="en" sz="2000"/>
              <a:t>Mayank Sanganeria - Product Design</a:t>
            </a:r>
          </a:p>
          <a:p>
            <a:pPr lvl="0" rtl="0">
              <a:buNone/>
            </a:pPr>
            <a:r>
              <a:rPr lang="en" sz="1600"/>
              <a:t>Experience in designing multimedia experiences on mobile devices and laptops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B.Tech IIT Bombay (Physics) , M.A. Stanford (Music Science and Technology)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838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The Products - </a:t>
            </a:r>
            <a:r>
              <a:rPr lang="en" sz="3000" i="1"/>
              <a:t>Instant Heart Rate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660500" y="2223977"/>
            <a:ext cx="4026300" cy="4343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/>
              <a:t>- Can help check for :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222222"/>
                </a:solidFill>
              </a:rPr>
              <a:t>Heart Disease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222222"/>
                </a:solidFill>
              </a:rPr>
              <a:t>Arrhythmia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222222"/>
                </a:solidFill>
              </a:rPr>
              <a:t>Stress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222222"/>
                </a:solidFill>
              </a:rPr>
              <a:t>Atrial Fibrillation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222222"/>
                </a:solidFill>
              </a:rPr>
              <a:t>Diabetes</a:t>
            </a:r>
          </a:p>
          <a:p>
            <a:endParaRPr lang="en" sz="1800">
              <a:solidFill>
                <a:srgbClr val="222222"/>
              </a:solidFill>
            </a:endParaRPr>
          </a:p>
          <a:p>
            <a:pPr lvl="0" rtl="0">
              <a:buNone/>
            </a:pPr>
            <a:r>
              <a:rPr lang="en" sz="1800"/>
              <a:t>- 8 million downloads in 9 months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- Remembers timeline of heart beats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65575" y="5858200"/>
            <a:ext cx="2499599" cy="390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>
                <a:solidFill>
                  <a:schemeClr val="lt1"/>
                </a:solidFill>
              </a:rPr>
              <a:t>http://www.azumio.com/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71850" y="1109150"/>
            <a:ext cx="8420099" cy="984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800"/>
              <a:t>Measures heart rate in 10s by user putting finger on camera</a:t>
            </a:r>
          </a:p>
        </p:txBody>
      </p:sp>
      <p:sp>
        <p:nvSpPr>
          <p:cNvPr id="64" name="Shape 64"/>
          <p:cNvSpPr/>
          <p:nvPr/>
        </p:nvSpPr>
        <p:spPr>
          <a:xfrm>
            <a:off x="616200" y="1870702"/>
            <a:ext cx="3048000" cy="4572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5" name="Shape 65"/>
          <p:cNvSpPr txBox="1"/>
          <p:nvPr/>
        </p:nvSpPr>
        <p:spPr>
          <a:xfrm>
            <a:off x="234325" y="6545575"/>
            <a:ext cx="4311599" cy="234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836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The Products - </a:t>
            </a:r>
            <a:r>
              <a:rPr lang="en" i="1"/>
              <a:t>Stress Check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628241" y="2928079"/>
            <a:ext cx="4058700" cy="36398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/>
              <a:t>- Reduces chances of chronic illness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- Helps pinpoint the source of stress which can then be reduced</a:t>
            </a:r>
          </a:p>
          <a:p>
            <a:endParaRPr lang="en" sz="1800"/>
          </a:p>
          <a:p>
            <a:endParaRPr lang="en" sz="1800"/>
          </a:p>
        </p:txBody>
      </p:sp>
      <p:sp>
        <p:nvSpPr>
          <p:cNvPr id="72" name="Shape 72"/>
          <p:cNvSpPr/>
          <p:nvPr/>
        </p:nvSpPr>
        <p:spPr>
          <a:xfrm>
            <a:off x="1218313" y="2327700"/>
            <a:ext cx="2496186" cy="37216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3" name="Shape 73"/>
          <p:cNvSpPr txBox="1"/>
          <p:nvPr/>
        </p:nvSpPr>
        <p:spPr>
          <a:xfrm>
            <a:off x="687375" y="6187858"/>
            <a:ext cx="3218100" cy="234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640500" y="1281000"/>
            <a:ext cx="7482899" cy="1046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800"/>
              <a:t>Uses heart rate variability to quantify stress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867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/>
              <a:t>The Products - </a:t>
            </a:r>
            <a:r>
              <a:rPr lang="en" i="1"/>
              <a:t>Stress Doctor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24625" y="2467799"/>
            <a:ext cx="3386999" cy="34059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
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- Reduces stress through breathing patterns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- Real-time biofeedback device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687350" y="1296628"/>
            <a:ext cx="8013899" cy="1312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800"/>
              <a:t>Provides techniques for lowering stress score</a:t>
            </a:r>
          </a:p>
        </p:txBody>
      </p:sp>
      <p:sp>
        <p:nvSpPr>
          <p:cNvPr id="82" name="Shape 82"/>
          <p:cNvSpPr/>
          <p:nvPr/>
        </p:nvSpPr>
        <p:spPr>
          <a:xfrm>
            <a:off x="457200" y="2467799"/>
            <a:ext cx="4572000" cy="31744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marL="0" indent="0">
              <a:buNone/>
            </a:pPr>
            <a:r>
              <a:rPr lang="en"/>
              <a:t>The Market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849750" y="1530462"/>
            <a:ext cx="7444499" cy="10430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400"/>
              <a:t>"ABI Research recently released a report which predicts that the sports and health mobile app market is on pace to hit $400 million in revenues by 2016."</a:t>
            </a:r>
          </a:p>
        </p:txBody>
      </p:sp>
      <p:sp>
        <p:nvSpPr>
          <p:cNvPr id="89" name="Shape 89"/>
          <p:cNvSpPr/>
          <p:nvPr/>
        </p:nvSpPr>
        <p:spPr>
          <a:xfrm>
            <a:off x="457200" y="2738112"/>
            <a:ext cx="8408912" cy="392249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518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The Competition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2025"/>
            <a:ext cx="8113800" cy="5117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iPhone apps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Heart Rate+ etc. - $1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emWave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emWave 2 - $230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emWave Desktop - $250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Omron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Heart Rate Monitor Watch - $50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Nike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Nike+ - $30 + shoe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Heart rate monitor wristwatch - $60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Nike+ FuelBand - $100 (extra features)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Jawbone</a:t>
            </a:r>
          </a:p>
          <a:p>
            <a:pPr marL="914400" lvl="1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Courier New"/>
              <a:buChar char="o"/>
            </a:pPr>
            <a:r>
              <a:rPr lang="en" sz="1800"/>
              <a:t>Up! Band - $100 (extra features)</a:t>
            </a:r>
          </a:p>
          <a:p>
            <a:pPr marL="0" lvl="0" indent="0" rtl="0">
              <a:buNone/>
            </a:pPr>
            <a:r>
              <a:rPr lang="en" sz="1800"/>
              <a:t>	</a:t>
            </a:r>
          </a:p>
          <a:p>
            <a:endParaRPr lang="en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The Market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13800" cy="1249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800"/>
              <a:t>In addition to low priced apps, we currently offer free versions of all our apps which gain revenue through ads.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1799475" y="2978550"/>
          <a:ext cx="5429250" cy="2622623"/>
        </p:xfrm>
        <a:graphic>
          <a:graphicData uri="http://schemas.openxmlformats.org/drawingml/2006/table">
            <a:tbl>
              <a:tblPr>
                <a:noFill/>
                <a:tableStyleId>{08868412-D1F0-419A-AE00-4C3F3CBBCD0C}</a:tableStyleId>
              </a:tblPr>
              <a:tblGrid>
                <a:gridCol w="1809750"/>
                <a:gridCol w="1809750"/>
                <a:gridCol w="1809750"/>
              </a:tblGrid>
              <a:tr h="0"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Product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Price Point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Additional Revenue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Instant Heart Rate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$0.99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Stress Check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$0.99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Stress Doctor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$7.99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Instant Heart Rate Lite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Free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Ad Revenue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Stress Check Lite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Free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Ad Revenue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82" y="-44499"/>
            <a:ext cx="858208" cy="793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9347" y="6596462"/>
            <a:ext cx="189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skerville Old Face"/>
                <a:cs typeface="Baskerville Old Face"/>
              </a:rPr>
              <a:t>Prepared for CS183 Pitch 5/22</a:t>
            </a:r>
            <a:endParaRPr lang="en-US" sz="1000" dirty="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635</Words>
  <Application>Microsoft Macintosh PowerPoint</Application>
  <PresentationFormat>On-screen Show (4:3)</PresentationFormat>
  <Paragraphs>153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/>
      <vt:lpstr/>
      <vt:lpstr> </vt:lpstr>
      <vt:lpstr>Azumio Apps</vt:lpstr>
      <vt:lpstr>The Azumio Team</vt:lpstr>
      <vt:lpstr>The Products - Instant Heart Rate</vt:lpstr>
      <vt:lpstr>The Products - Stress Check </vt:lpstr>
      <vt:lpstr>The Products - Stress Doctor</vt:lpstr>
      <vt:lpstr>The Market</vt:lpstr>
      <vt:lpstr>The Competition</vt:lpstr>
      <vt:lpstr>The Market</vt:lpstr>
      <vt:lpstr>The Distribution</vt:lpstr>
      <vt:lpstr>Financial Model &amp; Assumptions</vt:lpstr>
      <vt:lpstr>Barriers</vt:lpstr>
      <vt:lpstr>Funding History</vt:lpstr>
      <vt:lpstr>Series A</vt:lpstr>
      <vt:lpstr>Future Prospects &amp; 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Mayank Sanganeria</cp:lastModifiedBy>
  <cp:revision>4</cp:revision>
  <dcterms:modified xsi:type="dcterms:W3CDTF">2012-05-22T04:58:50Z</dcterms:modified>
</cp:coreProperties>
</file>