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321" r:id="rId4"/>
    <p:sldId id="266" r:id="rId5"/>
    <p:sldId id="294" r:id="rId6"/>
    <p:sldId id="270" r:id="rId7"/>
    <p:sldId id="319" r:id="rId8"/>
    <p:sldId id="293" r:id="rId9"/>
    <p:sldId id="297" r:id="rId10"/>
    <p:sldId id="298" r:id="rId11"/>
    <p:sldId id="299" r:id="rId12"/>
    <p:sldId id="300" r:id="rId13"/>
    <p:sldId id="305" r:id="rId14"/>
    <p:sldId id="320" r:id="rId15"/>
    <p:sldId id="306" r:id="rId16"/>
    <p:sldId id="307" r:id="rId17"/>
    <p:sldId id="308" r:id="rId18"/>
    <p:sldId id="292" r:id="rId19"/>
    <p:sldId id="310" r:id="rId20"/>
    <p:sldId id="316" r:id="rId21"/>
    <p:sldId id="291" r:id="rId22"/>
    <p:sldId id="312" r:id="rId23"/>
    <p:sldId id="313" r:id="rId24"/>
    <p:sldId id="314" r:id="rId25"/>
    <p:sldId id="315" r:id="rId26"/>
    <p:sldId id="311" r:id="rId27"/>
    <p:sldId id="290" r:id="rId28"/>
    <p:sldId id="317" r:id="rId29"/>
    <p:sldId id="318" r:id="rId30"/>
    <p:sldId id="288" r:id="rId31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174AB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91" y="293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16/10/2019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16/10/2019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16/10/2019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16/10/2019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16/10/2019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16/10/2019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16/10/2019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16/10/2019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url.cc/mdlzQA" TargetMode="Externa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eurl.cc/M7RWQm" TargetMode="Externa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44136" y="2644170"/>
            <a:ext cx="8655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TW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br>
              <a:rPr lang="en-US" altLang="zh-TW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TW" altLang="en-US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進行人臉辨識</a:t>
            </a:r>
            <a:endParaRPr lang="en-US" altLang="zh-TW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90699" y="5841622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老師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76585" y="5856982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劉彥維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4138" y="496160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2024109" y="2689934"/>
            <a:ext cx="6445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 </a:t>
            </a:r>
            <a:r>
              <a:rPr lang="zh-TW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讀取圖片</a:t>
            </a:r>
          </a:p>
          <a:p>
            <a:r>
              <a:rPr lang="en-US" altLang="zh-TW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img</a:t>
            </a:r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cv2.imread(‘picture.jpg')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85097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4138" y="496160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2024109" y="2689934"/>
            <a:ext cx="6445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 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轉成灰階圖片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加快檢測速度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gray = cv2.cvtColor(</a:t>
            </a:r>
            <a:r>
              <a:rPr lang="en-US" altLang="zh-TW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img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cv2.COLOR_BGR2GRAY)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5771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4138" y="496160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2024109" y="2689934"/>
            <a:ext cx="64451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 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偵測臉部</a:t>
            </a:r>
          </a:p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faces = </a:t>
            </a:r>
            <a:r>
              <a:rPr lang="en-US" altLang="zh-TW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face_cascade.detectMultiScale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</a:p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gray,</a:t>
            </a:r>
          </a:p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zh-TW" sz="2400" b="1" dirty="0" err="1">
                <a:solidFill>
                  <a:srgbClr val="FF0000"/>
                </a:solidFill>
              </a:rPr>
              <a:t>scaleFactor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=1.08,       </a:t>
            </a:r>
            <a:b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zh-TW" sz="2400" b="1" dirty="0" err="1">
                <a:solidFill>
                  <a:srgbClr val="FF0000"/>
                </a:solidFill>
              </a:rPr>
              <a:t>minNeighbors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=5, </a:t>
            </a:r>
            <a:b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zh-TW" sz="2400" b="1" dirty="0" err="1">
                <a:solidFill>
                  <a:srgbClr val="FF0000"/>
                </a:solidFill>
              </a:rPr>
              <a:t>minSize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=(32, 32))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FF0000"/>
                </a:solidFill>
              </a:rPr>
              <a:t>#</a:t>
            </a:r>
            <a:r>
              <a:rPr lang="en-US" altLang="zh-TW" sz="2400" dirty="0" err="1">
                <a:solidFill>
                  <a:srgbClr val="FF0000"/>
                </a:solidFill>
              </a:rPr>
              <a:t>scaleFactor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minNeighbors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br>
              <a:rPr lang="en-US" altLang="zh-TW" sz="2400" dirty="0">
                <a:solidFill>
                  <a:srgbClr val="FF0000"/>
                </a:solidFill>
              </a:rPr>
            </a:br>
            <a:r>
              <a:rPr lang="en-US" altLang="zh-TW" sz="2400" dirty="0">
                <a:solidFill>
                  <a:srgbClr val="FF0000"/>
                </a:solidFill>
              </a:rPr>
              <a:t>#</a:t>
            </a:r>
            <a:r>
              <a:rPr lang="en-US" altLang="zh-TW" sz="2400" dirty="0" err="1">
                <a:solidFill>
                  <a:srgbClr val="FF0000"/>
                </a:solidFill>
              </a:rPr>
              <a:t>minSize</a:t>
            </a:r>
            <a:r>
              <a:rPr lang="zh-TW" altLang="en-US" sz="2400" dirty="0">
                <a:solidFill>
                  <a:srgbClr val="FF0000"/>
                </a:solidFill>
              </a:rPr>
              <a:t>可以自行調整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49670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4138" y="496160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1026160" y="2689934"/>
            <a:ext cx="7443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solidFill>
                  <a:srgbClr val="FF0000"/>
                </a:solidFill>
              </a:rPr>
              <a:t>scaleFactor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=1.08, </a:t>
            </a:r>
            <a:b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sz="2400" b="1" dirty="0" err="1">
                <a:solidFill>
                  <a:srgbClr val="FF0000"/>
                </a:solidFill>
              </a:rPr>
              <a:t>minNeighbors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=5, #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至少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次重疊檢測，才認為人臉存在。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sz="2400" b="1" dirty="0" err="1">
                <a:solidFill>
                  <a:srgbClr val="FF0000"/>
                </a:solidFill>
              </a:rPr>
              <a:t>minSize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=(32, 32))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6365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4138" y="496160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1225117" y="2228295"/>
            <a:ext cx="7057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 </a:t>
            </a:r>
            <a:r>
              <a:rPr lang="zh-TW" altLang="en-US" sz="2400" dirty="0"/>
              <a:t>繪製人臉部份的方框</a:t>
            </a:r>
          </a:p>
          <a:p>
            <a:r>
              <a:rPr lang="en-US" altLang="zh-TW" sz="2400" dirty="0"/>
              <a:t>for (x, y, w, h) in faces:</a:t>
            </a:r>
          </a:p>
          <a:p>
            <a:r>
              <a:rPr lang="zh-TW" altLang="en-US" sz="2400" dirty="0"/>
              <a:t>    </a:t>
            </a:r>
            <a:r>
              <a:rPr lang="en-US" altLang="zh-TW" sz="2400" dirty="0"/>
              <a:t>cv2.rectangle(</a:t>
            </a:r>
            <a:r>
              <a:rPr lang="en-US" altLang="zh-TW" sz="2400" dirty="0" err="1"/>
              <a:t>img</a:t>
            </a:r>
            <a:r>
              <a:rPr lang="en-US" altLang="zh-TW" sz="2400" dirty="0"/>
              <a:t>, (x, y), (x + w, y + h), (0, 255, 0), 2)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#</a:t>
            </a:r>
            <a:r>
              <a:rPr lang="zh-TW" altLang="en-US" sz="2400" dirty="0"/>
              <a:t>請注意：</a:t>
            </a:r>
            <a:r>
              <a:rPr lang="en-US" altLang="zh-TW" sz="2400" dirty="0"/>
              <a:t>for</a:t>
            </a:r>
            <a:r>
              <a:rPr lang="zh-TW" altLang="en-US" sz="2400" dirty="0"/>
              <a:t>迴圈的冒號之後，必須</a:t>
            </a:r>
            <a:r>
              <a:rPr lang="zh-TW" altLang="en-US" sz="2400" b="1" dirty="0">
                <a:solidFill>
                  <a:srgbClr val="FF0000"/>
                </a:solidFill>
              </a:rPr>
              <a:t>空四格</a:t>
            </a:r>
            <a:r>
              <a:rPr lang="zh-TW" altLang="en-US" sz="2400" dirty="0">
                <a:solidFill>
                  <a:srgbClr val="FF0000"/>
                </a:solidFill>
              </a:rPr>
              <a:t>！！！！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#(0, 255, 0)</a:t>
            </a:r>
            <a:r>
              <a:rPr lang="zh-TW" altLang="en-US" sz="2400" dirty="0"/>
              <a:t>欄位可以變更方框顏色</a:t>
            </a:r>
            <a:r>
              <a:rPr lang="en-US" altLang="zh-TW" sz="2400" dirty="0"/>
              <a:t>(</a:t>
            </a:r>
            <a:r>
              <a:rPr lang="en-US" altLang="zh-TW" sz="2400" dirty="0" err="1"/>
              <a:t>Blue,Green,Red</a:t>
            </a:r>
            <a:r>
              <a:rPr lang="en-US" altLang="zh-TW" sz="2400" dirty="0"/>
              <a:t>)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517591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4138" y="496160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1225117" y="2228295"/>
            <a:ext cx="70577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 </a:t>
            </a:r>
            <a:r>
              <a:rPr lang="zh-TW" altLang="en-US" sz="2400" dirty="0"/>
              <a:t>進行辨識</a:t>
            </a:r>
          </a:p>
          <a:p>
            <a:endParaRPr lang="en-US" altLang="zh-TW" sz="2400" dirty="0"/>
          </a:p>
          <a:p>
            <a:r>
              <a:rPr lang="en-US" altLang="zh-TW" sz="2400" dirty="0"/>
              <a:t>#</a:t>
            </a:r>
            <a:r>
              <a:rPr lang="zh-TW" altLang="en-US" sz="2400" dirty="0"/>
              <a:t>設定彈出的視窗大小</a:t>
            </a:r>
            <a:endParaRPr lang="en-US" altLang="zh-TW" sz="2400" dirty="0"/>
          </a:p>
          <a:p>
            <a:r>
              <a:rPr lang="en-US" altLang="zh-TW" sz="2400" dirty="0"/>
              <a:t>cv2.namedWindow('</a:t>
            </a:r>
            <a:r>
              <a:rPr lang="en-US" altLang="zh-TW" sz="2400" dirty="0" err="1"/>
              <a:t>img</a:t>
            </a:r>
            <a:r>
              <a:rPr lang="en-US" altLang="zh-TW" sz="2400" dirty="0"/>
              <a:t>', cv2.WINDOW_NORMAL)  </a:t>
            </a:r>
            <a:br>
              <a:rPr lang="en-US" altLang="zh-TW" sz="2400" dirty="0"/>
            </a:br>
            <a:r>
              <a:rPr lang="en-US" altLang="zh-TW" sz="2400" dirty="0"/>
              <a:t>cv2.imshow('</a:t>
            </a:r>
            <a:r>
              <a:rPr lang="en-US" altLang="zh-TW" sz="2400" dirty="0" err="1"/>
              <a:t>img</a:t>
            </a:r>
            <a:r>
              <a:rPr lang="en-US" altLang="zh-TW" sz="2400" dirty="0"/>
              <a:t>', </a:t>
            </a:r>
            <a:r>
              <a:rPr lang="en-US" altLang="zh-TW" sz="2400" dirty="0" err="1"/>
              <a:t>img</a:t>
            </a:r>
            <a:r>
              <a:rPr lang="en-US" altLang="zh-TW" sz="2400" dirty="0"/>
              <a:t>)                     #</a:t>
            </a:r>
            <a:r>
              <a:rPr lang="zh-TW" altLang="en-US" sz="2400" dirty="0"/>
              <a:t>秀出圖片</a:t>
            </a:r>
          </a:p>
          <a:p>
            <a:r>
              <a:rPr lang="en-US" altLang="zh-TW" sz="2400" dirty="0"/>
              <a:t>cv2.imwrite( "result.jpg", </a:t>
            </a:r>
            <a:r>
              <a:rPr lang="en-US" altLang="zh-TW" sz="2400" dirty="0" err="1"/>
              <a:t>img</a:t>
            </a:r>
            <a:r>
              <a:rPr lang="en-US" altLang="zh-TW" sz="2400" dirty="0"/>
              <a:t> )       #</a:t>
            </a:r>
            <a:r>
              <a:rPr lang="zh-TW" altLang="en-US" sz="2400" dirty="0"/>
              <a:t>保存圖片</a:t>
            </a:r>
          </a:p>
          <a:p>
            <a:r>
              <a:rPr lang="en-US" altLang="zh-TW" sz="2400" dirty="0"/>
              <a:t>cv2.waitKey(0)                                    #</a:t>
            </a:r>
            <a:r>
              <a:rPr lang="zh-TW" altLang="en-US" sz="2400" dirty="0"/>
              <a:t>等待按下任一按鍵</a:t>
            </a:r>
          </a:p>
          <a:p>
            <a:r>
              <a:rPr lang="en-US" altLang="zh-TW" sz="2400" dirty="0"/>
              <a:t>cv2.destroyAllWindows()                 #</a:t>
            </a:r>
            <a:r>
              <a:rPr lang="zh-TW" altLang="en-US" sz="2400" dirty="0"/>
              <a:t>關閉視窗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36845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7452218-3937-420F-8EF9-B85BA3AFC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20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59405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圖片辨識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4138" y="496160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1225116" y="2228295"/>
            <a:ext cx="7057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/>
              <a:t>完整程式碼</a:t>
            </a:r>
            <a:endParaRPr lang="en-US" altLang="zh-TW" sz="2400" b="1" dirty="0"/>
          </a:p>
          <a:p>
            <a:endParaRPr lang="en-US" altLang="zh-TW" sz="2400" dirty="0"/>
          </a:p>
          <a:p>
            <a:pPr algn="ctr"/>
            <a:r>
              <a:rPr lang="en-US" altLang="zh-TW" sz="2400" dirty="0">
                <a:hlinkClick r:id="rId2"/>
              </a:rPr>
              <a:t>https://reurl.cc/mdlzQA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7532EA-6E2F-4C39-A298-701A7FCFE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614" y="3825247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50524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4138" y="496160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1043126" y="2858610"/>
            <a:ext cx="7057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請各位同學們複製一份能成功辨識的程式</a:t>
            </a:r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r>
              <a:rPr lang="zh-TW" altLang="en-US" sz="2800" dirty="0"/>
              <a:t>接下來，我們要來辨識影片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670839904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1DAE57-9E0C-45B7-ABFF-F94DB556D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2115"/>
            <a:ext cx="9144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0258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影片辨識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4138" y="496160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28CEED-EB06-4EC4-91BA-987FA3EB105A}"/>
              </a:ext>
            </a:extLst>
          </p:cNvPr>
          <p:cNvSpPr/>
          <p:nvPr/>
        </p:nvSpPr>
        <p:spPr>
          <a:xfrm>
            <a:off x="1975280" y="2914030"/>
            <a:ext cx="61389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# </a:t>
            </a:r>
            <a:r>
              <a:rPr lang="zh-TW" altLang="en-US" sz="2800" dirty="0"/>
              <a:t>從視訊鏡頭擷取影片</a:t>
            </a:r>
          </a:p>
          <a:p>
            <a:r>
              <a:rPr lang="en-US" altLang="zh-TW" sz="2800" dirty="0"/>
              <a:t>cap = cv2.VideoCapture(0)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3C3841-BEFA-4786-85F4-A7BC8C4C58ED}"/>
              </a:ext>
            </a:extLst>
          </p:cNvPr>
          <p:cNvSpPr txBox="1"/>
          <p:nvPr/>
        </p:nvSpPr>
        <p:spPr>
          <a:xfrm>
            <a:off x="1975280" y="1147562"/>
            <a:ext cx="5810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選擇要辨識的影片</a:t>
            </a:r>
          </a:p>
        </p:txBody>
      </p:sp>
    </p:spTree>
    <p:extLst>
      <p:ext uri="{BB962C8B-B14F-4D97-AF65-F5344CB8AC3E}">
        <p14:creationId xmlns:p14="http://schemas.microsoft.com/office/powerpoint/2010/main" val="860739207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4138" y="496160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3C3841-BEFA-4786-85F4-A7BC8C4C58ED}"/>
              </a:ext>
            </a:extLst>
          </p:cNvPr>
          <p:cNvSpPr txBox="1"/>
          <p:nvPr/>
        </p:nvSpPr>
        <p:spPr>
          <a:xfrm>
            <a:off x="1993035" y="2767280"/>
            <a:ext cx="5810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/>
              <a:t>或者</a:t>
            </a:r>
            <a:r>
              <a:rPr lang="en-US" altLang="zh-TW" sz="8000" b="1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4107706825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1692" y="5485387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3C3841-BEFA-4786-85F4-A7BC8C4C58ED}"/>
              </a:ext>
            </a:extLst>
          </p:cNvPr>
          <p:cNvSpPr txBox="1"/>
          <p:nvPr/>
        </p:nvSpPr>
        <p:spPr>
          <a:xfrm>
            <a:off x="1993035" y="2767280"/>
            <a:ext cx="63075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# </a:t>
            </a:r>
            <a:r>
              <a:rPr lang="zh-TW" altLang="en-US" sz="2800" dirty="0"/>
              <a:t>使用現有影片</a:t>
            </a:r>
          </a:p>
          <a:p>
            <a:r>
              <a:rPr lang="en-US" altLang="zh-TW" sz="2800" dirty="0"/>
              <a:t>cap =cv2.VideoCapture('filename.mp4')</a:t>
            </a:r>
          </a:p>
          <a:p>
            <a:r>
              <a:rPr lang="en-US" altLang="zh-TW" sz="2800" dirty="0"/>
              <a:t>while True:</a:t>
            </a:r>
          </a:p>
          <a:p>
            <a:r>
              <a:rPr lang="en-US" altLang="zh-TW" sz="2800" dirty="0"/>
              <a:t>    _, </a:t>
            </a:r>
            <a:r>
              <a:rPr lang="en-US" altLang="zh-TW" sz="2800" dirty="0" err="1"/>
              <a:t>img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cap.read</a:t>
            </a:r>
            <a:r>
              <a:rPr lang="en-US" altLang="zh-TW" sz="2800" dirty="0"/>
              <a:t>()</a:t>
            </a:r>
          </a:p>
          <a:p>
            <a:endParaRPr lang="en-US" altLang="zh-TW" sz="2800" dirty="0"/>
          </a:p>
          <a:p>
            <a:r>
              <a:rPr lang="en-US" altLang="zh-TW" sz="2800" dirty="0"/>
              <a:t>#</a:t>
            </a:r>
            <a:r>
              <a:rPr lang="zh-TW" altLang="en-US" sz="2800" dirty="0"/>
              <a:t>請注意：</a:t>
            </a:r>
            <a:r>
              <a:rPr lang="en-US" altLang="zh-TW" sz="2800" dirty="0"/>
              <a:t>while</a:t>
            </a:r>
            <a:r>
              <a:rPr lang="zh-TW" altLang="en-US" sz="2800" dirty="0"/>
              <a:t>迴圈的冒號之後，必須</a:t>
            </a:r>
            <a:r>
              <a:rPr lang="zh-TW" altLang="en-US" sz="2800" b="1" dirty="0">
                <a:solidFill>
                  <a:srgbClr val="FF0000"/>
                </a:solidFill>
              </a:rPr>
              <a:t>空四格</a:t>
            </a:r>
            <a:r>
              <a:rPr lang="zh-TW" altLang="en-US" sz="2800" dirty="0">
                <a:solidFill>
                  <a:srgbClr val="FF0000"/>
                </a:solidFill>
              </a:rPr>
              <a:t>！！！！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634572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1692" y="5485387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3C3841-BEFA-4786-85F4-A7BC8C4C58ED}"/>
              </a:ext>
            </a:extLst>
          </p:cNvPr>
          <p:cNvSpPr txBox="1"/>
          <p:nvPr/>
        </p:nvSpPr>
        <p:spPr>
          <a:xfrm>
            <a:off x="1993035" y="2767280"/>
            <a:ext cx="63075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# </a:t>
            </a:r>
            <a:r>
              <a:rPr lang="zh-TW" altLang="en-US" sz="2800" dirty="0"/>
              <a:t>按下</a:t>
            </a:r>
            <a:r>
              <a:rPr lang="en-US" altLang="zh-TW" sz="2800" dirty="0"/>
              <a:t>ESC</a:t>
            </a:r>
            <a:r>
              <a:rPr lang="zh-TW" altLang="en-US" sz="2800" dirty="0"/>
              <a:t>後離開</a:t>
            </a:r>
            <a:br>
              <a:rPr lang="en-US" altLang="zh-TW" sz="2800" dirty="0"/>
            </a:br>
            <a:r>
              <a:rPr lang="en-US" altLang="zh-TW" sz="2800" dirty="0"/>
              <a:t>    k = cv2.waitKey(30) &amp; 0xff</a:t>
            </a:r>
          </a:p>
          <a:p>
            <a:r>
              <a:rPr lang="en-US" altLang="zh-TW" sz="2800" dirty="0"/>
              <a:t>    if k==27:</a:t>
            </a:r>
          </a:p>
          <a:p>
            <a:r>
              <a:rPr lang="en-US" altLang="zh-TW" sz="2800" dirty="0"/>
              <a:t>        break</a:t>
            </a:r>
          </a:p>
          <a:p>
            <a:r>
              <a:rPr lang="en-US" altLang="zh-TW" sz="2800" dirty="0"/>
              <a:t>        </a:t>
            </a:r>
          </a:p>
          <a:p>
            <a:r>
              <a:rPr lang="en-US" altLang="zh-TW" sz="2800" dirty="0"/>
              <a:t># </a:t>
            </a:r>
            <a:r>
              <a:rPr lang="zh-TW" altLang="en-US" sz="2800" dirty="0"/>
              <a:t>關閉</a:t>
            </a:r>
            <a:r>
              <a:rPr lang="en-US" altLang="zh-TW" sz="2800" dirty="0" err="1"/>
              <a:t>VideoCapture</a:t>
            </a:r>
            <a:r>
              <a:rPr lang="zh-TW" altLang="en-US" sz="2800" dirty="0"/>
              <a:t>物件</a:t>
            </a:r>
            <a:endParaRPr lang="en-US" altLang="zh-TW" sz="2800" dirty="0"/>
          </a:p>
          <a:p>
            <a:r>
              <a:rPr lang="en-US" altLang="zh-TW" sz="2800" dirty="0" err="1"/>
              <a:t>cap.release</a:t>
            </a:r>
            <a:r>
              <a:rPr lang="en-US" altLang="zh-TW" sz="2800" dirty="0"/>
              <a:t>()</a:t>
            </a:r>
          </a:p>
          <a:p>
            <a:r>
              <a:rPr lang="en-US" altLang="zh-TW" sz="2800" dirty="0"/>
              <a:t>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2116438710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4138" y="496160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1225116" y="2228295"/>
            <a:ext cx="7057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/>
              <a:t>完整程式碼</a:t>
            </a:r>
            <a:endParaRPr lang="en-US" altLang="zh-TW" sz="2400" b="1" dirty="0"/>
          </a:p>
          <a:p>
            <a:endParaRPr lang="en-US" altLang="zh-TW" sz="2400" dirty="0"/>
          </a:p>
          <a:p>
            <a:pPr algn="ctr"/>
            <a:r>
              <a:rPr lang="en-US" altLang="zh-TW" sz="2400" dirty="0">
                <a:hlinkClick r:id="rId2"/>
              </a:rPr>
              <a:t>https://reurl.cc/M7RWQm</a:t>
            </a:r>
            <a:endParaRPr lang="en-US" altLang="zh-TW" sz="2400" dirty="0"/>
          </a:p>
          <a:p>
            <a:pPr algn="ctr"/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2DA7B3-F29B-484F-B63A-D70F4D415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614" y="403739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97347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問題討論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86746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1692" y="5485387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3C3841-BEFA-4786-85F4-A7BC8C4C58ED}"/>
              </a:ext>
            </a:extLst>
          </p:cNvPr>
          <p:cNvSpPr txBox="1"/>
          <p:nvPr/>
        </p:nvSpPr>
        <p:spPr>
          <a:xfrm>
            <a:off x="1993035" y="2767280"/>
            <a:ext cx="6307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影像辨識還能用在哪些地方呢？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3026096081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1692" y="5485387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395387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7" y="1391136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套件安裝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67427" y="2101638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函示介紹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67427" y="2812140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300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圖片辨識</a:t>
            </a:r>
            <a:endParaRPr lang="zh-HK" altLang="en-US" sz="2800" b="1" spc="300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67426" y="3522642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300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影片辨識</a:t>
            </a:r>
            <a:endParaRPr lang="zh-HK" altLang="en-US" sz="2800" b="1" spc="300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7427" y="42331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問題討論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</a:t>
            </a:r>
            <a:r>
              <a:rPr lang="en-US" altLang="zh-TW" sz="28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800" b="1" spc="300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NTS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套件安裝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4138" y="496160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2024109" y="2689934"/>
            <a:ext cx="644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pip install </a:t>
            </a:r>
            <a:r>
              <a:rPr lang="en-US" altLang="zh-TW" sz="3200" dirty="0" err="1">
                <a:solidFill>
                  <a:srgbClr val="FF0000"/>
                </a:solidFill>
              </a:rPr>
              <a:t>numpy</a:t>
            </a:r>
            <a:r>
              <a:rPr lang="en-US" altLang="zh-TW" sz="3200" dirty="0">
                <a:solidFill>
                  <a:srgbClr val="FF0000"/>
                </a:solidFill>
              </a:rPr>
              <a:t>==1.15.4</a:t>
            </a:r>
          </a:p>
          <a:p>
            <a:endParaRPr lang="en-US" altLang="zh-TW" sz="3200" dirty="0">
              <a:solidFill>
                <a:srgbClr val="FF0000"/>
              </a:solidFill>
            </a:endParaRPr>
          </a:p>
          <a:p>
            <a:r>
              <a:rPr lang="en-US" altLang="zh-TW" sz="3200" dirty="0">
                <a:solidFill>
                  <a:srgbClr val="FF0000"/>
                </a:solidFill>
              </a:rPr>
              <a:t>pip install </a:t>
            </a:r>
            <a:r>
              <a:rPr lang="en-US" altLang="zh-TW" sz="3200" dirty="0" err="1">
                <a:solidFill>
                  <a:srgbClr val="FF0000"/>
                </a:solidFill>
              </a:rPr>
              <a:t>opencv</a:t>
            </a:r>
            <a:r>
              <a:rPr lang="en-US" altLang="zh-TW" sz="3200" dirty="0">
                <a:solidFill>
                  <a:srgbClr val="FF0000"/>
                </a:solidFill>
              </a:rPr>
              <a:t>-python==3.4.3.18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23970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3B02F32-5FF9-414B-9199-BA734D84CA00}"/>
              </a:ext>
            </a:extLst>
          </p:cNvPr>
          <p:cNvSpPr txBox="1"/>
          <p:nvPr/>
        </p:nvSpPr>
        <p:spPr>
          <a:xfrm>
            <a:off x="1524000" y="82296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教材包下載</a:t>
            </a:r>
          </a:p>
        </p:txBody>
      </p:sp>
    </p:spTree>
    <p:extLst>
      <p:ext uri="{BB962C8B-B14F-4D97-AF65-F5344CB8AC3E}">
        <p14:creationId xmlns:p14="http://schemas.microsoft.com/office/powerpoint/2010/main" val="25894383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函式介紹</a:t>
              </a:r>
              <a:endParaRPr lang="zh-HK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4138" y="496160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2024109" y="2689934"/>
            <a:ext cx="644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</a:t>
            </a:r>
            <a:r>
              <a:rPr lang="zh-TW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匯入模組</a:t>
            </a:r>
            <a:endParaRPr lang="en-US" altLang="zh-TW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TW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cv2</a:t>
            </a:r>
          </a:p>
        </p:txBody>
      </p:sp>
    </p:spTree>
    <p:extLst>
      <p:ext uri="{BB962C8B-B14F-4D97-AF65-F5344CB8AC3E}">
        <p14:creationId xmlns:p14="http://schemas.microsoft.com/office/powerpoint/2010/main" val="3553961838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77428" y="125877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04138" y="496160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7D9893-11D2-44A6-BD70-8ADB3CCEDAFA}"/>
              </a:ext>
            </a:extLst>
          </p:cNvPr>
          <p:cNvSpPr txBox="1"/>
          <p:nvPr/>
        </p:nvSpPr>
        <p:spPr>
          <a:xfrm>
            <a:off x="2024109" y="2689934"/>
            <a:ext cx="644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 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載入分類器</a:t>
            </a:r>
          </a:p>
          <a:p>
            <a:r>
              <a:rPr lang="en-US" altLang="zh-TW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face_cascade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cv2.CascadeClassifier('haarcascade_frontalface_default.xml')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5683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404</Words>
  <Application>Microsoft Office PowerPoint</Application>
  <PresentationFormat>如螢幕大小 (4:3)</PresentationFormat>
  <Paragraphs>127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Adobe 仿宋 Std R</vt:lpstr>
      <vt:lpstr>Microsoft YaHei</vt:lpstr>
      <vt:lpstr>Arial</vt:lpstr>
      <vt:lpstr>Calibri</vt:lpstr>
      <vt:lpstr>Calibri Light</vt:lpstr>
      <vt:lpstr>Office 主题</vt:lpstr>
      <vt:lpstr>3_Office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129</cp:revision>
  <dcterms:created xsi:type="dcterms:W3CDTF">2015-02-19T23:46:49Z</dcterms:created>
  <dcterms:modified xsi:type="dcterms:W3CDTF">2019-10-16T12:15:10Z</dcterms:modified>
</cp:coreProperties>
</file>