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85" r:id="rId3"/>
    <p:sldId id="344" r:id="rId4"/>
    <p:sldId id="349" r:id="rId5"/>
    <p:sldId id="345" r:id="rId6"/>
    <p:sldId id="350" r:id="rId7"/>
    <p:sldId id="346" r:id="rId8"/>
    <p:sldId id="351" r:id="rId9"/>
    <p:sldId id="347" r:id="rId10"/>
    <p:sldId id="352" r:id="rId11"/>
    <p:sldId id="353" r:id="rId12"/>
    <p:sldId id="354" r:id="rId13"/>
    <p:sldId id="355" r:id="rId14"/>
    <p:sldId id="356" r:id="rId15"/>
    <p:sldId id="348" r:id="rId16"/>
    <p:sldId id="360" r:id="rId17"/>
    <p:sldId id="357" r:id="rId18"/>
    <p:sldId id="359" r:id="rId19"/>
    <p:sldId id="265" r:id="rId20"/>
  </p:sldIdLst>
  <p:sldSz cx="12192000" cy="6858000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B060000F-E640-426E-9076-164290A2C6FD}">
          <p14:sldIdLst>
            <p14:sldId id="256"/>
            <p14:sldId id="285"/>
            <p14:sldId id="344"/>
            <p14:sldId id="349"/>
            <p14:sldId id="345"/>
            <p14:sldId id="350"/>
            <p14:sldId id="346"/>
            <p14:sldId id="351"/>
            <p14:sldId id="347"/>
            <p14:sldId id="352"/>
            <p14:sldId id="353"/>
            <p14:sldId id="354"/>
            <p14:sldId id="355"/>
            <p14:sldId id="356"/>
            <p14:sldId id="348"/>
            <p14:sldId id="360"/>
            <p14:sldId id="357"/>
            <p14:sldId id="359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5D6"/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3560" autoAdjust="0"/>
  </p:normalViewPr>
  <p:slideViewPr>
    <p:cSldViewPr snapToGrid="0">
      <p:cViewPr varScale="1">
        <p:scale>
          <a:sx n="106" d="100"/>
          <a:sy n="106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63AB4BE8-9770-49FF-A357-06F059449827}" type="datetimeFigureOut">
              <a:rPr lang="zh-TW" altLang="en-US"/>
              <a:pPr>
                <a:defRPr/>
              </a:pPr>
              <a:t>2024/7/29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ED3A46C-A9F5-4604-806C-D6E5F28B740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9FF55E9-1482-466C-AD3D-CD2D31BCF2BE}" type="datetimeFigureOut">
              <a:rPr lang="zh-TW" altLang="en-US"/>
              <a:pPr>
                <a:defRPr/>
              </a:pPr>
              <a:t>2024/7/29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17E254D5-B87F-43CF-94AC-03D49C67314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24000" y="3538538"/>
            <a:ext cx="9144000" cy="539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033DE2-4A80-4BB8-90A6-03FEE2C0422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810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1375" y="1098550"/>
            <a:ext cx="10506075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59000">
                <a:schemeClr val="accent1">
                  <a:lumMod val="45000"/>
                  <a:lumOff val="55000"/>
                </a:schemeClr>
              </a:gs>
              <a:gs pos="77000">
                <a:schemeClr val="accent1">
                  <a:lumMod val="45000"/>
                  <a:lumOff val="55000"/>
                  <a:alpha val="65000"/>
                </a:schemeClr>
              </a:gs>
              <a:gs pos="92000">
                <a:schemeClr val="accent1"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53067"/>
            <a:ext cx="10515600" cy="4923896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buClr>
                <a:schemeClr val="accent1">
                  <a:lumMod val="50000"/>
                </a:schemeClr>
              </a:buClr>
              <a:defRPr sz="2400"/>
            </a:lvl1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CECF2-26FD-424D-B531-B5D1BA94F39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78022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1375" y="2800350"/>
            <a:ext cx="10506075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59000">
                <a:schemeClr val="accent1">
                  <a:lumMod val="45000"/>
                  <a:lumOff val="55000"/>
                </a:schemeClr>
              </a:gs>
              <a:gs pos="77000">
                <a:schemeClr val="accent1">
                  <a:lumMod val="45000"/>
                  <a:lumOff val="55000"/>
                  <a:alpha val="65000"/>
                </a:schemeClr>
              </a:gs>
              <a:gs pos="92000">
                <a:schemeClr val="accent1"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061742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2967789"/>
            <a:ext cx="10515600" cy="3121862"/>
          </a:xfrm>
        </p:spPr>
        <p:txBody>
          <a:bodyPr/>
          <a:lstStyle>
            <a:lvl1pPr marL="342900" indent="-342900">
              <a:buClr>
                <a:schemeClr val="accent1">
                  <a:lumMod val="50000"/>
                </a:schemeClr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AAE39-0A2A-45D6-ACF3-40C4D7701A2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7061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172200" y="1727200"/>
            <a:ext cx="5181600" cy="539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59000">
                <a:schemeClr val="accent1">
                  <a:lumMod val="45000"/>
                  <a:lumOff val="55000"/>
                </a:schemeClr>
              </a:gs>
              <a:gs pos="77000">
                <a:schemeClr val="accent1">
                  <a:lumMod val="45000"/>
                  <a:lumOff val="55000"/>
                  <a:alpha val="65000"/>
                </a:schemeClr>
              </a:gs>
              <a:gs pos="92000">
                <a:schemeClr val="accent1"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1185864"/>
            <a:ext cx="5157787" cy="5003799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185864"/>
            <a:ext cx="5183188" cy="499003"/>
          </a:xfrm>
        </p:spPr>
        <p:txBody>
          <a:bodyPr anchor="b">
            <a:noAutofit/>
          </a:bodyPr>
          <a:lstStyle>
            <a:lvl1pPr marL="0" indent="0">
              <a:buNone/>
              <a:defRPr sz="3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1795464"/>
            <a:ext cx="5183188" cy="4394199"/>
          </a:xfrm>
        </p:spPr>
        <p:txBody>
          <a:bodyPr>
            <a:normAutofit/>
          </a:bodyPr>
          <a:lstStyle>
            <a:lvl1pPr marL="228600" indent="-2286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  <a:defRPr sz="2400"/>
            </a:lvl1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838200" y="263526"/>
            <a:ext cx="10515600" cy="811741"/>
          </a:xfrm>
        </p:spPr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8" name="投影片編號版面配置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95DC8C-38E7-4A8F-A8E1-CD0BE1374D7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098415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838200" y="263525"/>
            <a:ext cx="10515600" cy="81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838200" y="1185863"/>
            <a:ext cx="10515600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3638D493-1240-44F8-BA7B-FCB5FA336A8B}" type="datetimeFigureOut">
              <a:rPr lang="zh-TW" altLang="en-US"/>
              <a:pPr>
                <a:defRPr/>
              </a:pPr>
              <a:t>2024/7/29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53330D67-9388-48C1-BB0B-A8F7565D36A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0" y="6340475"/>
            <a:ext cx="10369550" cy="5175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310813" y="6667500"/>
            <a:ext cx="1881187" cy="2174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直角三角形 8"/>
          <p:cNvSpPr/>
          <p:nvPr/>
        </p:nvSpPr>
        <p:spPr>
          <a:xfrm>
            <a:off x="10377488" y="6356350"/>
            <a:ext cx="182562" cy="38735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/>
          <p:cNvSpPr txBox="1">
            <a:spLocks noChangeArrowheads="1"/>
          </p:cNvSpPr>
          <p:nvPr/>
        </p:nvSpPr>
        <p:spPr bwMode="auto">
          <a:xfrm>
            <a:off x="55563" y="6318250"/>
            <a:ext cx="58007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2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國立虎尾科技大學機械設計工程系</a:t>
            </a:r>
            <a:endParaRPr lang="en-US" altLang="zh-TW" sz="2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National</a:t>
            </a:r>
            <a:r>
              <a:rPr lang="zh-TW" altLang="en-US" sz="1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Formosa</a:t>
            </a:r>
            <a:r>
              <a:rPr lang="zh-TW" altLang="en-US" sz="1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University</a:t>
            </a:r>
            <a:r>
              <a:rPr lang="zh-TW" altLang="en-US" sz="1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Department of Mechanical Design Engineering</a:t>
            </a:r>
            <a:endParaRPr lang="zh-TW" altLang="en-US" sz="1200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35" name="Picture 2" descr="ãNFUãçåçæå°çµæ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" y="6061075"/>
            <a:ext cx="92868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基因演算法控制隨機森林使用說明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老師</a:t>
            </a:r>
            <a:r>
              <a:rPr lang="en-US" altLang="zh-TW" sz="2800" b="1" dirty="0"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: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蔡秉均</a:t>
            </a:r>
            <a:endParaRPr lang="en-US" altLang="zh-TW" sz="2800" b="1" dirty="0">
              <a:latin typeface="標楷體" panose="03000509000000000000" pitchFamily="65" charset="-120"/>
              <a:ea typeface="標楷體" panose="03000509000000000000" pitchFamily="65" charset="-120"/>
              <a:cs typeface="+mj-cs"/>
            </a:endParaRPr>
          </a:p>
          <a:p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學生</a:t>
            </a:r>
            <a:r>
              <a:rPr lang="en-US" altLang="zh-TW" sz="2800" b="1" dirty="0"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: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林坪橙</a:t>
            </a:r>
            <a:endParaRPr lang="en-US" altLang="zh-TW" sz="2800" b="1" dirty="0">
              <a:latin typeface="標楷體" panose="03000509000000000000" pitchFamily="65" charset="-120"/>
              <a:ea typeface="標楷體" panose="03000509000000000000" pitchFamily="65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57446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50644-0CB9-4DB3-AD55-4347E0150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ga_mix_tree_answer_Fnc.m</a:t>
            </a:r>
            <a:endParaRPr lang="en-US" altLang="zh-TW" sz="4800" b="1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9547F6D-D5A3-4DCE-8EC4-AF0A636849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C8F5610-C071-4E2A-965C-D52476810E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7AAE39-0A2A-45D6-ACF3-40C4D7701A2D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4215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D8F9E-1A63-25F1-DD05-BE16F077B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1730F-C7EE-1C89-CA49-C8C78E84D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ga_mix_tree_answer_Fnc.m</a:t>
            </a:r>
            <a:endParaRPr lang="en-US" altLang="zh-TW" sz="44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98C094B-AE11-6858-8C41-18D7533515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8CECF2-26FD-424D-B531-B5D1BA94F39D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C31D4E0-DEAC-5A7D-626B-54FDC1195E62}"/>
              </a:ext>
            </a:extLst>
          </p:cNvPr>
          <p:cNvSpPr txBox="1"/>
          <p:nvPr/>
        </p:nvSpPr>
        <p:spPr>
          <a:xfrm>
            <a:off x="139959" y="1279450"/>
            <a:ext cx="1197117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best_answer,best_score,verify,best_feature_inx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ga_mix_tree_answer_Fnc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Population_answer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numFeats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Repeat_verification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data, labels, Split_quantity, indices , 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RF_mode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將前面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ga_mix_tree_Fnc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所獲得的答案進行拆解以及驗證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input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參數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Population_answer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請將由前面</a:t>
            </a:r>
            <a:r>
              <a:rPr lang="en-US" altLang="zh-TW" sz="2000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ga_mix_tree_Fnc</a:t>
            </a:r>
            <a:r>
              <a:rPr lang="zh-TW" altLang="en-US" sz="2000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所自動儲存的答案輸入在此</a:t>
            </a:r>
            <a:endParaRPr lang="en-US" altLang="zh-TW" sz="2000" dirty="0">
              <a:solidFill>
                <a:srgbClr val="00B0F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numFeats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欲由基因演算法挑選特徵的數量，若不選特徵則此處設為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，基因演算法將會使用所有特徵進行疊代，假設想尋找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30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個特徵則此處輸入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30</a:t>
            </a:r>
            <a:r>
              <a: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※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請注意前面</a:t>
            </a:r>
            <a:r>
              <a: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ga_mix_tree_Fnc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輸入多少這邊的值也請相同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Repeat_verification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用最佳答案的超參數組重複建立隨機森林的次數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重複驗證次數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data 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輸入隨機森林的原數據，輸入格式必須為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樣本數*特徵數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labels 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輸入隨機森林的原數據其對應之標籤，維度為樣本數*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Split_quantity 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數據拆分數量，會根據交叉驗證的方式將數據中每種標籤個平分數組數據，若要拆平均拆分成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組則此處輸入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※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請注意</a:t>
            </a:r>
            <a:r>
              <a:rPr lang="zh-TW" altLang="en-US" sz="2000" dirty="0">
                <a:solidFill>
                  <a:srgbClr val="FF0000"/>
                </a:solidFill>
                <a:highlight>
                  <a:srgbClr val="00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若</a:t>
            </a:r>
            <a:r>
              <a:rPr lang="en-US" altLang="zh-TW" sz="2000" dirty="0" err="1">
                <a:solidFill>
                  <a:srgbClr val="FF0000"/>
                </a:solidFill>
                <a:highlight>
                  <a:srgbClr val="00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selection_method</a:t>
            </a:r>
            <a:r>
              <a:rPr lang="zh-TW" altLang="en-US" sz="2000" dirty="0">
                <a:solidFill>
                  <a:srgbClr val="FF0000"/>
                </a:solidFill>
                <a:highlight>
                  <a:srgbClr val="00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選用的是</a:t>
            </a:r>
            <a:r>
              <a:rPr lang="en-US" altLang="zh-TW" sz="2000" dirty="0">
                <a:solidFill>
                  <a:srgbClr val="FF0000"/>
                </a:solidFill>
                <a:highlight>
                  <a:srgbClr val="00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2000" dirty="0">
                <a:solidFill>
                  <a:srgbClr val="FF0000"/>
                </a:solidFill>
                <a:highlight>
                  <a:srgbClr val="00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的話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，則此處請自行手動輸入</a:t>
            </a:r>
            <a:r>
              <a:rPr lang="zh-TW" altLang="en-US" sz="2000" dirty="0">
                <a:solidFill>
                  <a:srgbClr val="FF0000"/>
                </a:solidFill>
                <a:highlight>
                  <a:srgbClr val="0000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標籤種類的數量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，意即若</a:t>
            </a:r>
            <a:r>
              <a: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labels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中有</a:t>
            </a:r>
            <a:r>
              <a: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種不同的標籤，則此處請輸入</a:t>
            </a:r>
            <a:r>
              <a: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7 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r>
              <a: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※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請注意前面</a:t>
            </a:r>
            <a:r>
              <a: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ga_mix_tree_Fnc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輸入多少這邊的值也請相同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24423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D8F9E-1A63-25F1-DD05-BE16F077B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1730F-C7EE-1C89-CA49-C8C78E84D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ga_mix_tree_answer_Fnc.m</a:t>
            </a:r>
            <a:endParaRPr lang="en-US" altLang="zh-TW" sz="44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98C094B-AE11-6858-8C41-18D7533515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8CECF2-26FD-424D-B531-B5D1BA94F39D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C31D4E0-DEAC-5A7D-626B-54FDC1195E62}"/>
              </a:ext>
            </a:extLst>
          </p:cNvPr>
          <p:cNvSpPr txBox="1"/>
          <p:nvPr/>
        </p:nvSpPr>
        <p:spPr>
          <a:xfrm>
            <a:off x="139959" y="1279450"/>
            <a:ext cx="119711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best_answer,best_score,verify,best_feature_inx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ga_mix_tree_answer_Fnc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Population_answer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numFeats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Repeat_verification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data, labels, Split_quantity, indices , 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RF_mode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input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參數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indices :</a:t>
            </a:r>
            <a:r>
              <a:rPr lang="zh-TW" altLang="en-US" sz="2000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請將由前面</a:t>
            </a:r>
            <a:r>
              <a:rPr lang="en-US" altLang="zh-TW" sz="2000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ga_mix_tree_Fnc</a:t>
            </a:r>
            <a:r>
              <a:rPr lang="zh-TW" altLang="en-US" sz="2000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所輸出的值輸入在此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，此為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data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的編號順序，會根據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selection_method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有不一樣的規律</a:t>
            </a:r>
            <a:r>
              <a: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※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請注意不要更動到此參數，若更動則會影響後續解讀檔案和驗證的超參數時資料的正確性</a:t>
            </a:r>
            <a:endParaRPr lang="en-US" altLang="zh-TW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RF_mode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隨機森林樹的種類，若要使用分類型隨機森林請輸入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‘classification’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、迴歸型隨機森林請輸入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‘regression’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※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請注意前面</a:t>
            </a:r>
            <a:r>
              <a: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ga_mix_tree_Fnc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輸入為哪種類型則此處類型也請相同</a:t>
            </a:r>
            <a:endParaRPr lang="en-US" altLang="zh-TW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3836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D8F9E-1A63-25F1-DD05-BE16F077B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1730F-C7EE-1C89-CA49-C8C78E84D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ga_mix_tree_answer_Fnc.m</a:t>
            </a:r>
            <a:endParaRPr lang="en-US" altLang="zh-TW" sz="44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98C094B-AE11-6858-8C41-18D7533515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8CECF2-26FD-424D-B531-B5D1BA94F39D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C31D4E0-DEAC-5A7D-626B-54FDC1195E62}"/>
              </a:ext>
            </a:extLst>
          </p:cNvPr>
          <p:cNvSpPr txBox="1"/>
          <p:nvPr/>
        </p:nvSpPr>
        <p:spPr>
          <a:xfrm>
            <a:off x="139959" y="1279450"/>
            <a:ext cx="11971176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best_answer,best_score,verify,best_feature_inx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ga_mix_tree_answer_Fnc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Population_answer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numFeats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Repeat_verification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data, labels, Split_quantity, indices , 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RF_mode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output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參數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best_answer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由基因演算法找出最佳的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項隨機森林超參數；維度為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*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，依序為樹的數目、每顆樹最大分支次數、葉節點最小樣本數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best_score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由基因演算法全部疊代中最佳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([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迴歸型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]MSE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值最小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/[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分類型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錯誤率最小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代表的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項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RF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超參數所建立的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RF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預測模型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於驗證集所得到的預測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([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迴歸型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] MSE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/ [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分類型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錯誤率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verify 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以最佳超參數組合重複多次建立隨機森林，對測試集的預測值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([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迴歸型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] MSE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/ [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分類型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錯誤率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的平均值、變異數、標準差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best_feature_inx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由基因演算法找出的最佳特徵的編號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;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維度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=1*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指定的特徵數目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numFeats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);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若不須基因演算法挑選特徵則回傳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"[]"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11149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50644-0CB9-4DB3-AD55-4347E0150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</a:t>
            </a:r>
            <a:r>
              <a:rPr lang="en-US" altLang="zh-TW" sz="48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xample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9547F6D-D5A3-4DCE-8EC4-AF0A636849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C8F5610-C071-4E2A-965C-D52476810E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7AAE39-0A2A-45D6-ACF3-40C4D7701A2D}" type="slidenum">
              <a:rPr lang="zh-TW" altLang="en-US" smtClean="0"/>
              <a:pPr>
                <a:defRPr/>
              </a:pPr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4139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D8F9E-1A63-25F1-DD05-BE16F077B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1730F-C7EE-1C89-CA49-C8C78E84D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</a:t>
            </a:r>
            <a:r>
              <a:rPr lang="en-US" altLang="zh-TW" sz="44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xample</a:t>
            </a:r>
            <a:endParaRPr lang="en-US" altLang="zh-TW" sz="44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98C094B-AE11-6858-8C41-18D7533515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8CECF2-26FD-424D-B531-B5D1BA94F39D}" type="slidenum">
              <a:rPr lang="zh-TW" altLang="en-US" smtClean="0"/>
              <a:pPr>
                <a:defRPr/>
              </a:pPr>
              <a:t>15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6B239E3-29A5-93D6-2042-77CB9733B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2543"/>
            <a:ext cx="12192000" cy="473380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30380728-A202-07EA-9DC8-3751B05BAB3C}"/>
              </a:ext>
            </a:extLst>
          </p:cNvPr>
          <p:cNvSpPr txBox="1"/>
          <p:nvPr/>
        </p:nvSpPr>
        <p:spPr>
          <a:xfrm>
            <a:off x="838200" y="1113217"/>
            <a:ext cx="11104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接下來會用圖的方式呈現程式完整的流程以及輸出答案的範例</a:t>
            </a:r>
          </a:p>
        </p:txBody>
      </p:sp>
    </p:spTree>
    <p:extLst>
      <p:ext uri="{BB962C8B-B14F-4D97-AF65-F5344CB8AC3E}">
        <p14:creationId xmlns:p14="http://schemas.microsoft.com/office/powerpoint/2010/main" val="1307143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D8F9E-1A63-25F1-DD05-BE16F077B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1730F-C7EE-1C89-CA49-C8C78E84D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</a:t>
            </a:r>
            <a:r>
              <a:rPr lang="en-US" altLang="zh-TW" sz="44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xample</a:t>
            </a:r>
            <a:endParaRPr lang="en-US" altLang="zh-TW" sz="44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98C094B-AE11-6858-8C41-18D7533515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8CECF2-26FD-424D-B531-B5D1BA94F39D}" type="slidenum">
              <a:rPr lang="zh-TW" altLang="en-US" smtClean="0"/>
              <a:pPr>
                <a:defRPr/>
              </a:pPr>
              <a:t>16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AFFAF7B-E172-CC4E-21ED-69C518E4D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6" y="1883691"/>
            <a:ext cx="11479227" cy="439163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8F52F86B-4516-1CEA-4EC8-7CC63D07C76E}"/>
              </a:ext>
            </a:extLst>
          </p:cNvPr>
          <p:cNvSpPr txBox="1"/>
          <p:nvPr/>
        </p:nvSpPr>
        <p:spPr>
          <a:xfrm>
            <a:off x="838199" y="1279450"/>
            <a:ext cx="9696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下圖為執行程式時基因演算法疊代過程的範例圖</a:t>
            </a:r>
          </a:p>
        </p:txBody>
      </p:sp>
    </p:spTree>
    <p:extLst>
      <p:ext uri="{BB962C8B-B14F-4D97-AF65-F5344CB8AC3E}">
        <p14:creationId xmlns:p14="http://schemas.microsoft.com/office/powerpoint/2010/main" val="3118952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D8F9E-1A63-25F1-DD05-BE16F077B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1730F-C7EE-1C89-CA49-C8C78E84D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</a:t>
            </a:r>
            <a:r>
              <a:rPr lang="en-US" altLang="zh-TW" sz="44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xample</a:t>
            </a:r>
            <a:endParaRPr lang="en-US" altLang="zh-TW" sz="44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98C094B-AE11-6858-8C41-18D7533515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8CECF2-26FD-424D-B531-B5D1BA94F39D}" type="slidenum">
              <a:rPr lang="zh-TW" altLang="en-US" smtClean="0"/>
              <a:pPr>
                <a:defRPr/>
              </a:pPr>
              <a:t>17</a:t>
            </a:fld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C73B83BD-3F83-5DE2-A464-A29237E69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60" y="1780466"/>
            <a:ext cx="11498280" cy="5077534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0026A6E5-55AE-A2B5-BCB2-17508D7F4E4E}"/>
              </a:ext>
            </a:extLst>
          </p:cNvPr>
          <p:cNvSpPr txBox="1"/>
          <p:nvPr/>
        </p:nvSpPr>
        <p:spPr>
          <a:xfrm>
            <a:off x="838199" y="1279450"/>
            <a:ext cx="9696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下圖為執行程式時最後拆解答案並進行驗證的範例</a:t>
            </a:r>
          </a:p>
        </p:txBody>
      </p:sp>
    </p:spTree>
    <p:extLst>
      <p:ext uri="{BB962C8B-B14F-4D97-AF65-F5344CB8AC3E}">
        <p14:creationId xmlns:p14="http://schemas.microsoft.com/office/powerpoint/2010/main" val="1249454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D8F9E-1A63-25F1-DD05-BE16F077B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1730F-C7EE-1C89-CA49-C8C78E84D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</a:t>
            </a:r>
            <a:r>
              <a:rPr lang="en-US" altLang="zh-TW" sz="44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xample</a:t>
            </a:r>
            <a:endParaRPr lang="en-US" altLang="zh-TW" sz="44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98C094B-AE11-6858-8C41-18D7533515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8CECF2-26FD-424D-B531-B5D1BA94F39D}" type="slidenum">
              <a:rPr lang="zh-TW" altLang="en-US" smtClean="0"/>
              <a:pPr>
                <a:defRPr/>
              </a:pPr>
              <a:t>18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E294B12-1BFE-4535-D7B8-2EC791254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049" y="1680484"/>
            <a:ext cx="5391902" cy="485842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8B55A41-8E43-84AE-185A-2387BA9D81C2}"/>
              </a:ext>
            </a:extLst>
          </p:cNvPr>
          <p:cNvSpPr txBox="1"/>
          <p:nvPr/>
        </p:nvSpPr>
        <p:spPr>
          <a:xfrm>
            <a:off x="838200" y="1167483"/>
            <a:ext cx="96960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下圖為執行程式時將每代的最佳適性值以折線圖的方式呈現出來</a:t>
            </a:r>
          </a:p>
        </p:txBody>
      </p:sp>
    </p:spTree>
    <p:extLst>
      <p:ext uri="{BB962C8B-B14F-4D97-AF65-F5344CB8AC3E}">
        <p14:creationId xmlns:p14="http://schemas.microsoft.com/office/powerpoint/2010/main" val="3881212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AC3BC948-C6B0-AE87-DA35-9EFC3A9F4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謝謝觀看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B0F2CB9A-1189-A254-E4E7-A3FFC95285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EAE0E08-8935-67B2-7BA6-0D233EF4B4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8CECF2-26FD-424D-B531-B5D1BA94F39D}" type="slidenum">
              <a:rPr lang="zh-TW" altLang="en-US" smtClean="0"/>
              <a:pPr>
                <a:defRPr/>
              </a:pPr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9751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50644-0CB9-4DB3-AD55-4347E0150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基因演算法控制隨機森林使用說明</a:t>
            </a:r>
            <a:endParaRPr lang="en-US" altLang="zh-TW" sz="48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9547F6D-D5A3-4DCE-8EC4-AF0A636849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C8F5610-C071-4E2A-965C-D52476810E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7AAE39-0A2A-45D6-ACF3-40C4D7701A2D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92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D8F9E-1A63-25F1-DD05-BE16F077B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1730F-C7EE-1C89-CA49-C8C78E84D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基因演算法控制隨機森林使用說明</a:t>
            </a:r>
            <a:endParaRPr lang="en-US" altLang="zh-TW" sz="44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98C094B-AE11-6858-8C41-18D7533515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8CECF2-26FD-424D-B531-B5D1BA94F39D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C31D4E0-DEAC-5A7D-626B-54FDC1195E62}"/>
              </a:ext>
            </a:extLst>
          </p:cNvPr>
          <p:cNvSpPr txBox="1"/>
          <p:nvPr/>
        </p:nvSpPr>
        <p:spPr>
          <a:xfrm>
            <a:off x="838199" y="1279450"/>
            <a:ext cx="96960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本次開發程式主要為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zh-TW" altLang="en-US" sz="280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主要副程式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副要副程式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下列會進行說明和介紹如何使用，請注意下列副程式都須放在同一資料夾下才能運行，以下為副程式之檔案名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 err="1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ga_mix_tree_Fnc.m</a:t>
            </a:r>
            <a:endParaRPr lang="en-US" altLang="zh-TW" sz="2800" dirty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 err="1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ga_mix_tree_answer_Fnc.m</a:t>
            </a:r>
            <a:endParaRPr lang="en-US" altLang="zh-TW" sz="2800" dirty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 err="1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gaoutputfunction.m</a:t>
            </a:r>
            <a:endParaRPr lang="en-US" altLang="zh-TW" sz="2800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 err="1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RandomForestFitness.m</a:t>
            </a:r>
            <a:endParaRPr lang="en-US" altLang="zh-TW" sz="2800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 err="1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RandomForestFitnessBasic.m</a:t>
            </a:r>
            <a:endParaRPr lang="en-US" altLang="zh-TW" sz="2800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35179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50644-0CB9-4DB3-AD55-4347E0150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ga_mix_tree_Fnc.m</a:t>
            </a:r>
            <a:endParaRPr lang="en-US" altLang="zh-TW" sz="4800" b="1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9547F6D-D5A3-4DCE-8EC4-AF0A636849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C8F5610-C071-4E2A-965C-D52476810E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7AAE39-0A2A-45D6-ACF3-40C4D7701A2D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0898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D8F9E-1A63-25F1-DD05-BE16F077B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1730F-C7EE-1C89-CA49-C8C78E84D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ga_mix_tree_Fnc.m</a:t>
            </a:r>
            <a:endParaRPr lang="en-US" altLang="zh-TW" sz="44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98C094B-AE11-6858-8C41-18D7533515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8CECF2-26FD-424D-B531-B5D1BA94F39D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C31D4E0-DEAC-5A7D-626B-54FDC1195E62}"/>
              </a:ext>
            </a:extLst>
          </p:cNvPr>
          <p:cNvSpPr txBox="1"/>
          <p:nvPr/>
        </p:nvSpPr>
        <p:spPr>
          <a:xfrm>
            <a:off x="139959" y="1279450"/>
            <a:ext cx="119711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[indices]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ga_mix_tree_Fnc(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ga_input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numFeats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lb_input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ub_input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data, labels, Split_quantity, 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RF_mode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selection_method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透過基因演算法尋找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data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中較容易透過隨機森林去區分的特徵以及隨機森林的超參數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input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參數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ga_input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基因演算法超參數設定，維度為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*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的數字分別對應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染色體數量、疊代次數上限、交配率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※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交配率輸入請用小數，意即若要有百分之</a:t>
            </a:r>
            <a:r>
              <a: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70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的交配率則此處請輸入</a:t>
            </a:r>
            <a:r>
              <a: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0.7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numFeats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欲由基因演算法挑選特徵的數量，若不選特徵則此處設為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，基因演算法將會使用所有特徵進行疊代，假設想尋找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30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個特徵則此處輸入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30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lb_input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欲優化超參數的搜索範圍下限，維度為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*欲優化超參數數目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ub_input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欲優化超參數的搜索範圍上限，維度為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*欲優化超參數數目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data 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輸入隨機森林的原數據，輸入格式必須為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樣本數*特徵數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labels 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輸入隨機森林的原數據其對應之標籤，維度為樣本數*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80927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D8F9E-1A63-25F1-DD05-BE16F077B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1730F-C7EE-1C89-CA49-C8C78E84D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ga_mix_tree_Fnc.m</a:t>
            </a:r>
            <a:endParaRPr lang="en-US" altLang="zh-TW" sz="44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98C094B-AE11-6858-8C41-18D7533515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8CECF2-26FD-424D-B531-B5D1BA94F39D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C31D4E0-DEAC-5A7D-626B-54FDC1195E62}"/>
              </a:ext>
            </a:extLst>
          </p:cNvPr>
          <p:cNvSpPr txBox="1"/>
          <p:nvPr/>
        </p:nvSpPr>
        <p:spPr>
          <a:xfrm>
            <a:off x="139959" y="1279450"/>
            <a:ext cx="119711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[indices]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ga_mix_tree_Fnc(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ga_input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numFeats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lb_input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ub_input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data, labels, Split_quantity, 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RF_mode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selection_method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input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參數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Split_quantity 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數據拆分數量，會根據交叉驗證的方式將數據中每種標籤個平分數組數據，若要拆平均拆分成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組則此處輸入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※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請注意</a:t>
            </a:r>
            <a:r>
              <a:rPr lang="zh-TW" altLang="en-US" sz="2000" dirty="0">
                <a:solidFill>
                  <a:srgbClr val="FF0000"/>
                </a:solidFill>
                <a:highlight>
                  <a:srgbClr val="00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若</a:t>
            </a:r>
            <a:r>
              <a:rPr lang="en-US" altLang="zh-TW" sz="2000" dirty="0" err="1">
                <a:solidFill>
                  <a:srgbClr val="FF0000"/>
                </a:solidFill>
                <a:highlight>
                  <a:srgbClr val="00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selection_method</a:t>
            </a:r>
            <a:r>
              <a:rPr lang="zh-TW" altLang="en-US" sz="2000" dirty="0">
                <a:solidFill>
                  <a:srgbClr val="FF0000"/>
                </a:solidFill>
                <a:highlight>
                  <a:srgbClr val="00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選用的是</a:t>
            </a:r>
            <a:r>
              <a:rPr lang="en-US" altLang="zh-TW" sz="2000" dirty="0">
                <a:solidFill>
                  <a:srgbClr val="FF0000"/>
                </a:solidFill>
                <a:highlight>
                  <a:srgbClr val="00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2000" dirty="0">
                <a:solidFill>
                  <a:srgbClr val="FF0000"/>
                </a:solidFill>
                <a:highlight>
                  <a:srgbClr val="00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的話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，則此處請自行手動輸入</a:t>
            </a:r>
            <a:r>
              <a:rPr lang="zh-TW" altLang="en-US" sz="2000" dirty="0">
                <a:solidFill>
                  <a:srgbClr val="FF0000"/>
                </a:solidFill>
                <a:highlight>
                  <a:srgbClr val="0000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標籤種類的數量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，意即若</a:t>
            </a:r>
            <a:r>
              <a: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labels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中有</a:t>
            </a:r>
            <a:r>
              <a: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種不同的標籤，則此處請輸入</a:t>
            </a:r>
            <a:r>
              <a: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RF_mode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隨機森林樹的種類，若要使用分類型隨機森林請輸入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'classification'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、迴歸型隨機森林請輸入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'regression’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selection_method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決定訓練資料和測試資料的方法，主要分為方法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，此處輸入值請輸入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或是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的選取方法下兩頁會詳細展開來說明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1458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D8F9E-1A63-25F1-DD05-BE16F077B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1730F-C7EE-1C89-CA49-C8C78E84D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selection_method</a:t>
            </a:r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詳細解說</a:t>
            </a:r>
            <a:endParaRPr lang="en-US" altLang="zh-TW" sz="44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98C094B-AE11-6858-8C41-18D7533515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8CECF2-26FD-424D-B531-B5D1BA94F39D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C31D4E0-DEAC-5A7D-626B-54FDC1195E62}"/>
              </a:ext>
            </a:extLst>
          </p:cNvPr>
          <p:cNvSpPr txBox="1"/>
          <p:nvPr/>
        </p:nvSpPr>
        <p:spPr>
          <a:xfrm>
            <a:off x="838199" y="1279450"/>
            <a:ext cx="9696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的模式為將某特定一種標籤作為測試資料，其餘標籤資料作為訓練資料的方式進行驗證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BDBC6B2-C3E2-D3E2-783F-BCE182FD3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735339"/>
              </p:ext>
            </p:extLst>
          </p:nvPr>
        </p:nvGraphicFramePr>
        <p:xfrm>
          <a:off x="4139448" y="2521359"/>
          <a:ext cx="51165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3304">
                  <a:extLst>
                    <a:ext uri="{9D8B030D-6E8A-4147-A177-3AD203B41FA5}">
                      <a16:colId xmlns:a16="http://schemas.microsoft.com/office/drawing/2014/main" val="834131247"/>
                    </a:ext>
                  </a:extLst>
                </a:gridCol>
                <a:gridCol w="1023304">
                  <a:extLst>
                    <a:ext uri="{9D8B030D-6E8A-4147-A177-3AD203B41FA5}">
                      <a16:colId xmlns:a16="http://schemas.microsoft.com/office/drawing/2014/main" val="1726456158"/>
                    </a:ext>
                  </a:extLst>
                </a:gridCol>
                <a:gridCol w="1023304">
                  <a:extLst>
                    <a:ext uri="{9D8B030D-6E8A-4147-A177-3AD203B41FA5}">
                      <a16:colId xmlns:a16="http://schemas.microsoft.com/office/drawing/2014/main" val="4032704692"/>
                    </a:ext>
                  </a:extLst>
                </a:gridCol>
                <a:gridCol w="1023304">
                  <a:extLst>
                    <a:ext uri="{9D8B030D-6E8A-4147-A177-3AD203B41FA5}">
                      <a16:colId xmlns:a16="http://schemas.microsoft.com/office/drawing/2014/main" val="2492887508"/>
                    </a:ext>
                  </a:extLst>
                </a:gridCol>
                <a:gridCol w="1023304">
                  <a:extLst>
                    <a:ext uri="{9D8B030D-6E8A-4147-A177-3AD203B41FA5}">
                      <a16:colId xmlns:a16="http://schemas.microsoft.com/office/drawing/2014/main" val="15079866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標籤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標籤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標籤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標籤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標籤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292825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DC447D78-CCD9-3C27-1292-CE6004AFDB2F}"/>
              </a:ext>
            </a:extLst>
          </p:cNvPr>
          <p:cNvSpPr txBox="1"/>
          <p:nvPr/>
        </p:nvSpPr>
        <p:spPr>
          <a:xfrm>
            <a:off x="3243538" y="2522867"/>
            <a:ext cx="1134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fold 1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D6810BD-B2A3-F731-9AE9-2092DE2DC65D}"/>
              </a:ext>
            </a:extLst>
          </p:cNvPr>
          <p:cNvSpPr txBox="1"/>
          <p:nvPr/>
        </p:nvSpPr>
        <p:spPr>
          <a:xfrm>
            <a:off x="3243538" y="3277263"/>
            <a:ext cx="1134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fold 2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4EB0BEA-7488-760F-6307-0D05725A07EA}"/>
              </a:ext>
            </a:extLst>
          </p:cNvPr>
          <p:cNvSpPr txBox="1"/>
          <p:nvPr/>
        </p:nvSpPr>
        <p:spPr>
          <a:xfrm>
            <a:off x="3243538" y="4038232"/>
            <a:ext cx="1134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fold 3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8EE226B-9E37-94FD-29D3-04C2A57B7E58}"/>
              </a:ext>
            </a:extLst>
          </p:cNvPr>
          <p:cNvSpPr txBox="1"/>
          <p:nvPr/>
        </p:nvSpPr>
        <p:spPr>
          <a:xfrm>
            <a:off x="3243538" y="4792628"/>
            <a:ext cx="1134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fold 4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EEA8A1F-FFD3-EB69-AE7E-1A4C533DCE2E}"/>
              </a:ext>
            </a:extLst>
          </p:cNvPr>
          <p:cNvSpPr txBox="1"/>
          <p:nvPr/>
        </p:nvSpPr>
        <p:spPr>
          <a:xfrm>
            <a:off x="3243538" y="5615016"/>
            <a:ext cx="1134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fold 5</a:t>
            </a:r>
            <a:endParaRPr lang="zh-TW" altLang="en-US" dirty="0"/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B8D1B84E-5E87-01AB-F9DC-CA9FCA744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392083"/>
              </p:ext>
            </p:extLst>
          </p:nvPr>
        </p:nvGraphicFramePr>
        <p:xfrm>
          <a:off x="242748" y="4072525"/>
          <a:ext cx="219734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7345">
                  <a:extLst>
                    <a:ext uri="{9D8B030D-6E8A-4147-A177-3AD203B41FA5}">
                      <a16:colId xmlns:a16="http://schemas.microsoft.com/office/drawing/2014/main" val="834131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標籤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1~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標籤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292825"/>
                  </a:ext>
                </a:extLst>
              </a:tr>
            </a:tbl>
          </a:graphicData>
        </a:graphic>
      </p:graphicFrame>
      <p:sp>
        <p:nvSpPr>
          <p:cNvPr id="18" name="左大括弧 17">
            <a:extLst>
              <a:ext uri="{FF2B5EF4-FFF2-40B4-BE49-F238E27FC236}">
                <a16:creationId xmlns:a16="http://schemas.microsoft.com/office/drawing/2014/main" id="{8CC33345-2FC8-7A51-BD76-0981ADAFA3A7}"/>
              </a:ext>
            </a:extLst>
          </p:cNvPr>
          <p:cNvSpPr/>
          <p:nvPr/>
        </p:nvSpPr>
        <p:spPr>
          <a:xfrm>
            <a:off x="2710358" y="2623013"/>
            <a:ext cx="332603" cy="338745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8B11852A-B2AA-9D55-B0AC-6B1C534843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694540"/>
              </p:ext>
            </p:extLst>
          </p:nvPr>
        </p:nvGraphicFramePr>
        <p:xfrm>
          <a:off x="4139448" y="3282328"/>
          <a:ext cx="51165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3304">
                  <a:extLst>
                    <a:ext uri="{9D8B030D-6E8A-4147-A177-3AD203B41FA5}">
                      <a16:colId xmlns:a16="http://schemas.microsoft.com/office/drawing/2014/main" val="834131247"/>
                    </a:ext>
                  </a:extLst>
                </a:gridCol>
                <a:gridCol w="1023304">
                  <a:extLst>
                    <a:ext uri="{9D8B030D-6E8A-4147-A177-3AD203B41FA5}">
                      <a16:colId xmlns:a16="http://schemas.microsoft.com/office/drawing/2014/main" val="1726456158"/>
                    </a:ext>
                  </a:extLst>
                </a:gridCol>
                <a:gridCol w="1023304">
                  <a:extLst>
                    <a:ext uri="{9D8B030D-6E8A-4147-A177-3AD203B41FA5}">
                      <a16:colId xmlns:a16="http://schemas.microsoft.com/office/drawing/2014/main" val="4032704692"/>
                    </a:ext>
                  </a:extLst>
                </a:gridCol>
                <a:gridCol w="1023304">
                  <a:extLst>
                    <a:ext uri="{9D8B030D-6E8A-4147-A177-3AD203B41FA5}">
                      <a16:colId xmlns:a16="http://schemas.microsoft.com/office/drawing/2014/main" val="2492887508"/>
                    </a:ext>
                  </a:extLst>
                </a:gridCol>
                <a:gridCol w="1023304">
                  <a:extLst>
                    <a:ext uri="{9D8B030D-6E8A-4147-A177-3AD203B41FA5}">
                      <a16:colId xmlns:a16="http://schemas.microsoft.com/office/drawing/2014/main" val="15079866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標籤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標籤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標籤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標籤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標籤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292825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FCEFC1FD-DA9E-201B-8A6F-73F498EF58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023287"/>
              </p:ext>
            </p:extLst>
          </p:nvPr>
        </p:nvGraphicFramePr>
        <p:xfrm>
          <a:off x="4139448" y="4068015"/>
          <a:ext cx="51165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3304">
                  <a:extLst>
                    <a:ext uri="{9D8B030D-6E8A-4147-A177-3AD203B41FA5}">
                      <a16:colId xmlns:a16="http://schemas.microsoft.com/office/drawing/2014/main" val="834131247"/>
                    </a:ext>
                  </a:extLst>
                </a:gridCol>
                <a:gridCol w="1023304">
                  <a:extLst>
                    <a:ext uri="{9D8B030D-6E8A-4147-A177-3AD203B41FA5}">
                      <a16:colId xmlns:a16="http://schemas.microsoft.com/office/drawing/2014/main" val="1726456158"/>
                    </a:ext>
                  </a:extLst>
                </a:gridCol>
                <a:gridCol w="1023304">
                  <a:extLst>
                    <a:ext uri="{9D8B030D-6E8A-4147-A177-3AD203B41FA5}">
                      <a16:colId xmlns:a16="http://schemas.microsoft.com/office/drawing/2014/main" val="4032704692"/>
                    </a:ext>
                  </a:extLst>
                </a:gridCol>
                <a:gridCol w="1023304">
                  <a:extLst>
                    <a:ext uri="{9D8B030D-6E8A-4147-A177-3AD203B41FA5}">
                      <a16:colId xmlns:a16="http://schemas.microsoft.com/office/drawing/2014/main" val="2492887508"/>
                    </a:ext>
                  </a:extLst>
                </a:gridCol>
                <a:gridCol w="1023304">
                  <a:extLst>
                    <a:ext uri="{9D8B030D-6E8A-4147-A177-3AD203B41FA5}">
                      <a16:colId xmlns:a16="http://schemas.microsoft.com/office/drawing/2014/main" val="15079866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標籤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標籤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標籤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標籤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標籤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292825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14C98AC5-0129-FF55-7056-7F0CA55421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478374"/>
              </p:ext>
            </p:extLst>
          </p:nvPr>
        </p:nvGraphicFramePr>
        <p:xfrm>
          <a:off x="4139448" y="4788892"/>
          <a:ext cx="51165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3304">
                  <a:extLst>
                    <a:ext uri="{9D8B030D-6E8A-4147-A177-3AD203B41FA5}">
                      <a16:colId xmlns:a16="http://schemas.microsoft.com/office/drawing/2014/main" val="834131247"/>
                    </a:ext>
                  </a:extLst>
                </a:gridCol>
                <a:gridCol w="1023304">
                  <a:extLst>
                    <a:ext uri="{9D8B030D-6E8A-4147-A177-3AD203B41FA5}">
                      <a16:colId xmlns:a16="http://schemas.microsoft.com/office/drawing/2014/main" val="1726456158"/>
                    </a:ext>
                  </a:extLst>
                </a:gridCol>
                <a:gridCol w="1023304">
                  <a:extLst>
                    <a:ext uri="{9D8B030D-6E8A-4147-A177-3AD203B41FA5}">
                      <a16:colId xmlns:a16="http://schemas.microsoft.com/office/drawing/2014/main" val="4032704692"/>
                    </a:ext>
                  </a:extLst>
                </a:gridCol>
                <a:gridCol w="1023304">
                  <a:extLst>
                    <a:ext uri="{9D8B030D-6E8A-4147-A177-3AD203B41FA5}">
                      <a16:colId xmlns:a16="http://schemas.microsoft.com/office/drawing/2014/main" val="2492887508"/>
                    </a:ext>
                  </a:extLst>
                </a:gridCol>
                <a:gridCol w="1023304">
                  <a:extLst>
                    <a:ext uri="{9D8B030D-6E8A-4147-A177-3AD203B41FA5}">
                      <a16:colId xmlns:a16="http://schemas.microsoft.com/office/drawing/2014/main" val="15079866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標籤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標籤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標籤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標籤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標籤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292825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7DC959DE-E696-2EDD-11C4-4B7435164E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470607"/>
              </p:ext>
            </p:extLst>
          </p:nvPr>
        </p:nvGraphicFramePr>
        <p:xfrm>
          <a:off x="4139448" y="5616552"/>
          <a:ext cx="51165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3304">
                  <a:extLst>
                    <a:ext uri="{9D8B030D-6E8A-4147-A177-3AD203B41FA5}">
                      <a16:colId xmlns:a16="http://schemas.microsoft.com/office/drawing/2014/main" val="834131247"/>
                    </a:ext>
                  </a:extLst>
                </a:gridCol>
                <a:gridCol w="1023304">
                  <a:extLst>
                    <a:ext uri="{9D8B030D-6E8A-4147-A177-3AD203B41FA5}">
                      <a16:colId xmlns:a16="http://schemas.microsoft.com/office/drawing/2014/main" val="1726456158"/>
                    </a:ext>
                  </a:extLst>
                </a:gridCol>
                <a:gridCol w="1023304">
                  <a:extLst>
                    <a:ext uri="{9D8B030D-6E8A-4147-A177-3AD203B41FA5}">
                      <a16:colId xmlns:a16="http://schemas.microsoft.com/office/drawing/2014/main" val="4032704692"/>
                    </a:ext>
                  </a:extLst>
                </a:gridCol>
                <a:gridCol w="1023304">
                  <a:extLst>
                    <a:ext uri="{9D8B030D-6E8A-4147-A177-3AD203B41FA5}">
                      <a16:colId xmlns:a16="http://schemas.microsoft.com/office/drawing/2014/main" val="2492887508"/>
                    </a:ext>
                  </a:extLst>
                </a:gridCol>
                <a:gridCol w="1023304">
                  <a:extLst>
                    <a:ext uri="{9D8B030D-6E8A-4147-A177-3AD203B41FA5}">
                      <a16:colId xmlns:a16="http://schemas.microsoft.com/office/drawing/2014/main" val="15079866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標籤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標籤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標籤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標籤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標籤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292825"/>
                  </a:ext>
                </a:extLst>
              </a:tr>
            </a:tbl>
          </a:graphicData>
        </a:graphic>
      </p:graphicFrame>
      <p:sp>
        <p:nvSpPr>
          <p:cNvPr id="25" name="矩形 24">
            <a:extLst>
              <a:ext uri="{FF2B5EF4-FFF2-40B4-BE49-F238E27FC236}">
                <a16:creationId xmlns:a16="http://schemas.microsoft.com/office/drawing/2014/main" id="{97E21800-AC60-D41E-9BB6-03E5A2001A0B}"/>
              </a:ext>
            </a:extLst>
          </p:cNvPr>
          <p:cNvSpPr/>
          <p:nvPr/>
        </p:nvSpPr>
        <p:spPr>
          <a:xfrm>
            <a:off x="9788182" y="5061018"/>
            <a:ext cx="416412" cy="370840"/>
          </a:xfrm>
          <a:prstGeom prst="rect">
            <a:avLst/>
          </a:prstGeom>
          <a:solidFill>
            <a:srgbClr val="FBE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027BEF5-FBCE-BD3E-F412-E2C6F079D7EC}"/>
              </a:ext>
            </a:extLst>
          </p:cNvPr>
          <p:cNvSpPr/>
          <p:nvPr/>
        </p:nvSpPr>
        <p:spPr>
          <a:xfrm>
            <a:off x="9788182" y="5613508"/>
            <a:ext cx="416412" cy="370840"/>
          </a:xfrm>
          <a:prstGeom prst="rect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601CD6A-8D3C-6A60-9FE5-411EE77B5B8E}"/>
              </a:ext>
            </a:extLst>
          </p:cNvPr>
          <p:cNvSpPr txBox="1"/>
          <p:nvPr/>
        </p:nvSpPr>
        <p:spPr>
          <a:xfrm>
            <a:off x="10151878" y="5061018"/>
            <a:ext cx="1591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：訓練集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：測試集</a:t>
            </a:r>
          </a:p>
        </p:txBody>
      </p:sp>
    </p:spTree>
    <p:extLst>
      <p:ext uri="{BB962C8B-B14F-4D97-AF65-F5344CB8AC3E}">
        <p14:creationId xmlns:p14="http://schemas.microsoft.com/office/powerpoint/2010/main" val="3455266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D8F9E-1A63-25F1-DD05-BE16F077B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1730F-C7EE-1C89-CA49-C8C78E84D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selection_method</a:t>
            </a:r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詳細解說</a:t>
            </a:r>
            <a:endParaRPr lang="en-US" altLang="zh-TW" sz="44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98C094B-AE11-6858-8C41-18D7533515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8CECF2-26FD-424D-B531-B5D1BA94F39D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C31D4E0-DEAC-5A7D-626B-54FDC1195E62}"/>
              </a:ext>
            </a:extLst>
          </p:cNvPr>
          <p:cNvSpPr txBox="1"/>
          <p:nvPr/>
        </p:nvSpPr>
        <p:spPr>
          <a:xfrm>
            <a:off x="838199" y="1279450"/>
            <a:ext cx="9696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的模式為將各種標籤中的順序隨機打亂，打亂後每種類型的標籤各取等比例，將其中一份作為測試集，其餘做為訓練集，下列每個方框中皆有所有標籤種類，不會出現某一標籤選種較少的情況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BDBC6B2-C3E2-D3E2-783F-BCE182FD3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554063"/>
              </p:ext>
            </p:extLst>
          </p:nvPr>
        </p:nvGraphicFramePr>
        <p:xfrm>
          <a:off x="4130118" y="2782616"/>
          <a:ext cx="51165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3304">
                  <a:extLst>
                    <a:ext uri="{9D8B030D-6E8A-4147-A177-3AD203B41FA5}">
                      <a16:colId xmlns:a16="http://schemas.microsoft.com/office/drawing/2014/main" val="834131247"/>
                    </a:ext>
                  </a:extLst>
                </a:gridCol>
                <a:gridCol w="1023304">
                  <a:extLst>
                    <a:ext uri="{9D8B030D-6E8A-4147-A177-3AD203B41FA5}">
                      <a16:colId xmlns:a16="http://schemas.microsoft.com/office/drawing/2014/main" val="1726456158"/>
                    </a:ext>
                  </a:extLst>
                </a:gridCol>
                <a:gridCol w="1023304">
                  <a:extLst>
                    <a:ext uri="{9D8B030D-6E8A-4147-A177-3AD203B41FA5}">
                      <a16:colId xmlns:a16="http://schemas.microsoft.com/office/drawing/2014/main" val="4032704692"/>
                    </a:ext>
                  </a:extLst>
                </a:gridCol>
                <a:gridCol w="1023304">
                  <a:extLst>
                    <a:ext uri="{9D8B030D-6E8A-4147-A177-3AD203B41FA5}">
                      <a16:colId xmlns:a16="http://schemas.microsoft.com/office/drawing/2014/main" val="2492887508"/>
                    </a:ext>
                  </a:extLst>
                </a:gridCol>
                <a:gridCol w="1023304">
                  <a:extLst>
                    <a:ext uri="{9D8B030D-6E8A-4147-A177-3AD203B41FA5}">
                      <a16:colId xmlns:a16="http://schemas.microsoft.com/office/drawing/2014/main" val="15079866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292825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DC447D78-CCD9-3C27-1292-CE6004AFDB2F}"/>
              </a:ext>
            </a:extLst>
          </p:cNvPr>
          <p:cNvSpPr txBox="1"/>
          <p:nvPr/>
        </p:nvSpPr>
        <p:spPr>
          <a:xfrm>
            <a:off x="3234208" y="2784124"/>
            <a:ext cx="1134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fold 1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D6810BD-B2A3-F731-9AE9-2092DE2DC65D}"/>
              </a:ext>
            </a:extLst>
          </p:cNvPr>
          <p:cNvSpPr txBox="1"/>
          <p:nvPr/>
        </p:nvSpPr>
        <p:spPr>
          <a:xfrm>
            <a:off x="3234208" y="3538520"/>
            <a:ext cx="1134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fold 2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4EB0BEA-7488-760F-6307-0D05725A07EA}"/>
              </a:ext>
            </a:extLst>
          </p:cNvPr>
          <p:cNvSpPr txBox="1"/>
          <p:nvPr/>
        </p:nvSpPr>
        <p:spPr>
          <a:xfrm>
            <a:off x="3234208" y="4299489"/>
            <a:ext cx="1134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fold 3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8EE226B-9E37-94FD-29D3-04C2A57B7E58}"/>
              </a:ext>
            </a:extLst>
          </p:cNvPr>
          <p:cNvSpPr txBox="1"/>
          <p:nvPr/>
        </p:nvSpPr>
        <p:spPr>
          <a:xfrm>
            <a:off x="3234208" y="5053885"/>
            <a:ext cx="1134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fold 4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EEA8A1F-FFD3-EB69-AE7E-1A4C533DCE2E}"/>
              </a:ext>
            </a:extLst>
          </p:cNvPr>
          <p:cNvSpPr txBox="1"/>
          <p:nvPr/>
        </p:nvSpPr>
        <p:spPr>
          <a:xfrm>
            <a:off x="3234208" y="5876273"/>
            <a:ext cx="1134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fold 5</a:t>
            </a:r>
            <a:endParaRPr lang="zh-TW" altLang="en-US" dirty="0"/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B8D1B84E-5E87-01AB-F9DC-CA9FCA744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815635"/>
              </p:ext>
            </p:extLst>
          </p:nvPr>
        </p:nvGraphicFramePr>
        <p:xfrm>
          <a:off x="233418" y="4333782"/>
          <a:ext cx="219734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7345">
                  <a:extLst>
                    <a:ext uri="{9D8B030D-6E8A-4147-A177-3AD203B41FA5}">
                      <a16:colId xmlns:a16="http://schemas.microsoft.com/office/drawing/2014/main" val="834131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標籤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1~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標籤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292825"/>
                  </a:ext>
                </a:extLst>
              </a:tr>
            </a:tbl>
          </a:graphicData>
        </a:graphic>
      </p:graphicFrame>
      <p:sp>
        <p:nvSpPr>
          <p:cNvPr id="18" name="左大括弧 17">
            <a:extLst>
              <a:ext uri="{FF2B5EF4-FFF2-40B4-BE49-F238E27FC236}">
                <a16:creationId xmlns:a16="http://schemas.microsoft.com/office/drawing/2014/main" id="{8CC33345-2FC8-7A51-BD76-0981ADAFA3A7}"/>
              </a:ext>
            </a:extLst>
          </p:cNvPr>
          <p:cNvSpPr/>
          <p:nvPr/>
        </p:nvSpPr>
        <p:spPr>
          <a:xfrm>
            <a:off x="2701028" y="2884270"/>
            <a:ext cx="332603" cy="338745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8B11852A-B2AA-9D55-B0AC-6B1C534843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876938"/>
              </p:ext>
            </p:extLst>
          </p:nvPr>
        </p:nvGraphicFramePr>
        <p:xfrm>
          <a:off x="4130118" y="3543585"/>
          <a:ext cx="51165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3304">
                  <a:extLst>
                    <a:ext uri="{9D8B030D-6E8A-4147-A177-3AD203B41FA5}">
                      <a16:colId xmlns:a16="http://schemas.microsoft.com/office/drawing/2014/main" val="834131247"/>
                    </a:ext>
                  </a:extLst>
                </a:gridCol>
                <a:gridCol w="1023304">
                  <a:extLst>
                    <a:ext uri="{9D8B030D-6E8A-4147-A177-3AD203B41FA5}">
                      <a16:colId xmlns:a16="http://schemas.microsoft.com/office/drawing/2014/main" val="1726456158"/>
                    </a:ext>
                  </a:extLst>
                </a:gridCol>
                <a:gridCol w="1023304">
                  <a:extLst>
                    <a:ext uri="{9D8B030D-6E8A-4147-A177-3AD203B41FA5}">
                      <a16:colId xmlns:a16="http://schemas.microsoft.com/office/drawing/2014/main" val="4032704692"/>
                    </a:ext>
                  </a:extLst>
                </a:gridCol>
                <a:gridCol w="1023304">
                  <a:extLst>
                    <a:ext uri="{9D8B030D-6E8A-4147-A177-3AD203B41FA5}">
                      <a16:colId xmlns:a16="http://schemas.microsoft.com/office/drawing/2014/main" val="2492887508"/>
                    </a:ext>
                  </a:extLst>
                </a:gridCol>
                <a:gridCol w="1023304">
                  <a:extLst>
                    <a:ext uri="{9D8B030D-6E8A-4147-A177-3AD203B41FA5}">
                      <a16:colId xmlns:a16="http://schemas.microsoft.com/office/drawing/2014/main" val="15079866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292825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FCEFC1FD-DA9E-201B-8A6F-73F498EF58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441814"/>
              </p:ext>
            </p:extLst>
          </p:nvPr>
        </p:nvGraphicFramePr>
        <p:xfrm>
          <a:off x="4130118" y="4329272"/>
          <a:ext cx="51165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3304">
                  <a:extLst>
                    <a:ext uri="{9D8B030D-6E8A-4147-A177-3AD203B41FA5}">
                      <a16:colId xmlns:a16="http://schemas.microsoft.com/office/drawing/2014/main" val="834131247"/>
                    </a:ext>
                  </a:extLst>
                </a:gridCol>
                <a:gridCol w="1023304">
                  <a:extLst>
                    <a:ext uri="{9D8B030D-6E8A-4147-A177-3AD203B41FA5}">
                      <a16:colId xmlns:a16="http://schemas.microsoft.com/office/drawing/2014/main" val="1726456158"/>
                    </a:ext>
                  </a:extLst>
                </a:gridCol>
                <a:gridCol w="1023304">
                  <a:extLst>
                    <a:ext uri="{9D8B030D-6E8A-4147-A177-3AD203B41FA5}">
                      <a16:colId xmlns:a16="http://schemas.microsoft.com/office/drawing/2014/main" val="4032704692"/>
                    </a:ext>
                  </a:extLst>
                </a:gridCol>
                <a:gridCol w="1023304">
                  <a:extLst>
                    <a:ext uri="{9D8B030D-6E8A-4147-A177-3AD203B41FA5}">
                      <a16:colId xmlns:a16="http://schemas.microsoft.com/office/drawing/2014/main" val="2492887508"/>
                    </a:ext>
                  </a:extLst>
                </a:gridCol>
                <a:gridCol w="1023304">
                  <a:extLst>
                    <a:ext uri="{9D8B030D-6E8A-4147-A177-3AD203B41FA5}">
                      <a16:colId xmlns:a16="http://schemas.microsoft.com/office/drawing/2014/main" val="15079866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292825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14C98AC5-0129-FF55-7056-7F0CA55421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095188"/>
              </p:ext>
            </p:extLst>
          </p:nvPr>
        </p:nvGraphicFramePr>
        <p:xfrm>
          <a:off x="4130118" y="5050149"/>
          <a:ext cx="51165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3304">
                  <a:extLst>
                    <a:ext uri="{9D8B030D-6E8A-4147-A177-3AD203B41FA5}">
                      <a16:colId xmlns:a16="http://schemas.microsoft.com/office/drawing/2014/main" val="834131247"/>
                    </a:ext>
                  </a:extLst>
                </a:gridCol>
                <a:gridCol w="1023304">
                  <a:extLst>
                    <a:ext uri="{9D8B030D-6E8A-4147-A177-3AD203B41FA5}">
                      <a16:colId xmlns:a16="http://schemas.microsoft.com/office/drawing/2014/main" val="1726456158"/>
                    </a:ext>
                  </a:extLst>
                </a:gridCol>
                <a:gridCol w="1023304">
                  <a:extLst>
                    <a:ext uri="{9D8B030D-6E8A-4147-A177-3AD203B41FA5}">
                      <a16:colId xmlns:a16="http://schemas.microsoft.com/office/drawing/2014/main" val="4032704692"/>
                    </a:ext>
                  </a:extLst>
                </a:gridCol>
                <a:gridCol w="1023304">
                  <a:extLst>
                    <a:ext uri="{9D8B030D-6E8A-4147-A177-3AD203B41FA5}">
                      <a16:colId xmlns:a16="http://schemas.microsoft.com/office/drawing/2014/main" val="2492887508"/>
                    </a:ext>
                  </a:extLst>
                </a:gridCol>
                <a:gridCol w="1023304">
                  <a:extLst>
                    <a:ext uri="{9D8B030D-6E8A-4147-A177-3AD203B41FA5}">
                      <a16:colId xmlns:a16="http://schemas.microsoft.com/office/drawing/2014/main" val="15079866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292825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7DC959DE-E696-2EDD-11C4-4B7435164E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520436"/>
              </p:ext>
            </p:extLst>
          </p:nvPr>
        </p:nvGraphicFramePr>
        <p:xfrm>
          <a:off x="4130118" y="5877809"/>
          <a:ext cx="51165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3304">
                  <a:extLst>
                    <a:ext uri="{9D8B030D-6E8A-4147-A177-3AD203B41FA5}">
                      <a16:colId xmlns:a16="http://schemas.microsoft.com/office/drawing/2014/main" val="834131247"/>
                    </a:ext>
                  </a:extLst>
                </a:gridCol>
                <a:gridCol w="1023304">
                  <a:extLst>
                    <a:ext uri="{9D8B030D-6E8A-4147-A177-3AD203B41FA5}">
                      <a16:colId xmlns:a16="http://schemas.microsoft.com/office/drawing/2014/main" val="1726456158"/>
                    </a:ext>
                  </a:extLst>
                </a:gridCol>
                <a:gridCol w="1023304">
                  <a:extLst>
                    <a:ext uri="{9D8B030D-6E8A-4147-A177-3AD203B41FA5}">
                      <a16:colId xmlns:a16="http://schemas.microsoft.com/office/drawing/2014/main" val="4032704692"/>
                    </a:ext>
                  </a:extLst>
                </a:gridCol>
                <a:gridCol w="1023304">
                  <a:extLst>
                    <a:ext uri="{9D8B030D-6E8A-4147-A177-3AD203B41FA5}">
                      <a16:colId xmlns:a16="http://schemas.microsoft.com/office/drawing/2014/main" val="2492887508"/>
                    </a:ext>
                  </a:extLst>
                </a:gridCol>
                <a:gridCol w="1023304">
                  <a:extLst>
                    <a:ext uri="{9D8B030D-6E8A-4147-A177-3AD203B41FA5}">
                      <a16:colId xmlns:a16="http://schemas.microsoft.com/office/drawing/2014/main" val="15079866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292825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C04EF0DC-2DAE-1C9D-FC6B-2370EC902ED5}"/>
              </a:ext>
            </a:extLst>
          </p:cNvPr>
          <p:cNvSpPr/>
          <p:nvPr/>
        </p:nvSpPr>
        <p:spPr>
          <a:xfrm>
            <a:off x="9778852" y="5322275"/>
            <a:ext cx="416412" cy="370840"/>
          </a:xfrm>
          <a:prstGeom prst="rect">
            <a:avLst/>
          </a:prstGeom>
          <a:solidFill>
            <a:srgbClr val="FBE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E4654A9-A93E-CDD5-38DD-3143A55267C4}"/>
              </a:ext>
            </a:extLst>
          </p:cNvPr>
          <p:cNvSpPr/>
          <p:nvPr/>
        </p:nvSpPr>
        <p:spPr>
          <a:xfrm>
            <a:off x="9778852" y="5874765"/>
            <a:ext cx="416412" cy="370840"/>
          </a:xfrm>
          <a:prstGeom prst="rect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FC82B71-D5E6-8310-EC63-453A0830E414}"/>
              </a:ext>
            </a:extLst>
          </p:cNvPr>
          <p:cNvSpPr txBox="1"/>
          <p:nvPr/>
        </p:nvSpPr>
        <p:spPr>
          <a:xfrm>
            <a:off x="10142548" y="5322275"/>
            <a:ext cx="1591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：訓練集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：測試集</a:t>
            </a: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184454A9-BBD9-A9E7-D30A-9500881527AE}"/>
              </a:ext>
            </a:extLst>
          </p:cNvPr>
          <p:cNvCxnSpPr/>
          <p:nvPr/>
        </p:nvCxnSpPr>
        <p:spPr>
          <a:xfrm flipV="1">
            <a:off x="1332090" y="3538520"/>
            <a:ext cx="0" cy="660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C975748-057B-98A8-606E-B509D4600100}"/>
              </a:ext>
            </a:extLst>
          </p:cNvPr>
          <p:cNvSpPr txBox="1"/>
          <p:nvPr/>
        </p:nvSpPr>
        <p:spPr>
          <a:xfrm>
            <a:off x="828869" y="2824685"/>
            <a:ext cx="1120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前後順序隨機打亂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5745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D8F9E-1A63-25F1-DD05-BE16F077B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1730F-C7EE-1C89-CA49-C8C78E84D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基因演算法控制隨機森林使用說明書</a:t>
            </a:r>
            <a:endParaRPr lang="en-US" altLang="zh-TW" sz="44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98C094B-AE11-6858-8C41-18D7533515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8CECF2-26FD-424D-B531-B5D1BA94F39D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1EE2008-D612-42A3-C7C4-4456746CAFF3}"/>
              </a:ext>
            </a:extLst>
          </p:cNvPr>
          <p:cNvSpPr txBox="1"/>
          <p:nvPr/>
        </p:nvSpPr>
        <p:spPr>
          <a:xfrm>
            <a:off x="139959" y="1279450"/>
            <a:ext cx="1197117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[indices]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ga_mix_tree_Fnc(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ga_input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numFeats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lb_input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ub_input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data, labels, Split_quantity, 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RF_mode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selection_method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output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參數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indices 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此為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data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的編號順序，會根據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selection_method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有不一樣的規律</a:t>
            </a:r>
            <a:r>
              <a: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※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請注意不要更動到此參數，若更動則會影響後續解讀檔案和驗證的超參數時資料的正確性</a:t>
            </a:r>
            <a:endParaRPr lang="en-US" altLang="zh-TW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Population_answer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此為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ga_mix_tree_Fnc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在運行時自定義的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OutputFnc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裡的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gaoutputfunction.m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的設定，自動儲存在主程式上的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workspace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上，故上述的顯示的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output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參數並顯示，此答案的格式會交由後續的解毒程式進行拆解和驗證</a:t>
            </a:r>
            <a:r>
              <a: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※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請注意此參數也依樣請不要更動，若更動到則後續拆解和驗證也會出現驗證答案的錯誤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5084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簡報2" id="{54C2AFD3-8A0E-4076-A34F-F59547F39F22}" vid="{337E7A45-4518-4497-BF04-6FC162613DD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NFU簡報範本</Template>
  <TotalTime>25101</TotalTime>
  <Words>1819</Words>
  <Application>Microsoft Office PowerPoint</Application>
  <PresentationFormat>寬螢幕</PresentationFormat>
  <Paragraphs>139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7" baseType="lpstr">
      <vt:lpstr>微軟正黑體</vt:lpstr>
      <vt:lpstr>新細明體</vt:lpstr>
      <vt:lpstr>標楷體</vt:lpstr>
      <vt:lpstr>Arial</vt:lpstr>
      <vt:lpstr>Calibri</vt:lpstr>
      <vt:lpstr>Times New Roman</vt:lpstr>
      <vt:lpstr>Wingdings</vt:lpstr>
      <vt:lpstr>Office 佈景主題</vt:lpstr>
      <vt:lpstr>基因演算法控制隨機森林使用說明</vt:lpstr>
      <vt:lpstr>基因演算法控制隨機森林使用說明</vt:lpstr>
      <vt:lpstr>基因演算法控制隨機森林使用說明</vt:lpstr>
      <vt:lpstr>ga_mix_tree_Fnc.m</vt:lpstr>
      <vt:lpstr>ga_mix_tree_Fnc.m</vt:lpstr>
      <vt:lpstr>ga_mix_tree_Fnc.m</vt:lpstr>
      <vt:lpstr>selection_method詳細解說</vt:lpstr>
      <vt:lpstr>selection_method詳細解說</vt:lpstr>
      <vt:lpstr>基因演算法控制隨機森林使用說明書</vt:lpstr>
      <vt:lpstr>ga_mix_tree_answer_Fnc.m</vt:lpstr>
      <vt:lpstr>ga_mix_tree_answer_Fnc.m</vt:lpstr>
      <vt:lpstr>ga_mix_tree_answer_Fnc.m</vt:lpstr>
      <vt:lpstr>ga_mix_tree_answer_Fnc.m</vt:lpstr>
      <vt:lpstr>Example</vt:lpstr>
      <vt:lpstr>Example</vt:lpstr>
      <vt:lpstr>Example</vt:lpstr>
      <vt:lpstr>Example</vt:lpstr>
      <vt:lpstr>Example</vt:lpstr>
      <vt:lpstr>謝謝觀看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胤瑋 黃</dc:creator>
  <cp:lastModifiedBy>林坪橙</cp:lastModifiedBy>
  <cp:revision>231</cp:revision>
  <dcterms:created xsi:type="dcterms:W3CDTF">2020-07-14T08:50:23Z</dcterms:created>
  <dcterms:modified xsi:type="dcterms:W3CDTF">2024-07-29T01:26:04Z</dcterms:modified>
</cp:coreProperties>
</file>