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65" r:id="rId3"/>
    <p:sldId id="366" r:id="rId4"/>
    <p:sldId id="367" r:id="rId5"/>
    <p:sldId id="368" r:id="rId6"/>
    <p:sldId id="369" r:id="rId7"/>
    <p:sldId id="370" r:id="rId8"/>
    <p:sldId id="371" r:id="rId9"/>
    <p:sldId id="409" r:id="rId10"/>
    <p:sldId id="410" r:id="rId11"/>
    <p:sldId id="285" r:id="rId12"/>
    <p:sldId id="344" r:id="rId13"/>
    <p:sldId id="349" r:id="rId14"/>
    <p:sldId id="345" r:id="rId15"/>
    <p:sldId id="350" r:id="rId16"/>
    <p:sldId id="346" r:id="rId17"/>
    <p:sldId id="351" r:id="rId18"/>
    <p:sldId id="362" r:id="rId19"/>
    <p:sldId id="347" r:id="rId20"/>
    <p:sldId id="352" r:id="rId21"/>
    <p:sldId id="353" r:id="rId22"/>
    <p:sldId id="354" r:id="rId23"/>
    <p:sldId id="355" r:id="rId24"/>
    <p:sldId id="265" r:id="rId25"/>
  </p:sldIdLst>
  <p:sldSz cx="12192000" cy="6858000"/>
  <p:notesSz cx="6858000" cy="9144000"/>
  <p:defaultTextStyle>
    <a:defPPr>
      <a:defRPr lang="zh-TW"/>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521415D9-36F7-43E2-AB2F-B90AF26B5E84}">
      <p14:sectionLst xmlns:p14="http://schemas.microsoft.com/office/powerpoint/2010/main">
        <p14:section name="預設章節" id="{B060000F-E640-426E-9076-164290A2C6FD}">
          <p14:sldIdLst>
            <p14:sldId id="256"/>
            <p14:sldId id="365"/>
            <p14:sldId id="366"/>
            <p14:sldId id="367"/>
            <p14:sldId id="368"/>
            <p14:sldId id="369"/>
            <p14:sldId id="370"/>
            <p14:sldId id="371"/>
            <p14:sldId id="409"/>
            <p14:sldId id="410"/>
            <p14:sldId id="285"/>
            <p14:sldId id="344"/>
            <p14:sldId id="349"/>
            <p14:sldId id="345"/>
            <p14:sldId id="350"/>
            <p14:sldId id="346"/>
            <p14:sldId id="351"/>
            <p14:sldId id="362"/>
            <p14:sldId id="347"/>
            <p14:sldId id="352"/>
            <p14:sldId id="353"/>
            <p14:sldId id="354"/>
            <p14:sldId id="355"/>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BE5D6"/>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3560" autoAdjust="0"/>
  </p:normalViewPr>
  <p:slideViewPr>
    <p:cSldViewPr snapToGrid="0">
      <p:cViewPr varScale="1">
        <p:scale>
          <a:sx n="106" d="100"/>
          <a:sy n="106" d="100"/>
        </p:scale>
        <p:origin x="792" y="7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63AB4BE8-9770-49FF-A357-06F059449827}" type="datetimeFigureOut">
              <a:rPr lang="zh-TW" altLang="en-US"/>
              <a:pPr>
                <a:defRPr/>
              </a:pPr>
              <a:t>2024/8/20</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8ED3A46C-A9F5-4604-806C-D6E5F28B740D}"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C9FF55E9-1482-466C-AD3D-CD2D31BCF2BE}" type="datetimeFigureOut">
              <a:rPr lang="zh-TW" altLang="en-US"/>
              <a:pPr>
                <a:defRPr/>
              </a:pPr>
              <a:t>2024/8/19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17E254D5-B87F-43CF-94AC-03D49C67314D}"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矩形 3"/>
          <p:cNvSpPr/>
          <p:nvPr/>
        </p:nvSpPr>
        <p:spPr>
          <a:xfrm>
            <a:off x="1524000" y="3538538"/>
            <a:ext cx="9144000" cy="5397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ctrTitle"/>
          </p:nvPr>
        </p:nvSpPr>
        <p:spPr>
          <a:xfrm>
            <a:off x="1524000" y="1122363"/>
            <a:ext cx="9144000" cy="2387600"/>
          </a:xfrm>
        </p:spPr>
        <p:txBody>
          <a:bodyPr anchor="b"/>
          <a:lstStyle>
            <a:lvl1pPr algn="ctr">
              <a:defRPr sz="6000" b="1"/>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zh-TW" altLang="en-US" dirty="0"/>
          </a:p>
        </p:txBody>
      </p:sp>
      <p:sp>
        <p:nvSpPr>
          <p:cNvPr id="5" name="投影片編號版面配置區 5"/>
          <p:cNvSpPr>
            <a:spLocks noGrp="1"/>
          </p:cNvSpPr>
          <p:nvPr>
            <p:ph type="sldNum" sz="quarter" idx="10"/>
          </p:nvPr>
        </p:nvSpPr>
        <p:spPr/>
        <p:txBody>
          <a:bodyPr/>
          <a:lstStyle>
            <a:lvl1pPr>
              <a:defRPr/>
            </a:lvl1pPr>
          </a:lstStyle>
          <a:p>
            <a:pPr>
              <a:defRPr/>
            </a:pPr>
            <a:fld id="{37033DE2-4A80-4BB8-90A6-03FEE2C04225}" type="slidenum">
              <a:rPr lang="zh-TW" altLang="en-US"/>
              <a:pPr>
                <a:defRPr/>
              </a:pPr>
              <a:t>‹#›</a:t>
            </a:fld>
            <a:endParaRPr lang="zh-TW" altLang="en-US"/>
          </a:p>
        </p:txBody>
      </p:sp>
    </p:spTree>
    <p:extLst>
      <p:ext uri="{BB962C8B-B14F-4D97-AF65-F5344CB8AC3E}">
        <p14:creationId xmlns:p14="http://schemas.microsoft.com/office/powerpoint/2010/main" val="305810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矩形 3"/>
          <p:cNvSpPr/>
          <p:nvPr/>
        </p:nvSpPr>
        <p:spPr>
          <a:xfrm>
            <a:off x="841375" y="1098550"/>
            <a:ext cx="10506075" cy="71438"/>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title"/>
          </p:nvPr>
        </p:nvSpPr>
        <p:spPr/>
        <p:txBody>
          <a:bodyPr/>
          <a:lstStyle>
            <a:lvl1pPr>
              <a:defRPr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253067"/>
            <a:ext cx="10515600" cy="4923896"/>
          </a:xfrm>
        </p:spPr>
        <p:txBody>
          <a:bodyPr>
            <a:normAutofit/>
          </a:bodyPr>
          <a:lstStyle>
            <a:lvl1pPr>
              <a:lnSpc>
                <a:spcPct val="150000"/>
              </a:lnSpc>
              <a:buClr>
                <a:schemeClr val="accent1">
                  <a:lumMod val="50000"/>
                </a:schemeClr>
              </a:buClr>
              <a:defRPr sz="2400"/>
            </a:lvl1pPr>
          </a:lstStyle>
          <a:p>
            <a:pPr lvl="0"/>
            <a:r>
              <a:rPr lang="zh-TW" altLang="en-US"/>
              <a:t>編輯母片文字樣式</a:t>
            </a:r>
          </a:p>
        </p:txBody>
      </p:sp>
      <p:sp>
        <p:nvSpPr>
          <p:cNvPr id="5" name="投影片編號版面配置區 5"/>
          <p:cNvSpPr>
            <a:spLocks noGrp="1"/>
          </p:cNvSpPr>
          <p:nvPr>
            <p:ph type="sldNum" sz="quarter" idx="10"/>
          </p:nvPr>
        </p:nvSpPr>
        <p:spPr/>
        <p:txBody>
          <a:bodyPr/>
          <a:lstStyle>
            <a:lvl1pPr>
              <a:defRPr/>
            </a:lvl1pPr>
          </a:lstStyle>
          <a:p>
            <a:pPr>
              <a:defRPr/>
            </a:pPr>
            <a:fld id="{848CECF2-26FD-424D-B531-B5D1BA94F39D}" type="slidenum">
              <a:rPr lang="zh-TW" altLang="en-US"/>
              <a:pPr>
                <a:defRPr/>
              </a:pPr>
              <a:t>‹#›</a:t>
            </a:fld>
            <a:endParaRPr lang="zh-TW" altLang="en-US"/>
          </a:p>
        </p:txBody>
      </p:sp>
    </p:spTree>
    <p:extLst>
      <p:ext uri="{BB962C8B-B14F-4D97-AF65-F5344CB8AC3E}">
        <p14:creationId xmlns:p14="http://schemas.microsoft.com/office/powerpoint/2010/main" val="262780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4" name="矩形 3"/>
          <p:cNvSpPr/>
          <p:nvPr/>
        </p:nvSpPr>
        <p:spPr>
          <a:xfrm>
            <a:off x="841375" y="2800350"/>
            <a:ext cx="10506075" cy="71438"/>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2" name="標題 1"/>
          <p:cNvSpPr>
            <a:spLocks noGrp="1"/>
          </p:cNvSpPr>
          <p:nvPr>
            <p:ph type="title"/>
          </p:nvPr>
        </p:nvSpPr>
        <p:spPr>
          <a:xfrm>
            <a:off x="831850" y="1709739"/>
            <a:ext cx="10515600" cy="1061742"/>
          </a:xfrm>
        </p:spPr>
        <p:txBody>
          <a:bodyPr anchor="b"/>
          <a:lstStyle>
            <a:lvl1pPr>
              <a:defRPr sz="6000" b="1"/>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831850" y="2967789"/>
            <a:ext cx="10515600" cy="3121862"/>
          </a:xfrm>
        </p:spPr>
        <p:txBody>
          <a:bodyPr/>
          <a:lstStyle>
            <a:lvl1pPr marL="342900" indent="-342900">
              <a:buClr>
                <a:schemeClr val="accent1">
                  <a:lumMod val="50000"/>
                </a:schemeClr>
              </a:buClr>
              <a:buSzPct val="70000"/>
              <a:buFont typeface="Wingdings" panose="05000000000000000000" pitchFamily="2" charset="2"/>
              <a:buChar char="l"/>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a:p>
            <a:pPr lvl="1"/>
            <a:r>
              <a:rPr lang="zh-TW" altLang="en-US"/>
              <a:t>第二層</a:t>
            </a:r>
          </a:p>
        </p:txBody>
      </p:sp>
      <p:sp>
        <p:nvSpPr>
          <p:cNvPr id="5" name="投影片編號版面配置區 5"/>
          <p:cNvSpPr>
            <a:spLocks noGrp="1"/>
          </p:cNvSpPr>
          <p:nvPr>
            <p:ph type="sldNum" sz="quarter" idx="10"/>
          </p:nvPr>
        </p:nvSpPr>
        <p:spPr/>
        <p:txBody>
          <a:bodyPr/>
          <a:lstStyle>
            <a:lvl1pPr>
              <a:defRPr/>
            </a:lvl1pPr>
          </a:lstStyle>
          <a:p>
            <a:pPr>
              <a:defRPr/>
            </a:pPr>
            <a:fld id="{427AAE39-0A2A-45D6-ACF3-40C4D7701A2D}" type="slidenum">
              <a:rPr lang="zh-TW" altLang="en-US"/>
              <a:pPr>
                <a:defRPr/>
              </a:pPr>
              <a:t>‹#›</a:t>
            </a:fld>
            <a:endParaRPr lang="zh-TW" altLang="en-US"/>
          </a:p>
        </p:txBody>
      </p:sp>
    </p:spTree>
    <p:extLst>
      <p:ext uri="{BB962C8B-B14F-4D97-AF65-F5344CB8AC3E}">
        <p14:creationId xmlns:p14="http://schemas.microsoft.com/office/powerpoint/2010/main" val="33507061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7" name="矩形 6"/>
          <p:cNvSpPr/>
          <p:nvPr/>
        </p:nvSpPr>
        <p:spPr>
          <a:xfrm>
            <a:off x="6172200" y="1727200"/>
            <a:ext cx="5181600" cy="53975"/>
          </a:xfrm>
          <a:prstGeom prst="rect">
            <a:avLst/>
          </a:prstGeom>
          <a:gradFill flip="none" rotWithShape="1">
            <a:gsLst>
              <a:gs pos="0">
                <a:schemeClr val="accent1">
                  <a:lumMod val="50000"/>
                </a:schemeClr>
              </a:gs>
              <a:gs pos="59000">
                <a:schemeClr val="accent1">
                  <a:lumMod val="45000"/>
                  <a:lumOff val="55000"/>
                </a:schemeClr>
              </a:gs>
              <a:gs pos="77000">
                <a:schemeClr val="accent1">
                  <a:lumMod val="45000"/>
                  <a:lumOff val="55000"/>
                  <a:alpha val="65000"/>
                </a:schemeClr>
              </a:gs>
              <a:gs pos="92000">
                <a:schemeClr val="accent1">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p>
        </p:txBody>
      </p:sp>
      <p:sp>
        <p:nvSpPr>
          <p:cNvPr id="4" name="內容版面配置區 3"/>
          <p:cNvSpPr>
            <a:spLocks noGrp="1"/>
          </p:cNvSpPr>
          <p:nvPr>
            <p:ph sz="half" idx="2"/>
          </p:nvPr>
        </p:nvSpPr>
        <p:spPr>
          <a:xfrm>
            <a:off x="839788" y="1185864"/>
            <a:ext cx="5157787" cy="5003799"/>
          </a:xfrm>
        </p:spPr>
        <p:txBody>
          <a:bodyPr anchor="ctr"/>
          <a:lstStyle>
            <a:lvl1pPr marL="0" indent="0" algn="ctr">
              <a:buNone/>
              <a:defRPr/>
            </a:lvl1pPr>
          </a:lstStyle>
          <a:p>
            <a:pPr lvl="0"/>
            <a:r>
              <a:rPr lang="zh-TW" altLang="en-US"/>
              <a:t>編輯母片文字樣式</a:t>
            </a:r>
          </a:p>
        </p:txBody>
      </p:sp>
      <p:sp>
        <p:nvSpPr>
          <p:cNvPr id="5" name="文字版面配置區 4"/>
          <p:cNvSpPr>
            <a:spLocks noGrp="1"/>
          </p:cNvSpPr>
          <p:nvPr>
            <p:ph type="body" sz="quarter" idx="3"/>
          </p:nvPr>
        </p:nvSpPr>
        <p:spPr>
          <a:xfrm>
            <a:off x="6172200" y="1185864"/>
            <a:ext cx="5183188" cy="499003"/>
          </a:xfrm>
        </p:spPr>
        <p:txBody>
          <a:bodyPr anchor="b">
            <a:noAutofit/>
          </a:bodyPr>
          <a:lstStyle>
            <a:lvl1pPr marL="0" indent="0">
              <a:buNone/>
              <a:defRPr sz="3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1795464"/>
            <a:ext cx="5183188" cy="4394199"/>
          </a:xfrm>
        </p:spPr>
        <p:txBody>
          <a:bodyPr>
            <a:normAutofit/>
          </a:bodyPr>
          <a:lstStyle>
            <a:lvl1pPr marL="228600" indent="-228600">
              <a:buClr>
                <a:schemeClr val="accent1">
                  <a:lumMod val="50000"/>
                </a:schemeClr>
              </a:buClr>
              <a:buFont typeface="Wingdings" panose="05000000000000000000" pitchFamily="2" charset="2"/>
              <a:buChar char="Ø"/>
              <a:defRPr sz="2400"/>
            </a:lvl1pPr>
          </a:lstStyle>
          <a:p>
            <a:pPr lvl="0"/>
            <a:r>
              <a:rPr lang="zh-TW" altLang="en-US"/>
              <a:t>編輯母片文字樣式</a:t>
            </a:r>
          </a:p>
        </p:txBody>
      </p:sp>
      <p:sp>
        <p:nvSpPr>
          <p:cNvPr id="10" name="標題 1"/>
          <p:cNvSpPr>
            <a:spLocks noGrp="1"/>
          </p:cNvSpPr>
          <p:nvPr>
            <p:ph type="title"/>
          </p:nvPr>
        </p:nvSpPr>
        <p:spPr>
          <a:xfrm>
            <a:off x="838200" y="263526"/>
            <a:ext cx="10515600" cy="811741"/>
          </a:xfrm>
        </p:spPr>
        <p:txBody>
          <a:bodyPr/>
          <a:lstStyle>
            <a:lvl1pPr>
              <a:defRPr b="1"/>
            </a:lvl1pPr>
          </a:lstStyle>
          <a:p>
            <a:r>
              <a:rPr lang="zh-TW" altLang="en-US"/>
              <a:t>按一下以編輯母片標題樣式</a:t>
            </a:r>
            <a:endParaRPr lang="zh-TW" altLang="en-US" dirty="0"/>
          </a:p>
        </p:txBody>
      </p:sp>
      <p:sp>
        <p:nvSpPr>
          <p:cNvPr id="8" name="投影片編號版面配置區 8"/>
          <p:cNvSpPr>
            <a:spLocks noGrp="1"/>
          </p:cNvSpPr>
          <p:nvPr>
            <p:ph type="sldNum" sz="quarter" idx="10"/>
          </p:nvPr>
        </p:nvSpPr>
        <p:spPr/>
        <p:txBody>
          <a:bodyPr/>
          <a:lstStyle>
            <a:lvl1pPr>
              <a:defRPr/>
            </a:lvl1pPr>
          </a:lstStyle>
          <a:p>
            <a:pPr>
              <a:defRPr/>
            </a:pPr>
            <a:fld id="{D095DC8C-38E7-4A8F-A8E1-CD0BE1374D77}" type="slidenum">
              <a:rPr lang="zh-TW" altLang="en-US"/>
              <a:pPr>
                <a:defRPr/>
              </a:pPr>
              <a:t>‹#›</a:t>
            </a:fld>
            <a:endParaRPr lang="zh-TW" altLang="en-US"/>
          </a:p>
        </p:txBody>
      </p:sp>
    </p:spTree>
    <p:extLst>
      <p:ext uri="{BB962C8B-B14F-4D97-AF65-F5344CB8AC3E}">
        <p14:creationId xmlns:p14="http://schemas.microsoft.com/office/powerpoint/2010/main" val="148098415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838200" y="263525"/>
            <a:ext cx="105156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p:cNvSpPr>
            <a:spLocks noGrp="1"/>
          </p:cNvSpPr>
          <p:nvPr>
            <p:ph type="body" idx="1"/>
          </p:nvPr>
        </p:nvSpPr>
        <p:spPr bwMode="auto">
          <a:xfrm>
            <a:off x="838200" y="1185863"/>
            <a:ext cx="105156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fld id="{3638D493-1240-44F8-BA7B-FCB5FA336A8B}" type="datetimeFigureOut">
              <a:rPr lang="zh-TW" altLang="en-US"/>
              <a:pPr>
                <a:defRPr/>
              </a:pPr>
              <a:t>2024/8/19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微軟正黑體" panose="020B0604030504040204" pitchFamily="34" charset="-120"/>
                <a:ea typeface="微軟正黑體" panose="020B0604030504040204" pitchFamily="34" charset="-120"/>
              </a:defRPr>
            </a:lvl1pPr>
          </a:lstStyle>
          <a:p>
            <a:pPr>
              <a:defRPr/>
            </a:pPr>
            <a:fld id="{53330D67-9388-48C1-BB0B-A8F7565D36A0}" type="slidenum">
              <a:rPr lang="zh-TW" altLang="en-US"/>
              <a:pPr>
                <a:defRPr/>
              </a:pPr>
              <a:t>‹#›</a:t>
            </a:fld>
            <a:endParaRPr lang="zh-TW" altLang="en-US"/>
          </a:p>
        </p:txBody>
      </p:sp>
      <p:sp>
        <p:nvSpPr>
          <p:cNvPr id="7" name="矩形 6"/>
          <p:cNvSpPr/>
          <p:nvPr/>
        </p:nvSpPr>
        <p:spPr>
          <a:xfrm>
            <a:off x="0" y="6340475"/>
            <a:ext cx="10369550" cy="5175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8" name="矩形 7"/>
          <p:cNvSpPr/>
          <p:nvPr/>
        </p:nvSpPr>
        <p:spPr>
          <a:xfrm>
            <a:off x="10310813" y="6667500"/>
            <a:ext cx="1881187" cy="2174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9" name="直角三角形 8"/>
          <p:cNvSpPr/>
          <p:nvPr/>
        </p:nvSpPr>
        <p:spPr>
          <a:xfrm>
            <a:off x="10377488" y="6356350"/>
            <a:ext cx="182562" cy="387350"/>
          </a:xfrm>
          <a:prstGeom prst="rtTriangle">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TW" altLang="en-US">
              <a:latin typeface="標楷體" panose="03000509000000000000" pitchFamily="65" charset="-120"/>
              <a:ea typeface="標楷體" panose="03000509000000000000" pitchFamily="65" charset="-120"/>
            </a:endParaRPr>
          </a:p>
        </p:txBody>
      </p:sp>
      <p:sp>
        <p:nvSpPr>
          <p:cNvPr id="10" name="文字方塊 9"/>
          <p:cNvSpPr txBox="1">
            <a:spLocks noChangeArrowheads="1"/>
          </p:cNvSpPr>
          <p:nvPr/>
        </p:nvSpPr>
        <p:spPr bwMode="auto">
          <a:xfrm>
            <a:off x="55563" y="6318250"/>
            <a:ext cx="5800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fontAlgn="auto" hangingPunct="1">
              <a:spcBef>
                <a:spcPts val="0"/>
              </a:spcBef>
              <a:spcAft>
                <a:spcPts val="0"/>
              </a:spcAft>
              <a:defRPr/>
            </a:pPr>
            <a:r>
              <a:rPr lang="zh-TW" altLang="en-US" sz="2000" b="1" dirty="0">
                <a:solidFill>
                  <a:schemeClr val="tx2"/>
                </a:solidFill>
                <a:latin typeface="微軟正黑體" panose="020B0604030504040204" pitchFamily="34" charset="-120"/>
                <a:ea typeface="微軟正黑體" panose="020B0604030504040204" pitchFamily="34" charset="-120"/>
              </a:rPr>
              <a:t>國立虎尾科技大學機械設計工程系</a:t>
            </a:r>
            <a:endParaRPr lang="en-US" altLang="zh-TW" sz="2000" b="1" dirty="0">
              <a:solidFill>
                <a:schemeClr val="tx2"/>
              </a:solidFill>
              <a:latin typeface="微軟正黑體" panose="020B0604030504040204" pitchFamily="34" charset="-120"/>
              <a:ea typeface="微軟正黑體" panose="020B0604030504040204" pitchFamily="34" charset="-120"/>
            </a:endParaRPr>
          </a:p>
          <a:p>
            <a:pPr algn="ctr" eaLnBrk="1" fontAlgn="auto" hangingPunct="1">
              <a:spcBef>
                <a:spcPts val="0"/>
              </a:spcBef>
              <a:spcAft>
                <a:spcPts val="0"/>
              </a:spcAft>
              <a:defRPr/>
            </a:pPr>
            <a:r>
              <a:rPr lang="en-US" altLang="zh-TW" sz="1200" dirty="0">
                <a:solidFill>
                  <a:schemeClr val="tx2"/>
                </a:solidFill>
                <a:latin typeface="微軟正黑體" panose="020B0604030504040204" pitchFamily="34" charset="-120"/>
                <a:ea typeface="微軟正黑體" panose="020B0604030504040204" pitchFamily="34" charset="-120"/>
              </a:rPr>
              <a:t>National</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Formosa</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University</a:t>
            </a:r>
            <a:r>
              <a:rPr lang="zh-TW" altLang="en-US" sz="1200" dirty="0">
                <a:solidFill>
                  <a:schemeClr val="tx2"/>
                </a:solidFill>
                <a:latin typeface="微軟正黑體" panose="020B0604030504040204" pitchFamily="34" charset="-120"/>
                <a:ea typeface="微軟正黑體" panose="020B0604030504040204" pitchFamily="34" charset="-120"/>
              </a:rPr>
              <a:t> </a:t>
            </a:r>
            <a:r>
              <a:rPr lang="en-US" altLang="zh-TW" sz="1200" dirty="0">
                <a:solidFill>
                  <a:schemeClr val="tx2"/>
                </a:solidFill>
                <a:latin typeface="微軟正黑體" panose="020B0604030504040204" pitchFamily="34" charset="-120"/>
                <a:ea typeface="微軟正黑體" panose="020B0604030504040204" pitchFamily="34" charset="-120"/>
              </a:rPr>
              <a:t>Department of Mechanical Design Engineering</a:t>
            </a:r>
            <a:endParaRPr lang="zh-TW" altLang="en-US" sz="1200" dirty="0">
              <a:solidFill>
                <a:schemeClr val="tx2"/>
              </a:solidFill>
              <a:latin typeface="微軟正黑體" panose="020B0604030504040204" pitchFamily="34" charset="-120"/>
              <a:ea typeface="微軟正黑體" panose="020B0604030504040204" pitchFamily="34" charset="-120"/>
            </a:endParaRPr>
          </a:p>
        </p:txBody>
      </p:sp>
      <p:pic>
        <p:nvPicPr>
          <p:cNvPr id="1035" name="Picture 2" descr="ãNFUãçåçæå°çµæ"/>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 y="6061075"/>
            <a:ext cx="928688"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l" rtl="0" eaLnBrk="1" fontAlgn="base" hangingPunct="1">
        <a:lnSpc>
          <a:spcPct val="90000"/>
        </a:lnSpc>
        <a:spcBef>
          <a:spcPct val="0"/>
        </a:spcBef>
        <a:spcAft>
          <a:spcPct val="0"/>
        </a:spcAft>
        <a:defRPr sz="4400" kern="1200">
          <a:solidFill>
            <a:schemeClr val="tx1"/>
          </a:solidFill>
          <a:latin typeface="微軟正黑體" panose="020B0604030504040204" pitchFamily="34" charset="-120"/>
          <a:ea typeface="微軟正黑體" panose="020B0604030504040204" pitchFamily="34" charset="-120"/>
          <a:cs typeface="+mj-cs"/>
        </a:defRPr>
      </a:lvl1pPr>
      <a:lvl2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2pPr>
      <a:lvl3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3pPr>
      <a:lvl4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4pPr>
      <a:lvl5pPr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5pPr>
      <a:lvl6pPr marL="4572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6pPr>
      <a:lvl7pPr marL="9144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7pPr>
      <a:lvl8pPr marL="13716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8pPr>
      <a:lvl9pPr marL="1828800" algn="l" rtl="0" eaLnBrk="1" fontAlgn="base" hangingPunct="1">
        <a:lnSpc>
          <a:spcPct val="90000"/>
        </a:lnSpc>
        <a:spcBef>
          <a:spcPct val="0"/>
        </a:spcBef>
        <a:spcAft>
          <a:spcPct val="0"/>
        </a:spcAft>
        <a:defRPr sz="4400">
          <a:solidFill>
            <a:schemeClr val="tx1"/>
          </a:solidFill>
          <a:latin typeface="微軟正黑體" panose="020B0604030504040204" pitchFamily="34" charset="-120"/>
          <a:ea typeface="微軟正黑體" panose="020B0604030504040204" pitchFamily="34" charset="-12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a:t>
            </a:r>
          </a:p>
        </p:txBody>
      </p:sp>
      <p:sp>
        <p:nvSpPr>
          <p:cNvPr id="3" name="副標題 2"/>
          <p:cNvSpPr>
            <a:spLocks noGrp="1"/>
          </p:cNvSpPr>
          <p:nvPr>
            <p:ph type="subTitle" idx="1"/>
          </p:nvPr>
        </p:nvSpPr>
        <p:spPr/>
        <p:txBody>
          <a:bodyPr/>
          <a:lstStyle/>
          <a:p>
            <a:r>
              <a:rPr lang="zh-TW" altLang="en-US" sz="2800" b="1" dirty="0">
                <a:latin typeface="標楷體" panose="03000509000000000000" pitchFamily="65" charset="-120"/>
                <a:ea typeface="標楷體" panose="03000509000000000000" pitchFamily="65" charset="-120"/>
                <a:cs typeface="+mj-cs"/>
              </a:rPr>
              <a:t>老師</a:t>
            </a:r>
            <a:r>
              <a:rPr lang="en-US" altLang="zh-TW" sz="2800" b="1" dirty="0">
                <a:latin typeface="標楷體" panose="03000509000000000000" pitchFamily="65" charset="-120"/>
                <a:ea typeface="標楷體" panose="03000509000000000000" pitchFamily="65" charset="-120"/>
                <a:cs typeface="+mj-cs"/>
              </a:rPr>
              <a:t>:</a:t>
            </a:r>
            <a:r>
              <a:rPr lang="zh-TW" altLang="en-US" sz="2800" b="1" dirty="0">
                <a:latin typeface="標楷體" panose="03000509000000000000" pitchFamily="65" charset="-120"/>
                <a:ea typeface="標楷體" panose="03000509000000000000" pitchFamily="65" charset="-120"/>
                <a:cs typeface="+mj-cs"/>
              </a:rPr>
              <a:t>蔡秉均</a:t>
            </a:r>
            <a:endParaRPr lang="en-US" altLang="zh-TW" sz="2800" b="1" dirty="0">
              <a:latin typeface="標楷體" panose="03000509000000000000" pitchFamily="65" charset="-120"/>
              <a:ea typeface="標楷體" panose="03000509000000000000" pitchFamily="65" charset="-120"/>
              <a:cs typeface="+mj-cs"/>
            </a:endParaRPr>
          </a:p>
          <a:p>
            <a:r>
              <a:rPr lang="zh-TW" altLang="en-US" sz="2800" b="1" dirty="0">
                <a:latin typeface="標楷體" panose="03000509000000000000" pitchFamily="65" charset="-120"/>
                <a:ea typeface="標楷體" panose="03000509000000000000" pitchFamily="65" charset="-120"/>
                <a:cs typeface="+mj-cs"/>
              </a:rPr>
              <a:t>學生</a:t>
            </a:r>
            <a:r>
              <a:rPr lang="en-US" altLang="zh-TW" sz="2800" b="1" dirty="0">
                <a:latin typeface="標楷體" panose="03000509000000000000" pitchFamily="65" charset="-120"/>
                <a:ea typeface="標楷體" panose="03000509000000000000" pitchFamily="65" charset="-120"/>
                <a:cs typeface="+mj-cs"/>
              </a:rPr>
              <a:t>:</a:t>
            </a:r>
            <a:r>
              <a:rPr lang="zh-TW" altLang="en-US" sz="2800" b="1" dirty="0">
                <a:latin typeface="標楷體" panose="03000509000000000000" pitchFamily="65" charset="-120"/>
                <a:ea typeface="標楷體" panose="03000509000000000000" pitchFamily="65" charset="-120"/>
                <a:cs typeface="+mj-cs"/>
              </a:rPr>
              <a:t>林坪橙</a:t>
            </a:r>
            <a:endParaRPr lang="en-US" altLang="zh-TW" sz="2800" b="1" dirty="0">
              <a:latin typeface="標楷體" panose="03000509000000000000" pitchFamily="65" charset="-120"/>
              <a:ea typeface="標楷體" panose="03000509000000000000" pitchFamily="65" charset="-120"/>
              <a:cs typeface="+mj-cs"/>
            </a:endParaRPr>
          </a:p>
        </p:txBody>
      </p:sp>
    </p:spTree>
    <p:extLst>
      <p:ext uri="{BB962C8B-B14F-4D97-AF65-F5344CB8AC3E}">
        <p14:creationId xmlns:p14="http://schemas.microsoft.com/office/powerpoint/2010/main" val="325744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13" name="矩形 12">
            <a:extLst>
              <a:ext uri="{FF2B5EF4-FFF2-40B4-BE49-F238E27FC236}">
                <a16:creationId xmlns:a16="http://schemas.microsoft.com/office/drawing/2014/main" id="{ABA766C2-41C6-44F1-936D-C5C387CB571C}"/>
              </a:ext>
            </a:extLst>
          </p:cNvPr>
          <p:cNvSpPr/>
          <p:nvPr/>
        </p:nvSpPr>
        <p:spPr>
          <a:xfrm>
            <a:off x="8395061" y="3979951"/>
            <a:ext cx="1651572" cy="1052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10</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384995"/>
          </a:xfrm>
          <a:prstGeom prst="rect">
            <a:avLst/>
          </a:prstGeom>
          <a:noFill/>
        </p:spPr>
        <p:txBody>
          <a:bodyPr wrap="square" rtlCol="0">
            <a:spAutoFit/>
          </a:bodyPr>
          <a:lstStyle/>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透過基因演算法得到一組最佳的隨機森林超參數組合後，在驗證階段會將此組合建立數次獨立的隨機森林模型，觀察其穩定性是否達到我們的預期。</a:t>
            </a:r>
          </a:p>
        </p:txBody>
      </p:sp>
      <p:sp>
        <p:nvSpPr>
          <p:cNvPr id="3" name="文字方塊 2">
            <a:extLst>
              <a:ext uri="{FF2B5EF4-FFF2-40B4-BE49-F238E27FC236}">
                <a16:creationId xmlns:a16="http://schemas.microsoft.com/office/drawing/2014/main" id="{4E25832F-98EB-4DBB-B718-541088729CEE}"/>
              </a:ext>
            </a:extLst>
          </p:cNvPr>
          <p:cNvSpPr txBox="1"/>
          <p:nvPr/>
        </p:nvSpPr>
        <p:spPr>
          <a:xfrm>
            <a:off x="6967180" y="3228944"/>
            <a:ext cx="2697932"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5" name="矩形: 圓角 4">
            <a:extLst>
              <a:ext uri="{FF2B5EF4-FFF2-40B4-BE49-F238E27FC236}">
                <a16:creationId xmlns:a16="http://schemas.microsoft.com/office/drawing/2014/main" id="{A2A60011-9D5B-4763-8DB3-F2DA835C03DD}"/>
              </a:ext>
            </a:extLst>
          </p:cNvPr>
          <p:cNvSpPr/>
          <p:nvPr/>
        </p:nvSpPr>
        <p:spPr>
          <a:xfrm>
            <a:off x="5576295" y="3103400"/>
            <a:ext cx="519705" cy="65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E6BE8DC-4785-4B91-8BCF-2C2CE3C65624}"/>
              </a:ext>
            </a:extLst>
          </p:cNvPr>
          <p:cNvSpPr txBox="1"/>
          <p:nvPr/>
        </p:nvSpPr>
        <p:spPr>
          <a:xfrm>
            <a:off x="4761619" y="2649141"/>
            <a:ext cx="2138901"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獨立隨機森林模型</a:t>
            </a:r>
          </a:p>
        </p:txBody>
      </p:sp>
      <p:sp>
        <p:nvSpPr>
          <p:cNvPr id="7" name="箭號: 向右 6">
            <a:extLst>
              <a:ext uri="{FF2B5EF4-FFF2-40B4-BE49-F238E27FC236}">
                <a16:creationId xmlns:a16="http://schemas.microsoft.com/office/drawing/2014/main" id="{C7231CB8-C725-4549-9354-9A1739B66857}"/>
              </a:ext>
            </a:extLst>
          </p:cNvPr>
          <p:cNvSpPr/>
          <p:nvPr/>
        </p:nvSpPr>
        <p:spPr>
          <a:xfrm rot="19471829">
            <a:off x="4443842" y="3690263"/>
            <a:ext cx="958394" cy="18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1D98052-3543-4E52-BAC7-7BD4E468DEE7}"/>
              </a:ext>
            </a:extLst>
          </p:cNvPr>
          <p:cNvSpPr txBox="1"/>
          <p:nvPr/>
        </p:nvSpPr>
        <p:spPr>
          <a:xfrm>
            <a:off x="2183208" y="3579446"/>
            <a:ext cx="1593410" cy="646331"/>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最佳隨機森林超參數組合</a:t>
            </a:r>
          </a:p>
        </p:txBody>
      </p:sp>
      <p:sp>
        <p:nvSpPr>
          <p:cNvPr id="15" name="文字方塊 14">
            <a:extLst>
              <a:ext uri="{FF2B5EF4-FFF2-40B4-BE49-F238E27FC236}">
                <a16:creationId xmlns:a16="http://schemas.microsoft.com/office/drawing/2014/main" id="{0460D536-D4CE-4DB2-B0BD-57CD1804516D}"/>
              </a:ext>
            </a:extLst>
          </p:cNvPr>
          <p:cNvSpPr txBox="1"/>
          <p:nvPr/>
        </p:nvSpPr>
        <p:spPr>
          <a:xfrm>
            <a:off x="8424464" y="4010053"/>
            <a:ext cx="1651571" cy="1200329"/>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mean(Fitness)</a:t>
            </a: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var(Fitness)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std(Fitness)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箭號: 向右 16">
            <a:extLst>
              <a:ext uri="{FF2B5EF4-FFF2-40B4-BE49-F238E27FC236}">
                <a16:creationId xmlns:a16="http://schemas.microsoft.com/office/drawing/2014/main" id="{7D4DDF47-8B0F-4F37-B522-4D6192F4E955}"/>
              </a:ext>
            </a:extLst>
          </p:cNvPr>
          <p:cNvSpPr/>
          <p:nvPr/>
        </p:nvSpPr>
        <p:spPr>
          <a:xfrm>
            <a:off x="6306451" y="3343623"/>
            <a:ext cx="677108" cy="17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22" name="表格 21">
            <a:extLst>
              <a:ext uri="{FF2B5EF4-FFF2-40B4-BE49-F238E27FC236}">
                <a16:creationId xmlns:a16="http://schemas.microsoft.com/office/drawing/2014/main" id="{009D5811-D6D5-491B-B44B-D88ECBD00EB4}"/>
              </a:ext>
            </a:extLst>
          </p:cNvPr>
          <p:cNvGraphicFramePr>
            <a:graphicFrameLocks noGrp="1"/>
          </p:cNvGraphicFramePr>
          <p:nvPr>
            <p:extLst/>
          </p:nvPr>
        </p:nvGraphicFramePr>
        <p:xfrm>
          <a:off x="1230248" y="4293971"/>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23" name="表格 22">
            <a:extLst>
              <a:ext uri="{FF2B5EF4-FFF2-40B4-BE49-F238E27FC236}">
                <a16:creationId xmlns:a16="http://schemas.microsoft.com/office/drawing/2014/main" id="{56AECF3E-F03B-4407-8F34-9789B171EA98}"/>
              </a:ext>
            </a:extLst>
          </p:cNvPr>
          <p:cNvGraphicFramePr>
            <a:graphicFrameLocks noGrp="1"/>
          </p:cNvGraphicFramePr>
          <p:nvPr>
            <p:extLst/>
          </p:nvPr>
        </p:nvGraphicFramePr>
        <p:xfrm>
          <a:off x="3236093" y="429397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4" name="箭號: 向右 23">
            <a:extLst>
              <a:ext uri="{FF2B5EF4-FFF2-40B4-BE49-F238E27FC236}">
                <a16:creationId xmlns:a16="http://schemas.microsoft.com/office/drawing/2014/main" id="{5EEEFBD2-D156-43C7-8B81-845B16681442}"/>
              </a:ext>
            </a:extLst>
          </p:cNvPr>
          <p:cNvSpPr/>
          <p:nvPr/>
        </p:nvSpPr>
        <p:spPr>
          <a:xfrm rot="2522505">
            <a:off x="4510632" y="5187426"/>
            <a:ext cx="958394" cy="18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00538EB7-3F22-40CA-8061-32D7A99B0CF2}"/>
              </a:ext>
            </a:extLst>
          </p:cNvPr>
          <p:cNvSpPr/>
          <p:nvPr/>
        </p:nvSpPr>
        <p:spPr>
          <a:xfrm>
            <a:off x="5571218" y="5340502"/>
            <a:ext cx="519705" cy="65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A657FE07-21F6-41CA-A767-C227724A10C1}"/>
              </a:ext>
            </a:extLst>
          </p:cNvPr>
          <p:cNvSpPr txBox="1"/>
          <p:nvPr/>
        </p:nvSpPr>
        <p:spPr>
          <a:xfrm>
            <a:off x="5620634" y="3874673"/>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27" name="文字方塊 26">
            <a:extLst>
              <a:ext uri="{FF2B5EF4-FFF2-40B4-BE49-F238E27FC236}">
                <a16:creationId xmlns:a16="http://schemas.microsoft.com/office/drawing/2014/main" id="{8538C077-8637-4E26-822C-4EB2D6276229}"/>
              </a:ext>
            </a:extLst>
          </p:cNvPr>
          <p:cNvSpPr txBox="1"/>
          <p:nvPr/>
        </p:nvSpPr>
        <p:spPr>
          <a:xfrm>
            <a:off x="6967180" y="5466046"/>
            <a:ext cx="2697932"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8" name="箭號: 向右 27">
            <a:extLst>
              <a:ext uri="{FF2B5EF4-FFF2-40B4-BE49-F238E27FC236}">
                <a16:creationId xmlns:a16="http://schemas.microsoft.com/office/drawing/2014/main" id="{267C5460-AF19-4EFE-8215-5014D24BD470}"/>
              </a:ext>
            </a:extLst>
          </p:cNvPr>
          <p:cNvSpPr/>
          <p:nvPr/>
        </p:nvSpPr>
        <p:spPr>
          <a:xfrm>
            <a:off x="6306451" y="5580725"/>
            <a:ext cx="677108" cy="170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FD5A26F7-6572-497C-9BF9-71C266023732}"/>
              </a:ext>
            </a:extLst>
          </p:cNvPr>
          <p:cNvSpPr txBox="1"/>
          <p:nvPr/>
        </p:nvSpPr>
        <p:spPr>
          <a:xfrm>
            <a:off x="7167879" y="3875674"/>
            <a:ext cx="677108" cy="1403287"/>
          </a:xfrm>
          <a:prstGeom prst="rect">
            <a:avLst/>
          </a:prstGeom>
          <a:noFill/>
        </p:spPr>
        <p:txBody>
          <a:bodyPr vert="eaVert" wrap="square" rtlCol="0">
            <a:spAutoFit/>
          </a:bodyPr>
          <a:lstStyle/>
          <a:p>
            <a:r>
              <a:rPr lang="en-US" altLang="zh-TW" sz="3200" dirty="0"/>
              <a:t>............</a:t>
            </a:r>
            <a:endParaRPr lang="zh-TW" altLang="en-US" sz="3200" dirty="0"/>
          </a:p>
        </p:txBody>
      </p:sp>
      <p:sp>
        <p:nvSpPr>
          <p:cNvPr id="12" name="右大括弧 11">
            <a:extLst>
              <a:ext uri="{FF2B5EF4-FFF2-40B4-BE49-F238E27FC236}">
                <a16:creationId xmlns:a16="http://schemas.microsoft.com/office/drawing/2014/main" id="{7159179C-69B8-4A90-8391-39340E409064}"/>
              </a:ext>
            </a:extLst>
          </p:cNvPr>
          <p:cNvSpPr/>
          <p:nvPr/>
        </p:nvSpPr>
        <p:spPr>
          <a:xfrm>
            <a:off x="7941162" y="3428999"/>
            <a:ext cx="289711" cy="22371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3593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zh-TW" altLang="en-US" sz="4800" dirty="0">
                <a:latin typeface="標楷體" panose="03000509000000000000" pitchFamily="65" charset="-120"/>
                <a:ea typeface="標楷體" panose="03000509000000000000" pitchFamily="65" charset="-120"/>
              </a:rPr>
              <a:t>基因演算法控制隨機森林使用說明</a:t>
            </a:r>
            <a:endParaRPr lang="en-US" altLang="zh-TW" sz="4800" b="1" dirty="0">
              <a:solidFill>
                <a:schemeClr val="tx1"/>
              </a:solidFill>
              <a:latin typeface="標楷體" panose="03000509000000000000" pitchFamily="65" charset="-120"/>
              <a:ea typeface="標楷體" panose="03000509000000000000" pitchFamily="65" charset="-12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11</a:t>
            </a:fld>
            <a:endParaRPr lang="zh-TW" altLang="en-US"/>
          </a:p>
        </p:txBody>
      </p:sp>
    </p:spTree>
    <p:extLst>
      <p:ext uri="{BB962C8B-B14F-4D97-AF65-F5344CB8AC3E}">
        <p14:creationId xmlns:p14="http://schemas.microsoft.com/office/powerpoint/2010/main" val="859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12</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353943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本次開發程式主要為</a:t>
            </a:r>
            <a:r>
              <a:rPr lang="en-US" altLang="zh-TW" sz="2800" dirty="0">
                <a:latin typeface="標楷體" panose="03000509000000000000" pitchFamily="65" charset="-120"/>
                <a:ea typeface="標楷體" panose="03000509000000000000" pitchFamily="65" charset="-120"/>
              </a:rPr>
              <a:t>2</a:t>
            </a:r>
            <a:r>
              <a:rPr lang="zh-TW" altLang="en-US" sz="2800" dirty="0">
                <a:latin typeface="標楷體" panose="03000509000000000000" pitchFamily="65" charset="-120"/>
                <a:ea typeface="標楷體" panose="03000509000000000000" pitchFamily="65" charset="-120"/>
              </a:rPr>
              <a:t>個</a:t>
            </a:r>
            <a:r>
              <a:rPr lang="zh-TW" altLang="en-US" sz="2800" dirty="0">
                <a:solidFill>
                  <a:srgbClr val="00B050"/>
                </a:solidFill>
                <a:latin typeface="標楷體" panose="03000509000000000000" pitchFamily="65" charset="-120"/>
                <a:ea typeface="標楷體" panose="03000509000000000000" pitchFamily="65" charset="-120"/>
              </a:rPr>
              <a:t>主要運行的副程式</a:t>
            </a:r>
            <a:r>
              <a:rPr lang="zh-TW" altLang="en-US" sz="2800" dirty="0">
                <a:latin typeface="標楷體" panose="03000509000000000000" pitchFamily="65" charset="-120"/>
                <a:ea typeface="標楷體" panose="03000509000000000000" pitchFamily="65" charset="-120"/>
              </a:rPr>
              <a:t>接下來會進行說明，請注意下列副程式都須放在同一資料夾下才能運行</a:t>
            </a:r>
            <a:endParaRPr lang="en-US" altLang="zh-TW"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800" dirty="0" err="1">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28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28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gaoutputfunction.m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RandomForestFitness.m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r>
              <a:rPr lang="en-US" altLang="zh-TW" sz="2800" dirty="0" err="1">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RandomForestFitnessBasic.m</a:t>
            </a:r>
            <a:endParaRPr lang="en-US" altLang="zh-TW" sz="2800"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Arial" panose="020B0604020202020204" pitchFamily="34" charset="0"/>
              <a:buChar char="•"/>
            </a:pPr>
            <a:endParaRPr lang="zh-TW" altLang="en-US"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3517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en-US" altLang="zh-TW" sz="48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13</a:t>
            </a:fld>
            <a:endParaRPr lang="zh-TW" altLang="en-US"/>
          </a:p>
        </p:txBody>
      </p:sp>
    </p:spTree>
    <p:extLst>
      <p:ext uri="{BB962C8B-B14F-4D97-AF65-F5344CB8AC3E}">
        <p14:creationId xmlns:p14="http://schemas.microsoft.com/office/powerpoint/2010/main" val="2550898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14</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401205"/>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透過基因演算法尋找</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sz="2400" dirty="0">
                <a:latin typeface="標楷體" panose="03000509000000000000" pitchFamily="65" charset="-120"/>
                <a:ea typeface="標楷體" panose="03000509000000000000" pitchFamily="65" charset="-120"/>
              </a:rPr>
              <a:t>中較容易透過隨機森林去區分的特徵以及隨機森林的超參數</a:t>
            </a:r>
            <a:endParaRPr lang="en-US" altLang="zh-TW" sz="24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0.7]</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標楷體" panose="03000509000000000000" pitchFamily="65" charset="-120"/>
                <a:ea typeface="標楷體" panose="03000509000000000000" pitchFamily="65" charset="-120"/>
              </a:rPr>
              <a:t>、</a:t>
            </a:r>
            <a:r>
              <a:rPr lang="en-US" altLang="zh-TW" sz="2000"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float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標楷體" panose="03000509000000000000" pitchFamily="65" charset="-120"/>
                <a:ea typeface="標楷體" panose="03000509000000000000" pitchFamily="65" charset="-120"/>
              </a:rPr>
              <a:t>的數字分別對應</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染色體數量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疊代次數上限</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F0"/>
                </a:solidFill>
                <a:latin typeface="標楷體" panose="03000509000000000000" pitchFamily="65" charset="-120"/>
                <a:ea typeface="標楷體" panose="03000509000000000000" pitchFamily="65" charset="-120"/>
              </a:rPr>
              <a:t>交配率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交配率輸入請用浮點數，</a:t>
            </a:r>
            <a:r>
              <a:rPr lang="en-US" altLang="zh-TW" sz="2000" dirty="0">
                <a:solidFill>
                  <a:srgbClr val="FF0000"/>
                </a:solidFill>
                <a:latin typeface="標楷體" panose="03000509000000000000" pitchFamily="65" charset="-120"/>
                <a:ea typeface="標楷體" panose="03000509000000000000" pitchFamily="65" charset="-120"/>
              </a:rPr>
              <a:t>0.7</a:t>
            </a:r>
            <a:r>
              <a:rPr lang="zh-TW" altLang="en-US" sz="2000" dirty="0">
                <a:solidFill>
                  <a:srgbClr val="FF0000"/>
                </a:solidFill>
                <a:latin typeface="標楷體" panose="03000509000000000000" pitchFamily="65" charset="-120"/>
                <a:ea typeface="標楷體" panose="03000509000000000000" pitchFamily="65" charset="-120"/>
              </a:rPr>
              <a:t>則表示</a:t>
            </a:r>
            <a:r>
              <a:rPr lang="en-US" altLang="zh-TW" sz="2000" dirty="0">
                <a:solidFill>
                  <a:srgbClr val="FF0000"/>
                </a:solidFill>
                <a:latin typeface="標楷體" panose="03000509000000000000" pitchFamily="65" charset="-120"/>
                <a:ea typeface="標楷體" panose="03000509000000000000" pitchFamily="65" charset="-120"/>
              </a:rPr>
              <a:t>70%</a:t>
            </a:r>
            <a:r>
              <a:rPr lang="zh-TW" altLang="en-US" sz="2000" dirty="0">
                <a:solidFill>
                  <a:srgbClr val="FF0000"/>
                </a:solidFill>
                <a:latin typeface="標楷體" panose="03000509000000000000" pitchFamily="65" charset="-120"/>
                <a:ea typeface="標楷體" panose="03000509000000000000" pitchFamily="65" charset="-120"/>
              </a:rPr>
              <a:t>的交配率</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，欲由基因演算法</a:t>
            </a:r>
            <a:r>
              <a:rPr lang="zh-TW" altLang="en-US" sz="2000" dirty="0">
                <a:solidFill>
                  <a:srgbClr val="00B050"/>
                </a:solidFill>
                <a:latin typeface="標楷體" panose="03000509000000000000" pitchFamily="65" charset="-120"/>
                <a:ea typeface="標楷體" panose="03000509000000000000" pitchFamily="65" charset="-120"/>
              </a:rPr>
              <a:t>挑選特徵的數量</a:t>
            </a:r>
            <a:r>
              <a:rPr lang="zh-TW" altLang="en-US" sz="2000" dirty="0">
                <a:latin typeface="標楷體" panose="03000509000000000000" pitchFamily="65" charset="-120"/>
                <a:ea typeface="標楷體" panose="03000509000000000000" pitchFamily="65" charset="-120"/>
              </a:rPr>
              <a:t>，若不選特徵則輸入</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0</a:t>
            </a:r>
            <a:r>
              <a:rPr lang="zh-TW" altLang="en-US" sz="2000" dirty="0">
                <a:latin typeface="標楷體" panose="03000509000000000000" pitchFamily="65" charset="-120"/>
                <a:ea typeface="標楷體" panose="03000509000000000000" pitchFamily="65" charset="-120"/>
              </a:rPr>
              <a:t>，基因演算法將會使用所有特徵進行疊代</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，欲優化隨機森林超參數的搜索範圍下限，維度為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樹的數量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每棵樹最大分支</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葉節點最小本數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 [300 50 10]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，欲優化超參數的搜索範圍上限，維度為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樹的數量</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每棵樹最大分支</a:t>
            </a:r>
            <a:r>
              <a:rPr lang="zh-TW" altLang="en-US" sz="2000" dirty="0">
                <a:latin typeface="標楷體" panose="03000509000000000000" pitchFamily="65" charset="-120"/>
                <a:ea typeface="標楷體" panose="03000509000000000000" pitchFamily="65" charset="-120"/>
              </a:rPr>
              <a:t>、</a:t>
            </a:r>
            <a:r>
              <a:rPr lang="zh-TW" altLang="en-US" sz="2000" dirty="0">
                <a:solidFill>
                  <a:srgbClr val="00B050"/>
                </a:solidFill>
                <a:latin typeface="標楷體" panose="03000509000000000000" pitchFamily="65" charset="-120"/>
                <a:ea typeface="標楷體" panose="03000509000000000000" pitchFamily="65" charset="-120"/>
              </a:rPr>
              <a:t>葉節點最小本數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欲訓練數據，輸入格式為</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樣本數*特徵數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labels :</a:t>
            </a:r>
            <a:r>
              <a:rPr lang="zh-TW" altLang="en-US" sz="2000" dirty="0">
                <a:latin typeface="標楷體" panose="03000509000000000000" pitchFamily="65" charset="-120"/>
                <a:ea typeface="標楷體" panose="03000509000000000000" pitchFamily="65" charset="-120"/>
              </a:rPr>
              <a:t>欲訓練數據其對應之標籤，維度為樣本數*</a:t>
            </a:r>
            <a:r>
              <a:rPr lang="en-US" altLang="zh-TW" sz="2000" dirty="0">
                <a:latin typeface="標楷體" panose="03000509000000000000" pitchFamily="65" charset="-120"/>
                <a:ea typeface="標楷體" panose="03000509000000000000" pitchFamily="65" charset="-120"/>
              </a:rPr>
              <a:t>1</a:t>
            </a:r>
          </a:p>
        </p:txBody>
      </p:sp>
    </p:spTree>
    <p:extLst>
      <p:ext uri="{BB962C8B-B14F-4D97-AF65-F5344CB8AC3E}">
        <p14:creationId xmlns:p14="http://schemas.microsoft.com/office/powerpoint/2010/main" val="348092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15</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2800767"/>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Split_quantity</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標楷體" panose="03000509000000000000" pitchFamily="65" charset="-120"/>
                <a:ea typeface="標楷體" panose="03000509000000000000" pitchFamily="65" charset="-12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k-fold</a:t>
            </a:r>
            <a:r>
              <a:rPr lang="zh-TW" altLang="en-US" sz="2000" dirty="0">
                <a:latin typeface="標楷體" panose="03000509000000000000" pitchFamily="65" charset="-120"/>
                <a:ea typeface="標楷體" panose="03000509000000000000" pitchFamily="65" charset="-120"/>
              </a:rPr>
              <a:t>中</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的數量，若要拆成</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則輸入數值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2000" dirty="0">
                <a:solidFill>
                  <a:srgbClr val="FF0000"/>
                </a:solidFill>
                <a:latin typeface="標楷體" panose="03000509000000000000" pitchFamily="65" charset="-120"/>
                <a:ea typeface="標楷體" panose="03000509000000000000" pitchFamily="65" charset="-120"/>
              </a:rPr>
              <a:t> ※</a:t>
            </a:r>
            <a:r>
              <a:rPr lang="zh-TW" altLang="en-US" sz="2000" dirty="0">
                <a:solidFill>
                  <a:srgbClr val="FF0000"/>
                </a:solidFill>
                <a:latin typeface="標楷體" panose="03000509000000000000" pitchFamily="65" charset="-120"/>
                <a:ea typeface="標楷體" panose="03000509000000000000" pitchFamily="65" charset="-120"/>
              </a:rPr>
              <a:t>請注意</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若</a:t>
            </a:r>
            <a:r>
              <a:rPr lang="en-US" altLang="zh-TW" sz="2000" dirty="0" err="1">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選用的是</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1</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或</a:t>
            </a:r>
            <a:r>
              <a:rPr lang="en-US" altLang="zh-TW" sz="2000" dirty="0">
                <a:solidFill>
                  <a:srgbClr val="FF0000"/>
                </a:solidFill>
                <a:highlight>
                  <a:srgbClr val="00FF00"/>
                </a:highlight>
                <a:latin typeface="標楷體" panose="03000509000000000000" pitchFamily="65" charset="-120"/>
                <a:ea typeface="標楷體" panose="03000509000000000000" pitchFamily="65" charset="-120"/>
              </a:rPr>
              <a:t>3</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的話</a:t>
            </a:r>
            <a:r>
              <a:rPr lang="zh-TW" altLang="en-US" sz="2000" dirty="0">
                <a:solidFill>
                  <a:srgbClr val="FF0000"/>
                </a:solidFill>
                <a:latin typeface="標楷體" panose="03000509000000000000" pitchFamily="65" charset="-120"/>
                <a:ea typeface="標楷體" panose="03000509000000000000" pitchFamily="65" charset="-120"/>
              </a:rPr>
              <a:t>，則此處請隨意輸入數字</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  or ‘classification’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CC00CC"/>
                </a:solidFill>
                <a:latin typeface="Times New Roman" panose="02020603050405020304" pitchFamily="18" charset="0"/>
                <a:ea typeface="標楷體" panose="03000509000000000000" pitchFamily="65" charset="-120"/>
                <a:cs typeface="Times New Roman" panose="02020603050405020304" pitchFamily="18" charset="0"/>
              </a:rPr>
              <a:t>str</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，隨機森林樹的種類，使用分類型隨機森林輸入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'classification'</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a:t>
            </a:r>
            <a:r>
              <a:rPr lang="en-US" altLang="zh-TW" sz="2000" dirty="0">
                <a:latin typeface="標楷體" panose="03000509000000000000" pitchFamily="65" charset="-120"/>
                <a:ea typeface="標楷體" panose="03000509000000000000" pitchFamily="65" charset="-120"/>
              </a:rPr>
              <a:t>)</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 or [2] or [3]</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，決定訓練資料和測試資料的方法分為方法</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，選取方法下三頁會詳細展開來說明</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31458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16</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830997"/>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的模式為將某特定一種標籤作為測試資料，其餘標籤資料作為訓練資料的方式進行驗證</a:t>
            </a:r>
            <a:endParaRPr lang="en-US" altLang="zh-TW" sz="24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ABDBC6B2-C3E2-D3E2-783F-BCE182FD37D3}"/>
              </a:ext>
            </a:extLst>
          </p:cNvPr>
          <p:cNvGraphicFramePr>
            <a:graphicFrameLocks noGrp="1"/>
          </p:cNvGraphicFramePr>
          <p:nvPr>
            <p:extLst>
              <p:ext uri="{D42A27DB-BD31-4B8C-83A1-F6EECF244321}">
                <p14:modId xmlns:p14="http://schemas.microsoft.com/office/powerpoint/2010/main" val="3826735339"/>
              </p:ext>
            </p:extLst>
          </p:nvPr>
        </p:nvGraphicFramePr>
        <p:xfrm>
          <a:off x="4139448" y="252135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chemeClr val="accent5">
                        <a:lumMod val="60000"/>
                        <a:lumOff val="40000"/>
                      </a:schemeClr>
                    </a:solidFill>
                  </a:tcPr>
                </a:tc>
                <a:extLst>
                  <a:ext uri="{0D108BD9-81ED-4DB2-BD59-A6C34878D82A}">
                    <a16:rowId xmlns:a16="http://schemas.microsoft.com/office/drawing/2014/main" val="497292825"/>
                  </a:ext>
                </a:extLst>
              </a:tr>
            </a:tbl>
          </a:graphicData>
        </a:graphic>
      </p:graphicFrame>
      <p:sp>
        <p:nvSpPr>
          <p:cNvPr id="12" name="文字方塊 11">
            <a:extLst>
              <a:ext uri="{FF2B5EF4-FFF2-40B4-BE49-F238E27FC236}">
                <a16:creationId xmlns:a16="http://schemas.microsoft.com/office/drawing/2014/main" id="{DC447D78-CCD9-3C27-1292-CE6004AFDB2F}"/>
              </a:ext>
            </a:extLst>
          </p:cNvPr>
          <p:cNvSpPr txBox="1"/>
          <p:nvPr/>
        </p:nvSpPr>
        <p:spPr>
          <a:xfrm>
            <a:off x="3243538" y="2522867"/>
            <a:ext cx="1134686" cy="369332"/>
          </a:xfrm>
          <a:prstGeom prst="rect">
            <a:avLst/>
          </a:prstGeom>
          <a:noFill/>
        </p:spPr>
        <p:txBody>
          <a:bodyPr wrap="square" rtlCol="0">
            <a:spAutoFit/>
          </a:bodyPr>
          <a:lstStyle/>
          <a:p>
            <a:r>
              <a:rPr lang="en-US" altLang="zh-TW" dirty="0"/>
              <a:t>fold 1</a:t>
            </a:r>
            <a:endParaRPr lang="zh-TW" altLang="en-US" dirty="0"/>
          </a:p>
        </p:txBody>
      </p:sp>
      <p:sp>
        <p:nvSpPr>
          <p:cNvPr id="13" name="文字方塊 12">
            <a:extLst>
              <a:ext uri="{FF2B5EF4-FFF2-40B4-BE49-F238E27FC236}">
                <a16:creationId xmlns:a16="http://schemas.microsoft.com/office/drawing/2014/main" id="{FD6810BD-B2A3-F731-9AE9-2092DE2DC65D}"/>
              </a:ext>
            </a:extLst>
          </p:cNvPr>
          <p:cNvSpPr txBox="1"/>
          <p:nvPr/>
        </p:nvSpPr>
        <p:spPr>
          <a:xfrm>
            <a:off x="3243538" y="3277263"/>
            <a:ext cx="1134686" cy="369332"/>
          </a:xfrm>
          <a:prstGeom prst="rect">
            <a:avLst/>
          </a:prstGeom>
          <a:noFill/>
        </p:spPr>
        <p:txBody>
          <a:bodyPr wrap="square" rtlCol="0">
            <a:spAutoFit/>
          </a:bodyPr>
          <a:lstStyle/>
          <a:p>
            <a:r>
              <a:rPr lang="en-US" altLang="zh-TW" dirty="0"/>
              <a:t>fold 2</a:t>
            </a:r>
            <a:endParaRPr lang="zh-TW" altLang="en-US" dirty="0"/>
          </a:p>
        </p:txBody>
      </p:sp>
      <p:sp>
        <p:nvSpPr>
          <p:cNvPr id="14" name="文字方塊 13">
            <a:extLst>
              <a:ext uri="{FF2B5EF4-FFF2-40B4-BE49-F238E27FC236}">
                <a16:creationId xmlns:a16="http://schemas.microsoft.com/office/drawing/2014/main" id="{24EB0BEA-7488-760F-6307-0D05725A07EA}"/>
              </a:ext>
            </a:extLst>
          </p:cNvPr>
          <p:cNvSpPr txBox="1"/>
          <p:nvPr/>
        </p:nvSpPr>
        <p:spPr>
          <a:xfrm>
            <a:off x="3243538" y="4038232"/>
            <a:ext cx="1134686" cy="369332"/>
          </a:xfrm>
          <a:prstGeom prst="rect">
            <a:avLst/>
          </a:prstGeom>
          <a:noFill/>
        </p:spPr>
        <p:txBody>
          <a:bodyPr wrap="square" rtlCol="0">
            <a:spAutoFit/>
          </a:bodyPr>
          <a:lstStyle/>
          <a:p>
            <a:r>
              <a:rPr lang="en-US" altLang="zh-TW" dirty="0"/>
              <a:t>fold 3</a:t>
            </a:r>
            <a:endParaRPr lang="zh-TW" altLang="en-US" dirty="0"/>
          </a:p>
        </p:txBody>
      </p:sp>
      <p:sp>
        <p:nvSpPr>
          <p:cNvPr id="15" name="文字方塊 14">
            <a:extLst>
              <a:ext uri="{FF2B5EF4-FFF2-40B4-BE49-F238E27FC236}">
                <a16:creationId xmlns:a16="http://schemas.microsoft.com/office/drawing/2014/main" id="{F8EE226B-9E37-94FD-29D3-04C2A57B7E58}"/>
              </a:ext>
            </a:extLst>
          </p:cNvPr>
          <p:cNvSpPr txBox="1"/>
          <p:nvPr/>
        </p:nvSpPr>
        <p:spPr>
          <a:xfrm>
            <a:off x="3243538" y="4792628"/>
            <a:ext cx="1134686" cy="369332"/>
          </a:xfrm>
          <a:prstGeom prst="rect">
            <a:avLst/>
          </a:prstGeom>
          <a:noFill/>
        </p:spPr>
        <p:txBody>
          <a:bodyPr wrap="square" rtlCol="0">
            <a:spAutoFit/>
          </a:bodyPr>
          <a:lstStyle/>
          <a:p>
            <a:r>
              <a:rPr lang="en-US" altLang="zh-TW" dirty="0"/>
              <a:t>fold 4</a:t>
            </a:r>
            <a:endParaRPr lang="zh-TW" altLang="en-US" dirty="0"/>
          </a:p>
        </p:txBody>
      </p:sp>
      <p:sp>
        <p:nvSpPr>
          <p:cNvPr id="16" name="文字方塊 15">
            <a:extLst>
              <a:ext uri="{FF2B5EF4-FFF2-40B4-BE49-F238E27FC236}">
                <a16:creationId xmlns:a16="http://schemas.microsoft.com/office/drawing/2014/main" id="{BEEA8A1F-FFD3-EB69-AE7E-1A4C533DCE2E}"/>
              </a:ext>
            </a:extLst>
          </p:cNvPr>
          <p:cNvSpPr txBox="1"/>
          <p:nvPr/>
        </p:nvSpPr>
        <p:spPr>
          <a:xfrm>
            <a:off x="3243538" y="5615016"/>
            <a:ext cx="1134686" cy="369332"/>
          </a:xfrm>
          <a:prstGeom prst="rect">
            <a:avLst/>
          </a:prstGeom>
          <a:noFill/>
        </p:spPr>
        <p:txBody>
          <a:bodyPr wrap="square" rtlCol="0">
            <a:spAutoFit/>
          </a:bodyPr>
          <a:lstStyle/>
          <a:p>
            <a:r>
              <a:rPr lang="en-US" altLang="zh-TW" dirty="0"/>
              <a:t>fold 5</a:t>
            </a:r>
            <a:endParaRPr lang="zh-TW" altLang="en-US" dirty="0"/>
          </a:p>
        </p:txBody>
      </p:sp>
      <p:graphicFrame>
        <p:nvGraphicFramePr>
          <p:cNvPr id="17" name="表格 16">
            <a:extLst>
              <a:ext uri="{FF2B5EF4-FFF2-40B4-BE49-F238E27FC236}">
                <a16:creationId xmlns:a16="http://schemas.microsoft.com/office/drawing/2014/main" id="{B8D1B84E-5E87-01AB-F9DC-CA9FCA7445EE}"/>
              </a:ext>
            </a:extLst>
          </p:cNvPr>
          <p:cNvGraphicFramePr>
            <a:graphicFrameLocks noGrp="1"/>
          </p:cNvGraphicFramePr>
          <p:nvPr>
            <p:extLst>
              <p:ext uri="{D42A27DB-BD31-4B8C-83A1-F6EECF244321}">
                <p14:modId xmlns:p14="http://schemas.microsoft.com/office/powerpoint/2010/main" val="965392083"/>
              </p:ext>
            </p:extLst>
          </p:nvPr>
        </p:nvGraphicFramePr>
        <p:xfrm>
          <a:off x="242748" y="4072525"/>
          <a:ext cx="2197345" cy="370840"/>
        </p:xfrm>
        <a:graphic>
          <a:graphicData uri="http://schemas.openxmlformats.org/drawingml/2006/table">
            <a:tbl>
              <a:tblPr firstRow="1" bandRow="1">
                <a:tableStyleId>{5940675A-B579-460E-94D1-54222C63F5DA}</a:tableStyleId>
              </a:tblPr>
              <a:tblGrid>
                <a:gridCol w="2197345">
                  <a:extLst>
                    <a:ext uri="{9D8B030D-6E8A-4147-A177-3AD203B41FA5}">
                      <a16:colId xmlns:a16="http://schemas.microsoft.com/office/drawing/2014/main" val="83413124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18" name="左大括弧 17">
            <a:extLst>
              <a:ext uri="{FF2B5EF4-FFF2-40B4-BE49-F238E27FC236}">
                <a16:creationId xmlns:a16="http://schemas.microsoft.com/office/drawing/2014/main" id="{8CC33345-2FC8-7A51-BD76-0981ADAFA3A7}"/>
              </a:ext>
            </a:extLst>
          </p:cNvPr>
          <p:cNvSpPr/>
          <p:nvPr/>
        </p:nvSpPr>
        <p:spPr>
          <a:xfrm>
            <a:off x="2710358" y="2623013"/>
            <a:ext cx="332603" cy="33874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19" name="表格 18">
            <a:extLst>
              <a:ext uri="{FF2B5EF4-FFF2-40B4-BE49-F238E27FC236}">
                <a16:creationId xmlns:a16="http://schemas.microsoft.com/office/drawing/2014/main" id="{8B11852A-B2AA-9D55-B0AC-6B1C53484354}"/>
              </a:ext>
            </a:extLst>
          </p:cNvPr>
          <p:cNvGraphicFramePr>
            <a:graphicFrameLocks noGrp="1"/>
          </p:cNvGraphicFramePr>
          <p:nvPr>
            <p:extLst>
              <p:ext uri="{D42A27DB-BD31-4B8C-83A1-F6EECF244321}">
                <p14:modId xmlns:p14="http://schemas.microsoft.com/office/powerpoint/2010/main" val="3162694540"/>
              </p:ext>
            </p:extLst>
          </p:nvPr>
        </p:nvGraphicFramePr>
        <p:xfrm>
          <a:off x="4139448" y="3282328"/>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0" name="表格 19">
            <a:extLst>
              <a:ext uri="{FF2B5EF4-FFF2-40B4-BE49-F238E27FC236}">
                <a16:creationId xmlns:a16="http://schemas.microsoft.com/office/drawing/2014/main" id="{FCEFC1FD-DA9E-201B-8A6F-73F498EF58DF}"/>
              </a:ext>
            </a:extLst>
          </p:cNvPr>
          <p:cNvGraphicFramePr>
            <a:graphicFrameLocks noGrp="1"/>
          </p:cNvGraphicFramePr>
          <p:nvPr>
            <p:extLst>
              <p:ext uri="{D42A27DB-BD31-4B8C-83A1-F6EECF244321}">
                <p14:modId xmlns:p14="http://schemas.microsoft.com/office/powerpoint/2010/main" val="3132023287"/>
              </p:ext>
            </p:extLst>
          </p:nvPr>
        </p:nvGraphicFramePr>
        <p:xfrm>
          <a:off x="4139448" y="4068015"/>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1" name="表格 20">
            <a:extLst>
              <a:ext uri="{FF2B5EF4-FFF2-40B4-BE49-F238E27FC236}">
                <a16:creationId xmlns:a16="http://schemas.microsoft.com/office/drawing/2014/main" id="{14C98AC5-0129-FF55-7056-7F0CA554215D}"/>
              </a:ext>
            </a:extLst>
          </p:cNvPr>
          <p:cNvGraphicFramePr>
            <a:graphicFrameLocks noGrp="1"/>
          </p:cNvGraphicFramePr>
          <p:nvPr>
            <p:extLst>
              <p:ext uri="{D42A27DB-BD31-4B8C-83A1-F6EECF244321}">
                <p14:modId xmlns:p14="http://schemas.microsoft.com/office/powerpoint/2010/main" val="1017478374"/>
              </p:ext>
            </p:extLst>
          </p:nvPr>
        </p:nvGraphicFramePr>
        <p:xfrm>
          <a:off x="4139448" y="478889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2" name="表格 21">
            <a:extLst>
              <a:ext uri="{FF2B5EF4-FFF2-40B4-BE49-F238E27FC236}">
                <a16:creationId xmlns:a16="http://schemas.microsoft.com/office/drawing/2014/main" id="{7DC959DE-E696-2EDD-11C4-4B7435164E85}"/>
              </a:ext>
            </a:extLst>
          </p:cNvPr>
          <p:cNvGraphicFramePr>
            <a:graphicFrameLocks noGrp="1"/>
          </p:cNvGraphicFramePr>
          <p:nvPr>
            <p:extLst>
              <p:ext uri="{D42A27DB-BD31-4B8C-83A1-F6EECF244321}">
                <p14:modId xmlns:p14="http://schemas.microsoft.com/office/powerpoint/2010/main" val="3689470607"/>
              </p:ext>
            </p:extLst>
          </p:nvPr>
        </p:nvGraphicFramePr>
        <p:xfrm>
          <a:off x="4139448" y="561655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25" name="矩形 24">
            <a:extLst>
              <a:ext uri="{FF2B5EF4-FFF2-40B4-BE49-F238E27FC236}">
                <a16:creationId xmlns:a16="http://schemas.microsoft.com/office/drawing/2014/main" id="{97E21800-AC60-D41E-9BB6-03E5A2001A0B}"/>
              </a:ext>
            </a:extLst>
          </p:cNvPr>
          <p:cNvSpPr/>
          <p:nvPr/>
        </p:nvSpPr>
        <p:spPr>
          <a:xfrm>
            <a:off x="9788182" y="5061018"/>
            <a:ext cx="416412" cy="370840"/>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a16="http://schemas.microsoft.com/office/drawing/2014/main" id="{C027BEF5-FBCE-BD3E-F412-E2C6F079D7EC}"/>
              </a:ext>
            </a:extLst>
          </p:cNvPr>
          <p:cNvSpPr/>
          <p:nvPr/>
        </p:nvSpPr>
        <p:spPr>
          <a:xfrm>
            <a:off x="9788182" y="5613508"/>
            <a:ext cx="416412" cy="37084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7601CD6A-8D3C-6A60-9FE5-411EE77B5B8E}"/>
              </a:ext>
            </a:extLst>
          </p:cNvPr>
          <p:cNvSpPr txBox="1"/>
          <p:nvPr/>
        </p:nvSpPr>
        <p:spPr>
          <a:xfrm>
            <a:off x="10151878" y="5061018"/>
            <a:ext cx="1591056"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：訓練集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：測試集</a:t>
            </a:r>
          </a:p>
        </p:txBody>
      </p:sp>
    </p:spTree>
    <p:extLst>
      <p:ext uri="{BB962C8B-B14F-4D97-AF65-F5344CB8AC3E}">
        <p14:creationId xmlns:p14="http://schemas.microsoft.com/office/powerpoint/2010/main" val="3455266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17</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199" y="1279450"/>
            <a:ext cx="9696061" cy="1200329"/>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的模式為將各種標籤中的順序隨機打亂，打亂後每種類型的標籤各取等比例，將其中一份作為測試集，其餘做為訓練集，下列每個方框中皆有所有標籤種類，不會出現某一標籤選種較少的情況</a:t>
            </a:r>
            <a:endParaRPr lang="en-US" altLang="zh-TW" sz="24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ABDBC6B2-C3E2-D3E2-783F-BCE182FD37D3}"/>
              </a:ext>
            </a:extLst>
          </p:cNvPr>
          <p:cNvGraphicFramePr>
            <a:graphicFrameLocks noGrp="1"/>
          </p:cNvGraphicFramePr>
          <p:nvPr>
            <p:extLst>
              <p:ext uri="{D42A27DB-BD31-4B8C-83A1-F6EECF244321}">
                <p14:modId xmlns:p14="http://schemas.microsoft.com/office/powerpoint/2010/main" val="1065554063"/>
              </p:ext>
            </p:extLst>
          </p:nvPr>
        </p:nvGraphicFramePr>
        <p:xfrm>
          <a:off x="4130118" y="2782616"/>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5">
                        <a:lumMod val="60000"/>
                        <a:lumOff val="40000"/>
                      </a:schemeClr>
                    </a:solidFill>
                  </a:tcPr>
                </a:tc>
                <a:extLst>
                  <a:ext uri="{0D108BD9-81ED-4DB2-BD59-A6C34878D82A}">
                    <a16:rowId xmlns:a16="http://schemas.microsoft.com/office/drawing/2014/main" val="497292825"/>
                  </a:ext>
                </a:extLst>
              </a:tr>
            </a:tbl>
          </a:graphicData>
        </a:graphic>
      </p:graphicFrame>
      <p:sp>
        <p:nvSpPr>
          <p:cNvPr id="12" name="文字方塊 11">
            <a:extLst>
              <a:ext uri="{FF2B5EF4-FFF2-40B4-BE49-F238E27FC236}">
                <a16:creationId xmlns:a16="http://schemas.microsoft.com/office/drawing/2014/main" id="{DC447D78-CCD9-3C27-1292-CE6004AFDB2F}"/>
              </a:ext>
            </a:extLst>
          </p:cNvPr>
          <p:cNvSpPr txBox="1"/>
          <p:nvPr/>
        </p:nvSpPr>
        <p:spPr>
          <a:xfrm>
            <a:off x="3234208" y="2784124"/>
            <a:ext cx="1134686" cy="369332"/>
          </a:xfrm>
          <a:prstGeom prst="rect">
            <a:avLst/>
          </a:prstGeom>
          <a:noFill/>
        </p:spPr>
        <p:txBody>
          <a:bodyPr wrap="square" rtlCol="0">
            <a:spAutoFit/>
          </a:bodyPr>
          <a:lstStyle/>
          <a:p>
            <a:r>
              <a:rPr lang="en-US" altLang="zh-TW" dirty="0"/>
              <a:t>fold 1</a:t>
            </a:r>
            <a:endParaRPr lang="zh-TW" altLang="en-US" dirty="0"/>
          </a:p>
        </p:txBody>
      </p:sp>
      <p:sp>
        <p:nvSpPr>
          <p:cNvPr id="13" name="文字方塊 12">
            <a:extLst>
              <a:ext uri="{FF2B5EF4-FFF2-40B4-BE49-F238E27FC236}">
                <a16:creationId xmlns:a16="http://schemas.microsoft.com/office/drawing/2014/main" id="{FD6810BD-B2A3-F731-9AE9-2092DE2DC65D}"/>
              </a:ext>
            </a:extLst>
          </p:cNvPr>
          <p:cNvSpPr txBox="1"/>
          <p:nvPr/>
        </p:nvSpPr>
        <p:spPr>
          <a:xfrm>
            <a:off x="3234208" y="3538520"/>
            <a:ext cx="1134686" cy="369332"/>
          </a:xfrm>
          <a:prstGeom prst="rect">
            <a:avLst/>
          </a:prstGeom>
          <a:noFill/>
        </p:spPr>
        <p:txBody>
          <a:bodyPr wrap="square" rtlCol="0">
            <a:spAutoFit/>
          </a:bodyPr>
          <a:lstStyle/>
          <a:p>
            <a:r>
              <a:rPr lang="en-US" altLang="zh-TW" dirty="0"/>
              <a:t>fold 2</a:t>
            </a:r>
            <a:endParaRPr lang="zh-TW" altLang="en-US" dirty="0"/>
          </a:p>
        </p:txBody>
      </p:sp>
      <p:sp>
        <p:nvSpPr>
          <p:cNvPr id="14" name="文字方塊 13">
            <a:extLst>
              <a:ext uri="{FF2B5EF4-FFF2-40B4-BE49-F238E27FC236}">
                <a16:creationId xmlns:a16="http://schemas.microsoft.com/office/drawing/2014/main" id="{24EB0BEA-7488-760F-6307-0D05725A07EA}"/>
              </a:ext>
            </a:extLst>
          </p:cNvPr>
          <p:cNvSpPr txBox="1"/>
          <p:nvPr/>
        </p:nvSpPr>
        <p:spPr>
          <a:xfrm>
            <a:off x="3234208" y="4299489"/>
            <a:ext cx="1134686" cy="369332"/>
          </a:xfrm>
          <a:prstGeom prst="rect">
            <a:avLst/>
          </a:prstGeom>
          <a:noFill/>
        </p:spPr>
        <p:txBody>
          <a:bodyPr wrap="square" rtlCol="0">
            <a:spAutoFit/>
          </a:bodyPr>
          <a:lstStyle/>
          <a:p>
            <a:r>
              <a:rPr lang="en-US" altLang="zh-TW" dirty="0"/>
              <a:t>fold 3</a:t>
            </a:r>
            <a:endParaRPr lang="zh-TW" altLang="en-US" dirty="0"/>
          </a:p>
        </p:txBody>
      </p:sp>
      <p:sp>
        <p:nvSpPr>
          <p:cNvPr id="15" name="文字方塊 14">
            <a:extLst>
              <a:ext uri="{FF2B5EF4-FFF2-40B4-BE49-F238E27FC236}">
                <a16:creationId xmlns:a16="http://schemas.microsoft.com/office/drawing/2014/main" id="{F8EE226B-9E37-94FD-29D3-04C2A57B7E58}"/>
              </a:ext>
            </a:extLst>
          </p:cNvPr>
          <p:cNvSpPr txBox="1"/>
          <p:nvPr/>
        </p:nvSpPr>
        <p:spPr>
          <a:xfrm>
            <a:off x="3234208" y="5053885"/>
            <a:ext cx="1134686" cy="369332"/>
          </a:xfrm>
          <a:prstGeom prst="rect">
            <a:avLst/>
          </a:prstGeom>
          <a:noFill/>
        </p:spPr>
        <p:txBody>
          <a:bodyPr wrap="square" rtlCol="0">
            <a:spAutoFit/>
          </a:bodyPr>
          <a:lstStyle/>
          <a:p>
            <a:r>
              <a:rPr lang="en-US" altLang="zh-TW" dirty="0"/>
              <a:t>fold 4</a:t>
            </a:r>
            <a:endParaRPr lang="zh-TW" altLang="en-US" dirty="0"/>
          </a:p>
        </p:txBody>
      </p:sp>
      <p:sp>
        <p:nvSpPr>
          <p:cNvPr id="16" name="文字方塊 15">
            <a:extLst>
              <a:ext uri="{FF2B5EF4-FFF2-40B4-BE49-F238E27FC236}">
                <a16:creationId xmlns:a16="http://schemas.microsoft.com/office/drawing/2014/main" id="{BEEA8A1F-FFD3-EB69-AE7E-1A4C533DCE2E}"/>
              </a:ext>
            </a:extLst>
          </p:cNvPr>
          <p:cNvSpPr txBox="1"/>
          <p:nvPr/>
        </p:nvSpPr>
        <p:spPr>
          <a:xfrm>
            <a:off x="3234208" y="5876273"/>
            <a:ext cx="1134686" cy="369332"/>
          </a:xfrm>
          <a:prstGeom prst="rect">
            <a:avLst/>
          </a:prstGeom>
          <a:noFill/>
        </p:spPr>
        <p:txBody>
          <a:bodyPr wrap="square" rtlCol="0">
            <a:spAutoFit/>
          </a:bodyPr>
          <a:lstStyle/>
          <a:p>
            <a:r>
              <a:rPr lang="en-US" altLang="zh-TW" dirty="0"/>
              <a:t>fold 5</a:t>
            </a:r>
            <a:endParaRPr lang="zh-TW" altLang="en-US" dirty="0"/>
          </a:p>
        </p:txBody>
      </p:sp>
      <p:graphicFrame>
        <p:nvGraphicFramePr>
          <p:cNvPr id="17" name="表格 16">
            <a:extLst>
              <a:ext uri="{FF2B5EF4-FFF2-40B4-BE49-F238E27FC236}">
                <a16:creationId xmlns:a16="http://schemas.microsoft.com/office/drawing/2014/main" id="{B8D1B84E-5E87-01AB-F9DC-CA9FCA7445EE}"/>
              </a:ext>
            </a:extLst>
          </p:cNvPr>
          <p:cNvGraphicFramePr>
            <a:graphicFrameLocks noGrp="1"/>
          </p:cNvGraphicFramePr>
          <p:nvPr>
            <p:extLst>
              <p:ext uri="{D42A27DB-BD31-4B8C-83A1-F6EECF244321}">
                <p14:modId xmlns:p14="http://schemas.microsoft.com/office/powerpoint/2010/main" val="3834815635"/>
              </p:ext>
            </p:extLst>
          </p:nvPr>
        </p:nvGraphicFramePr>
        <p:xfrm>
          <a:off x="233418" y="4333782"/>
          <a:ext cx="2197345" cy="370840"/>
        </p:xfrm>
        <a:graphic>
          <a:graphicData uri="http://schemas.openxmlformats.org/drawingml/2006/table">
            <a:tbl>
              <a:tblPr firstRow="1" bandRow="1">
                <a:tableStyleId>{5940675A-B579-460E-94D1-54222C63F5DA}</a:tableStyleId>
              </a:tblPr>
              <a:tblGrid>
                <a:gridCol w="2197345">
                  <a:extLst>
                    <a:ext uri="{9D8B030D-6E8A-4147-A177-3AD203B41FA5}">
                      <a16:colId xmlns:a16="http://schemas.microsoft.com/office/drawing/2014/main" val="834131247"/>
                    </a:ext>
                  </a:extLst>
                </a:gridCol>
              </a:tblGrid>
              <a:tr h="370840">
                <a:tc>
                  <a:txBody>
                    <a:bodyPr/>
                    <a:lstStyle/>
                    <a:p>
                      <a:pPr algn="ct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1~</a:t>
                      </a:r>
                      <a:r>
                        <a:rPr lang="zh-TW" altLang="en-US" dirty="0">
                          <a:latin typeface="標楷體" panose="03000509000000000000" pitchFamily="65" charset="-120"/>
                          <a:ea typeface="標楷體" panose="03000509000000000000" pitchFamily="65" charset="-120"/>
                        </a:rPr>
                        <a:t>標籤</a:t>
                      </a:r>
                      <a:r>
                        <a:rPr lang="en-US" altLang="zh-TW" dirty="0">
                          <a:latin typeface="Times New Roman" panose="02020603050405020304" pitchFamily="18" charset="0"/>
                          <a:cs typeface="Times New Roman" panose="02020603050405020304" pitchFamily="18" charset="0"/>
                        </a:rPr>
                        <a:t>5</a:t>
                      </a: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18" name="左大括弧 17">
            <a:extLst>
              <a:ext uri="{FF2B5EF4-FFF2-40B4-BE49-F238E27FC236}">
                <a16:creationId xmlns:a16="http://schemas.microsoft.com/office/drawing/2014/main" id="{8CC33345-2FC8-7A51-BD76-0981ADAFA3A7}"/>
              </a:ext>
            </a:extLst>
          </p:cNvPr>
          <p:cNvSpPr/>
          <p:nvPr/>
        </p:nvSpPr>
        <p:spPr>
          <a:xfrm>
            <a:off x="2701028" y="2884270"/>
            <a:ext cx="332603" cy="3387452"/>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aphicFrame>
        <p:nvGraphicFramePr>
          <p:cNvPr id="19" name="表格 18">
            <a:extLst>
              <a:ext uri="{FF2B5EF4-FFF2-40B4-BE49-F238E27FC236}">
                <a16:creationId xmlns:a16="http://schemas.microsoft.com/office/drawing/2014/main" id="{8B11852A-B2AA-9D55-B0AC-6B1C53484354}"/>
              </a:ext>
            </a:extLst>
          </p:cNvPr>
          <p:cNvGraphicFramePr>
            <a:graphicFrameLocks noGrp="1"/>
          </p:cNvGraphicFramePr>
          <p:nvPr>
            <p:extLst>
              <p:ext uri="{D42A27DB-BD31-4B8C-83A1-F6EECF244321}">
                <p14:modId xmlns:p14="http://schemas.microsoft.com/office/powerpoint/2010/main" val="1706876938"/>
              </p:ext>
            </p:extLst>
          </p:nvPr>
        </p:nvGraphicFramePr>
        <p:xfrm>
          <a:off x="4130118" y="3543585"/>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0" name="表格 19">
            <a:extLst>
              <a:ext uri="{FF2B5EF4-FFF2-40B4-BE49-F238E27FC236}">
                <a16:creationId xmlns:a16="http://schemas.microsoft.com/office/drawing/2014/main" id="{FCEFC1FD-DA9E-201B-8A6F-73F498EF58DF}"/>
              </a:ext>
            </a:extLst>
          </p:cNvPr>
          <p:cNvGraphicFramePr>
            <a:graphicFrameLocks noGrp="1"/>
          </p:cNvGraphicFramePr>
          <p:nvPr>
            <p:extLst>
              <p:ext uri="{D42A27DB-BD31-4B8C-83A1-F6EECF244321}">
                <p14:modId xmlns:p14="http://schemas.microsoft.com/office/powerpoint/2010/main" val="4110441814"/>
              </p:ext>
            </p:extLst>
          </p:nvPr>
        </p:nvGraphicFramePr>
        <p:xfrm>
          <a:off x="4130118" y="4329272"/>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1" name="表格 20">
            <a:extLst>
              <a:ext uri="{FF2B5EF4-FFF2-40B4-BE49-F238E27FC236}">
                <a16:creationId xmlns:a16="http://schemas.microsoft.com/office/drawing/2014/main" id="{14C98AC5-0129-FF55-7056-7F0CA554215D}"/>
              </a:ext>
            </a:extLst>
          </p:cNvPr>
          <p:cNvGraphicFramePr>
            <a:graphicFrameLocks noGrp="1"/>
          </p:cNvGraphicFramePr>
          <p:nvPr>
            <p:extLst>
              <p:ext uri="{D42A27DB-BD31-4B8C-83A1-F6EECF244321}">
                <p14:modId xmlns:p14="http://schemas.microsoft.com/office/powerpoint/2010/main" val="3527095188"/>
              </p:ext>
            </p:extLst>
          </p:nvPr>
        </p:nvGraphicFramePr>
        <p:xfrm>
          <a:off x="4130118" y="505014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graphicFrame>
        <p:nvGraphicFramePr>
          <p:cNvPr id="22" name="表格 21">
            <a:extLst>
              <a:ext uri="{FF2B5EF4-FFF2-40B4-BE49-F238E27FC236}">
                <a16:creationId xmlns:a16="http://schemas.microsoft.com/office/drawing/2014/main" id="{7DC959DE-E696-2EDD-11C4-4B7435164E85}"/>
              </a:ext>
            </a:extLst>
          </p:cNvPr>
          <p:cNvGraphicFramePr>
            <a:graphicFrameLocks noGrp="1"/>
          </p:cNvGraphicFramePr>
          <p:nvPr>
            <p:extLst>
              <p:ext uri="{D42A27DB-BD31-4B8C-83A1-F6EECF244321}">
                <p14:modId xmlns:p14="http://schemas.microsoft.com/office/powerpoint/2010/main" val="3249520436"/>
              </p:ext>
            </p:extLst>
          </p:nvPr>
        </p:nvGraphicFramePr>
        <p:xfrm>
          <a:off x="4130118" y="5877809"/>
          <a:ext cx="5116520" cy="370840"/>
        </p:xfrm>
        <a:graphic>
          <a:graphicData uri="http://schemas.openxmlformats.org/drawingml/2006/table">
            <a:tbl>
              <a:tblPr firstRow="1" bandRow="1">
                <a:tableStyleId>{5940675A-B579-460E-94D1-54222C63F5DA}</a:tableStyleId>
              </a:tblPr>
              <a:tblGrid>
                <a:gridCol w="1023304">
                  <a:extLst>
                    <a:ext uri="{9D8B030D-6E8A-4147-A177-3AD203B41FA5}">
                      <a16:colId xmlns:a16="http://schemas.microsoft.com/office/drawing/2014/main" val="834131247"/>
                    </a:ext>
                  </a:extLst>
                </a:gridCol>
                <a:gridCol w="1023304">
                  <a:extLst>
                    <a:ext uri="{9D8B030D-6E8A-4147-A177-3AD203B41FA5}">
                      <a16:colId xmlns:a16="http://schemas.microsoft.com/office/drawing/2014/main" val="1726456158"/>
                    </a:ext>
                  </a:extLst>
                </a:gridCol>
                <a:gridCol w="1023304">
                  <a:extLst>
                    <a:ext uri="{9D8B030D-6E8A-4147-A177-3AD203B41FA5}">
                      <a16:colId xmlns:a16="http://schemas.microsoft.com/office/drawing/2014/main" val="4032704692"/>
                    </a:ext>
                  </a:extLst>
                </a:gridCol>
                <a:gridCol w="1023304">
                  <a:extLst>
                    <a:ext uri="{9D8B030D-6E8A-4147-A177-3AD203B41FA5}">
                      <a16:colId xmlns:a16="http://schemas.microsoft.com/office/drawing/2014/main" val="2492887508"/>
                    </a:ext>
                  </a:extLst>
                </a:gridCol>
                <a:gridCol w="1023304">
                  <a:extLst>
                    <a:ext uri="{9D8B030D-6E8A-4147-A177-3AD203B41FA5}">
                      <a16:colId xmlns:a16="http://schemas.microsoft.com/office/drawing/2014/main" val="1507986640"/>
                    </a:ext>
                  </a:extLst>
                </a:gridCol>
              </a:tblGrid>
              <a:tr h="370840">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8FAAD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tc>
                  <a:txBody>
                    <a:bodyPr/>
                    <a:lstStyle/>
                    <a:p>
                      <a:pPr algn="ctr"/>
                      <a:endParaRPr lang="zh-TW" altLang="en-US" dirty="0">
                        <a:latin typeface="Times New Roman" panose="02020603050405020304" pitchFamily="18" charset="0"/>
                        <a:cs typeface="Times New Roman" panose="02020603050405020304" pitchFamily="18" charset="0"/>
                      </a:endParaRPr>
                    </a:p>
                  </a:txBody>
                  <a:tcPr>
                    <a:solidFill>
                      <a:srgbClr val="FBE5D6"/>
                    </a:solidFill>
                  </a:tcPr>
                </a:tc>
                <a:extLst>
                  <a:ext uri="{0D108BD9-81ED-4DB2-BD59-A6C34878D82A}">
                    <a16:rowId xmlns:a16="http://schemas.microsoft.com/office/drawing/2014/main" val="497292825"/>
                  </a:ext>
                </a:extLst>
              </a:tr>
            </a:tbl>
          </a:graphicData>
        </a:graphic>
      </p:graphicFrame>
      <p:sp>
        <p:nvSpPr>
          <p:cNvPr id="5" name="矩形 4">
            <a:extLst>
              <a:ext uri="{FF2B5EF4-FFF2-40B4-BE49-F238E27FC236}">
                <a16:creationId xmlns:a16="http://schemas.microsoft.com/office/drawing/2014/main" id="{C04EF0DC-2DAE-1C9D-FC6B-2370EC902ED5}"/>
              </a:ext>
            </a:extLst>
          </p:cNvPr>
          <p:cNvSpPr/>
          <p:nvPr/>
        </p:nvSpPr>
        <p:spPr>
          <a:xfrm>
            <a:off x="9778852" y="5322275"/>
            <a:ext cx="416412" cy="370840"/>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FE4654A9-A93E-CDD5-38DD-3143A55267C4}"/>
              </a:ext>
            </a:extLst>
          </p:cNvPr>
          <p:cNvSpPr/>
          <p:nvPr/>
        </p:nvSpPr>
        <p:spPr>
          <a:xfrm>
            <a:off x="9778852" y="5874765"/>
            <a:ext cx="416412" cy="370840"/>
          </a:xfrm>
          <a:prstGeom prst="rect">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FFC82B71-D5E6-8310-EC63-453A0830E414}"/>
              </a:ext>
            </a:extLst>
          </p:cNvPr>
          <p:cNvSpPr txBox="1"/>
          <p:nvPr/>
        </p:nvSpPr>
        <p:spPr>
          <a:xfrm>
            <a:off x="10142548" y="5322275"/>
            <a:ext cx="1591056"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：訓練集</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：測試集</a:t>
            </a:r>
          </a:p>
        </p:txBody>
      </p:sp>
      <p:cxnSp>
        <p:nvCxnSpPr>
          <p:cNvPr id="9" name="直線單箭頭接點 8">
            <a:extLst>
              <a:ext uri="{FF2B5EF4-FFF2-40B4-BE49-F238E27FC236}">
                <a16:creationId xmlns:a16="http://schemas.microsoft.com/office/drawing/2014/main" id="{184454A9-BBD9-A9E7-D30A-9500881527AE}"/>
              </a:ext>
            </a:extLst>
          </p:cNvPr>
          <p:cNvCxnSpPr/>
          <p:nvPr/>
        </p:nvCxnSpPr>
        <p:spPr>
          <a:xfrm flipV="1">
            <a:off x="1332090" y="3538520"/>
            <a:ext cx="0" cy="660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4C975748-057B-98A8-606E-B509D4600100}"/>
              </a:ext>
            </a:extLst>
          </p:cNvPr>
          <p:cNvSpPr txBox="1"/>
          <p:nvPr/>
        </p:nvSpPr>
        <p:spPr>
          <a:xfrm>
            <a:off x="828869" y="2824685"/>
            <a:ext cx="1120593" cy="646331"/>
          </a:xfrm>
          <a:prstGeom prst="rect">
            <a:avLst/>
          </a:prstGeom>
          <a:noFill/>
        </p:spPr>
        <p:txBody>
          <a:bodyPr wrap="square" rtlCol="0">
            <a:spAutoFit/>
          </a:bodyPr>
          <a:lstStyle/>
          <a:p>
            <a:r>
              <a:rPr lang="zh-TW" altLang="en-US" sz="1800" dirty="0">
                <a:latin typeface="標楷體" panose="03000509000000000000" pitchFamily="65" charset="-120"/>
                <a:ea typeface="標楷體" panose="03000509000000000000" pitchFamily="65" charset="-120"/>
              </a:rPr>
              <a:t>前後順序隨機打亂</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2574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詳細解說</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18</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838200" y="1261343"/>
            <a:ext cx="9696061" cy="461665"/>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a:latin typeface="標楷體" panose="03000509000000000000" pitchFamily="65" charset="-120"/>
                <a:ea typeface="標楷體" panose="03000509000000000000" pitchFamily="65" charset="-120"/>
              </a:rPr>
              <a:t>3</a:t>
            </a:r>
            <a:r>
              <a:rPr lang="zh-TW" altLang="en-US" sz="2400" dirty="0">
                <a:latin typeface="標楷體" panose="03000509000000000000" pitchFamily="65" charset="-120"/>
                <a:ea typeface="標楷體" panose="03000509000000000000" pitchFamily="65" charset="-120"/>
              </a:rPr>
              <a:t>的模式為關閉</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k-fold</a:t>
            </a:r>
            <a:r>
              <a:rPr lang="zh-TW" altLang="en-US" sz="2400" dirty="0">
                <a:latin typeface="標楷體" panose="03000509000000000000" pitchFamily="65" charset="-120"/>
                <a:ea typeface="標楷體" panose="03000509000000000000" pitchFamily="65" charset="-120"/>
              </a:rPr>
              <a:t>模式，直接將所有的數據視為訓練集和測試集</a:t>
            </a:r>
            <a:endParaRPr lang="en-US" altLang="zh-TW"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39251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基因演算法控制隨機森林使用說明書</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19</a:t>
            </a:fld>
            <a:endParaRPr lang="zh-TW" altLang="en-US"/>
          </a:p>
        </p:txBody>
      </p:sp>
      <p:sp>
        <p:nvSpPr>
          <p:cNvPr id="5" name="文字方塊 4">
            <a:extLst>
              <a:ext uri="{FF2B5EF4-FFF2-40B4-BE49-F238E27FC236}">
                <a16:creationId xmlns:a16="http://schemas.microsoft.com/office/drawing/2014/main" id="{01EE2008-D612-42A3-C7C4-4456746CAFF3}"/>
              </a:ext>
            </a:extLst>
          </p:cNvPr>
          <p:cNvSpPr txBox="1"/>
          <p:nvPr/>
        </p:nvSpPr>
        <p:spPr>
          <a:xfrm>
            <a:off x="139959" y="1279450"/>
            <a:ext cx="11971176" cy="2492990"/>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[indices]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lb_input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ub_input</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output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indices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此參數會為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sz="2000" dirty="0">
                <a:latin typeface="標楷體" panose="03000509000000000000" pitchFamily="65" charset="-120"/>
                <a:ea typeface="標楷體" panose="03000509000000000000" pitchFamily="65" charset="-120"/>
              </a:rPr>
              <a:t>編號來分出不同的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，會根據</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latin typeface="標楷體" panose="03000509000000000000" pitchFamily="65" charset="-120"/>
                <a:ea typeface="標楷體" panose="03000509000000000000" pitchFamily="65" charset="-120"/>
              </a:rPr>
              <a:t>有不一樣的規律</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請勿更動此參數，若更動則會影響後續解讀檔案和驗證的超參數時資料的正確性</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此為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latin typeface="標楷體" panose="03000509000000000000" pitchFamily="65" charset="-120"/>
                <a:ea typeface="標楷體" panose="03000509000000000000" pitchFamily="65" charset="-120"/>
              </a:rPr>
              <a:t>在運行時，程式裡面的</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OutputFnc</a:t>
            </a:r>
            <a:r>
              <a:rPr lang="zh-TW" altLang="en-US" sz="2000" dirty="0">
                <a:latin typeface="標楷體" panose="03000509000000000000" pitchFamily="65" charset="-120"/>
                <a:ea typeface="標楷體" panose="03000509000000000000" pitchFamily="65" charset="-120"/>
              </a:rPr>
              <a:t>設定，會自動儲存在主程式上的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workspace</a:t>
            </a:r>
            <a:r>
              <a:rPr lang="zh-TW" altLang="en-US" sz="2000" dirty="0">
                <a:latin typeface="標楷體" panose="03000509000000000000" pitchFamily="65" charset="-120"/>
                <a:ea typeface="標楷體" panose="03000509000000000000" pitchFamily="65" charset="-120"/>
              </a:rPr>
              <a:t>上，此答案的格式會交由後續的解讀程式進行拆解和驗證</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請勿更動此參數，若更動則後續拆解和驗證會出現驗證答案的錯誤</a:t>
            </a: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5508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zh-TW" altLang="en-US" sz="4800"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2</a:t>
            </a:fld>
            <a:endParaRPr lang="zh-TW" altLang="en-US"/>
          </a:p>
        </p:txBody>
      </p:sp>
    </p:spTree>
    <p:extLst>
      <p:ext uri="{BB962C8B-B14F-4D97-AF65-F5344CB8AC3E}">
        <p14:creationId xmlns:p14="http://schemas.microsoft.com/office/powerpoint/2010/main" val="6569769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0644-0CB9-4DB3-AD55-4347E01506E5}"/>
              </a:ext>
            </a:extLst>
          </p:cNvPr>
          <p:cNvSpPr>
            <a:spLocks noGrp="1"/>
          </p:cNvSpPr>
          <p:nvPr>
            <p:ph type="title"/>
          </p:nvPr>
        </p:nvSpPr>
        <p:spPr/>
        <p:txBody>
          <a:bodyPr/>
          <a:lstStyle/>
          <a:p>
            <a:r>
              <a:rPr lang="en-US" altLang="zh-TW" sz="48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800" b="1"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9547F6D-D5A3-4DCE-8EC4-AF0A636849A3}"/>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C8F5610-C071-4E2A-965C-D52476810E27}"/>
              </a:ext>
            </a:extLst>
          </p:cNvPr>
          <p:cNvSpPr>
            <a:spLocks noGrp="1"/>
          </p:cNvSpPr>
          <p:nvPr>
            <p:ph type="sldNum" sz="quarter" idx="10"/>
          </p:nvPr>
        </p:nvSpPr>
        <p:spPr/>
        <p:txBody>
          <a:bodyPr/>
          <a:lstStyle/>
          <a:p>
            <a:pPr>
              <a:defRPr/>
            </a:pPr>
            <a:fld id="{427AAE39-0A2A-45D6-ACF3-40C4D7701A2D}" type="slidenum">
              <a:rPr lang="zh-TW" altLang="en-US" smtClean="0"/>
              <a:pPr>
                <a:defRPr/>
              </a:pPr>
              <a:t>20</a:t>
            </a:fld>
            <a:endParaRPr lang="zh-TW" altLang="en-US"/>
          </a:p>
        </p:txBody>
      </p:sp>
    </p:spTree>
    <p:extLst>
      <p:ext uri="{BB962C8B-B14F-4D97-AF65-F5344CB8AC3E}">
        <p14:creationId xmlns:p14="http://schemas.microsoft.com/office/powerpoint/2010/main" val="374421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21</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647426"/>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Arial" panose="020B0604020202020204" pitchFamily="34" charset="0"/>
              <a:buChar char="•"/>
            </a:pPr>
            <a:r>
              <a:rPr lang="zh-TW" altLang="en-US" sz="2400" dirty="0">
                <a:latin typeface="標楷體" panose="03000509000000000000" pitchFamily="65" charset="-120"/>
                <a:ea typeface="標楷體" panose="03000509000000000000" pitchFamily="65" charset="-120"/>
              </a:rPr>
              <a:t>將前面</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400" dirty="0">
                <a:latin typeface="標楷體" panose="03000509000000000000" pitchFamily="65" charset="-120"/>
                <a:ea typeface="標楷體" panose="03000509000000000000" pitchFamily="65" charset="-120"/>
              </a:rPr>
              <a:t>所獲得的答案進行拆解以及驗證</a:t>
            </a:r>
            <a:endParaRPr lang="en-US" altLang="zh-TW" sz="24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solidFill>
                  <a:srgbClr val="00B0F0"/>
                </a:solidFill>
                <a:latin typeface="標楷體" panose="03000509000000000000" pitchFamily="65" charset="-120"/>
                <a:ea typeface="標楷體" panose="03000509000000000000" pitchFamily="65" charset="-120"/>
              </a:rPr>
              <a:t>請將前面</a:t>
            </a:r>
            <a:r>
              <a:rPr lang="en-US" altLang="zh-TW" sz="2000"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solidFill>
                  <a:srgbClr val="00B0F0"/>
                </a:solidFill>
                <a:latin typeface="標楷體" panose="03000509000000000000" pitchFamily="65" charset="-120"/>
                <a:ea typeface="標楷體" panose="03000509000000000000" pitchFamily="65" charset="-120"/>
              </a:rPr>
              <a:t>所自動儲存的答案輸入在此</a:t>
            </a:r>
            <a:endParaRPr lang="en-US" altLang="zh-TW" sz="2000" dirty="0">
              <a:solidFill>
                <a:srgbClr val="00B0F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，欲由基因演算法</a:t>
            </a:r>
            <a:r>
              <a:rPr lang="zh-TW" altLang="en-US" sz="2000" dirty="0">
                <a:solidFill>
                  <a:srgbClr val="00B050"/>
                </a:solidFill>
                <a:latin typeface="標楷體" panose="03000509000000000000" pitchFamily="65" charset="-120"/>
                <a:ea typeface="標楷體" panose="03000509000000000000" pitchFamily="65" charset="-120"/>
              </a:rPr>
              <a:t>挑選特徵的數量</a:t>
            </a:r>
            <a:r>
              <a:rPr lang="zh-TW" altLang="en-US" sz="2000" dirty="0">
                <a:latin typeface="標楷體" panose="03000509000000000000" pitchFamily="65" charset="-120"/>
                <a:ea typeface="標楷體" panose="03000509000000000000" pitchFamily="65" charset="-120"/>
              </a:rPr>
              <a:t>，若不選特徵則輸入</a:t>
            </a:r>
            <a:r>
              <a:rPr lang="en-US" altLang="zh-TW" sz="2000" dirty="0">
                <a:latin typeface="標楷體" panose="03000509000000000000" pitchFamily="65" charset="-120"/>
                <a:ea typeface="標楷體" panose="03000509000000000000" pitchFamily="65" charset="-120"/>
              </a:rPr>
              <a:t>0</a:t>
            </a:r>
            <a:r>
              <a:rPr lang="zh-TW" altLang="en-US" sz="2000" dirty="0">
                <a:latin typeface="標楷體" panose="03000509000000000000" pitchFamily="65" charset="-120"/>
                <a:ea typeface="標楷體" panose="03000509000000000000" pitchFamily="65" charset="-120"/>
              </a:rPr>
              <a:t>，基因演算法將會使用所有特徵進行疊代</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30</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，用最佳答案的超參數組重複建立隨機森林的次數</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重複驗證次數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欲訓練數據，輸入格式為</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樣本數*特徵數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labels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欲訓練數據其對應之標籤，維度為樣本數*</a:t>
            </a:r>
            <a:r>
              <a:rPr lang="en-US" altLang="zh-TW" sz="2000" dirty="0">
                <a:latin typeface="標楷體" panose="03000509000000000000" pitchFamily="65" charset="-120"/>
                <a:ea typeface="標楷體" panose="03000509000000000000" pitchFamily="65" charset="-120"/>
              </a:rPr>
              <a:t>1</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Split_quantity</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k-fold</a:t>
            </a:r>
            <a:r>
              <a:rPr lang="zh-TW" altLang="en-US" sz="2000" dirty="0">
                <a:latin typeface="標楷體" panose="03000509000000000000" pitchFamily="65" charset="-120"/>
                <a:ea typeface="標楷體" panose="03000509000000000000" pitchFamily="65" charset="-120"/>
              </a:rPr>
              <a:t>中</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的數量，若要拆成</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000" dirty="0">
                <a:latin typeface="標楷體" panose="03000509000000000000" pitchFamily="65" charset="-120"/>
                <a:ea typeface="標楷體" panose="03000509000000000000" pitchFamily="65" charset="-120"/>
              </a:rPr>
              <a:t>個</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則輸入數值</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2000" dirty="0">
                <a:solidFill>
                  <a:srgbClr val="FF0000"/>
                </a:solidFill>
                <a:latin typeface="標楷體" panose="03000509000000000000" pitchFamily="65" charset="-120"/>
                <a:ea typeface="標楷體" panose="03000509000000000000" pitchFamily="65" charset="-120"/>
              </a:rPr>
              <a:t> ※</a:t>
            </a:r>
            <a:r>
              <a:rPr lang="zh-TW" altLang="en-US" sz="2000" dirty="0">
                <a:solidFill>
                  <a:srgbClr val="FF0000"/>
                </a:solidFill>
                <a:latin typeface="標楷體" panose="03000509000000000000" pitchFamily="65" charset="-120"/>
                <a:ea typeface="標楷體" panose="03000509000000000000" pitchFamily="65" charset="-120"/>
              </a:rPr>
              <a:t>請注意</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若</a:t>
            </a:r>
            <a:r>
              <a:rPr lang="en-US" altLang="zh-TW" sz="2000" dirty="0" err="1">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選用的是</a:t>
            </a:r>
            <a:r>
              <a:rPr lang="en-US" altLang="zh-TW" sz="2000" dirty="0">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或</a:t>
            </a:r>
            <a:r>
              <a:rPr lang="en-US" altLang="zh-TW" sz="2000" dirty="0">
                <a:solidFill>
                  <a:srgbClr val="FF0000"/>
                </a:solidFill>
                <a:highlight>
                  <a:srgbClr val="00FF00"/>
                </a:highlight>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solidFill>
                  <a:srgbClr val="FF0000"/>
                </a:solidFill>
                <a:highlight>
                  <a:srgbClr val="00FF00"/>
                </a:highlight>
                <a:latin typeface="標楷體" panose="03000509000000000000" pitchFamily="65" charset="-120"/>
                <a:ea typeface="標楷體" panose="03000509000000000000" pitchFamily="65" charset="-120"/>
              </a:rPr>
              <a:t>的話</a:t>
            </a:r>
            <a:r>
              <a:rPr lang="zh-TW" altLang="en-US" sz="2000" dirty="0">
                <a:solidFill>
                  <a:srgbClr val="FF0000"/>
                </a:solidFill>
                <a:latin typeface="標楷體" panose="03000509000000000000" pitchFamily="65" charset="-120"/>
                <a:ea typeface="標楷體" panose="03000509000000000000" pitchFamily="65" charset="-120"/>
              </a:rPr>
              <a:t>，則此處請隨意輸入數字</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62442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22</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39703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indices</a:t>
            </a:r>
            <a:r>
              <a:rPr lang="en-US" altLang="zh-TW" sz="2000" dirty="0">
                <a:latin typeface="標楷體" panose="03000509000000000000" pitchFamily="65" charset="-120"/>
                <a:ea typeface="標楷體" panose="03000509000000000000" pitchFamily="65" charset="-120"/>
              </a:rPr>
              <a:t> :</a:t>
            </a:r>
            <a:r>
              <a:rPr lang="zh-TW" altLang="en-US" sz="2000" dirty="0">
                <a:solidFill>
                  <a:srgbClr val="00B0F0"/>
                </a:solidFill>
                <a:latin typeface="標楷體" panose="03000509000000000000" pitchFamily="65" charset="-120"/>
                <a:ea typeface="標楷體" panose="03000509000000000000" pitchFamily="65" charset="-120"/>
              </a:rPr>
              <a:t>請將由前面</a:t>
            </a:r>
            <a:r>
              <a:rPr lang="en-US" altLang="zh-TW" sz="2000" dirty="0">
                <a:solidFill>
                  <a:srgbClr val="00B0F0"/>
                </a:solidFill>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solidFill>
                  <a:srgbClr val="00B0F0"/>
                </a:solidFill>
                <a:latin typeface="標楷體" panose="03000509000000000000" pitchFamily="65" charset="-120"/>
                <a:ea typeface="標楷體" panose="03000509000000000000" pitchFamily="65" charset="-120"/>
              </a:rPr>
              <a:t>所輸出的值輸入在此，</a:t>
            </a:r>
            <a:r>
              <a:rPr lang="zh-TW" altLang="en-US" sz="2000" dirty="0">
                <a:latin typeface="標楷體" panose="03000509000000000000" pitchFamily="65" charset="-120"/>
                <a:ea typeface="標楷體" panose="03000509000000000000" pitchFamily="65" charset="-120"/>
              </a:rPr>
              <a:t>此參數會為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sz="2000" dirty="0">
                <a:latin typeface="標楷體" panose="03000509000000000000" pitchFamily="65" charset="-120"/>
                <a:ea typeface="標楷體" panose="03000509000000000000" pitchFamily="65" charset="-120"/>
              </a:rPr>
              <a:t>編號來分出不同的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fold</a:t>
            </a:r>
            <a:r>
              <a:rPr lang="zh-TW" altLang="en-US" sz="2000" dirty="0">
                <a:latin typeface="標楷體" panose="03000509000000000000" pitchFamily="65" charset="-120"/>
                <a:ea typeface="標楷體" panose="03000509000000000000" pitchFamily="65" charset="-120"/>
              </a:rPr>
              <a:t>，會根據</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zh-TW" altLang="en-US" sz="2000" dirty="0">
                <a:latin typeface="標楷體" panose="03000509000000000000" pitchFamily="65" charset="-120"/>
                <a:ea typeface="標楷體" panose="03000509000000000000" pitchFamily="65" charset="-120"/>
              </a:rPr>
              <a:t>有不一樣的規律</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請勿更動此參數，若更動則會影響後續解讀檔案和驗證的超參數時資料的正確性</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  or ‘classification’ </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CC00CC"/>
                </a:solidFill>
                <a:latin typeface="Times New Roman" panose="02020603050405020304" pitchFamily="18" charset="0"/>
                <a:ea typeface="標楷體" panose="03000509000000000000" pitchFamily="65" charset="-120"/>
                <a:cs typeface="Times New Roman" panose="02020603050405020304" pitchFamily="18" charset="0"/>
              </a:rPr>
              <a:t>str</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，隨機森林樹的種類，使用分類型隨機森林輸入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'classification'</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、迴歸型隨機森林輸入</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'regression'</a:t>
            </a:r>
            <a:r>
              <a:rPr lang="en-US" altLang="zh-TW" sz="2000" dirty="0">
                <a:latin typeface="標楷體" panose="03000509000000000000" pitchFamily="65" charset="-120"/>
                <a:ea typeface="標楷體" panose="03000509000000000000" pitchFamily="65" charset="-120"/>
              </a:rPr>
              <a:t>)</a:t>
            </a:r>
            <a:r>
              <a:rPr lang="en-US" altLang="zh-TW" sz="2000" dirty="0">
                <a:solidFill>
                  <a:srgbClr val="FF0000"/>
                </a:solidFill>
                <a:latin typeface="標楷體" panose="03000509000000000000" pitchFamily="65" charset="-120"/>
                <a:ea typeface="標楷體" panose="03000509000000000000" pitchFamily="65" charset="-120"/>
              </a:rPr>
              <a:t>※</a:t>
            </a:r>
            <a:r>
              <a:rPr lang="zh-TW" altLang="en-US" sz="2000" dirty="0">
                <a:solidFill>
                  <a:srgbClr val="FF0000"/>
                </a:solidFill>
                <a:latin typeface="標楷體" panose="03000509000000000000" pitchFamily="65" charset="-120"/>
                <a:ea typeface="標楷體" panose="03000509000000000000" pitchFamily="65" charset="-120"/>
              </a:rPr>
              <a:t>請注意前面</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ga_mix_tree_Fnc</a:t>
            </a:r>
            <a:r>
              <a:rPr lang="zh-TW" altLang="en-US" sz="2000" dirty="0">
                <a:solidFill>
                  <a:srgbClr val="FF0000"/>
                </a:solidFill>
                <a:latin typeface="標楷體" panose="03000509000000000000" pitchFamily="65" charset="-120"/>
                <a:ea typeface="標楷體" panose="03000509000000000000" pitchFamily="65" charset="-120"/>
              </a:rPr>
              <a:t>輸入為哪種類型則此處類型也請相同</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selection_method</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 [1] or [2] or [3] :</a:t>
            </a:r>
            <a:r>
              <a:rPr lang="zh-TW" altLang="en-US" sz="2000" dirty="0">
                <a:latin typeface="標楷體" panose="03000509000000000000" pitchFamily="65" charset="-120"/>
                <a:ea typeface="標楷體" panose="03000509000000000000" pitchFamily="65" charset="-120"/>
              </a:rPr>
              <a:t>輸入類型</a:t>
            </a:r>
            <a:r>
              <a:rPr lang="en-US" altLang="zh-TW" sz="2000" dirty="0">
                <a:latin typeface="標楷體" panose="03000509000000000000" pitchFamily="65" charset="-120"/>
                <a:ea typeface="標楷體" panose="03000509000000000000" pitchFamily="65" charset="-120"/>
              </a:rPr>
              <a:t>(</a:t>
            </a:r>
            <a:r>
              <a:rPr lang="en-US" altLang="zh-TW" sz="2000" dirty="0">
                <a:solidFill>
                  <a:srgbClr val="00B050"/>
                </a:solidFill>
                <a:latin typeface="Times New Roman" panose="02020603050405020304" pitchFamily="18" charset="0"/>
                <a:ea typeface="標楷體" panose="03000509000000000000" pitchFamily="65" charset="-120"/>
                <a:cs typeface="Times New Roman" panose="02020603050405020304" pitchFamily="18" charset="0"/>
              </a:rPr>
              <a:t>int</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，決定訓練資料和測試資料的方法分為方法</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endParaRPr lang="en-US" altLang="zh-TW" sz="2000" dirty="0">
              <a:solidFill>
                <a:srgbClr val="FF0000"/>
              </a:solidFill>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6383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en-US" altLang="zh-TW" sz="4400" dirty="0" err="1">
                <a:latin typeface="Times New Roman" panose="02020603050405020304" pitchFamily="18" charset="0"/>
                <a:ea typeface="標楷體" panose="03000509000000000000" pitchFamily="65" charset="-120"/>
                <a:cs typeface="Times New Roman" panose="02020603050405020304" pitchFamily="18" charset="0"/>
              </a:rPr>
              <a:t>ga_mix_tree_answer_Fnc.m</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23</a:t>
            </a:fld>
            <a:endParaRPr lang="zh-TW" altLang="en-US"/>
          </a:p>
        </p:txBody>
      </p:sp>
      <p:sp>
        <p:nvSpPr>
          <p:cNvPr id="10" name="文字方塊 9">
            <a:extLst>
              <a:ext uri="{FF2B5EF4-FFF2-40B4-BE49-F238E27FC236}">
                <a16:creationId xmlns:a16="http://schemas.microsoft.com/office/drawing/2014/main" id="{EC31D4E0-DEAC-5A7D-626B-54FDC1195E62}"/>
              </a:ext>
            </a:extLst>
          </p:cNvPr>
          <p:cNvSpPr txBox="1"/>
          <p:nvPr/>
        </p:nvSpPr>
        <p:spPr>
          <a:xfrm>
            <a:off x="139959" y="1279450"/>
            <a:ext cx="11971176" cy="4555093"/>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best_answer,best_score,verify,best_feature_inx</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ga_mix_tree_answer_Fnc</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Population_answer</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Repeat_verification</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data, labels, Split_quantity, indices , </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RF_mode</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p>
          <a:p>
            <a:endParaRPr lang="en-US" altLang="zh-TW" sz="20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output</a:t>
            </a:r>
            <a:r>
              <a:rPr lang="zh-TW" altLang="en-US" sz="2000" dirty="0">
                <a:latin typeface="標楷體" panose="03000509000000000000" pitchFamily="65" charset="-120"/>
                <a:ea typeface="標楷體" panose="03000509000000000000" pitchFamily="65" charset="-120"/>
              </a:rPr>
              <a:t>參數</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best_answer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由基因演算法找出最佳的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標楷體" panose="03000509000000000000" pitchFamily="65" charset="-120"/>
                <a:ea typeface="標楷體" panose="03000509000000000000" pitchFamily="65" charset="-120"/>
              </a:rPr>
              <a:t>項隨機森林超參數；維度為</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000" dirty="0">
                <a:latin typeface="標楷體" panose="03000509000000000000" pitchFamily="65" charset="-120"/>
                <a:ea typeface="標楷體" panose="03000509000000000000" pitchFamily="65" charset="-120"/>
              </a:rPr>
              <a:t>，依序為樹的數目、每顆樹最大分支次數、葉節點最小樣本數</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best_score</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由基因演算法全部疊代中最佳</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000" dirty="0">
                <a:latin typeface="標楷體" panose="03000509000000000000" pitchFamily="65" charset="-120"/>
                <a:ea typeface="標楷體" panose="03000509000000000000" pitchFamily="65" charset="-120"/>
              </a:rPr>
              <a:t>值最小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錯誤率最小</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代表的</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項</a:t>
            </a:r>
            <a:r>
              <a:rPr lang="en-US" altLang="zh-TW" sz="2000" dirty="0">
                <a:latin typeface="標楷體" panose="03000509000000000000" pitchFamily="65" charset="-120"/>
                <a:ea typeface="標楷體" panose="03000509000000000000" pitchFamily="65" charset="-120"/>
              </a:rPr>
              <a:t>RF</a:t>
            </a:r>
            <a:r>
              <a:rPr lang="zh-TW" altLang="en-US" sz="2000" dirty="0">
                <a:latin typeface="標楷體" panose="03000509000000000000" pitchFamily="65" charset="-120"/>
                <a:ea typeface="標楷體" panose="03000509000000000000" pitchFamily="65" charset="-120"/>
              </a:rPr>
              <a:t>超參數所建立的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RF</a:t>
            </a:r>
            <a:r>
              <a:rPr lang="zh-TW" altLang="en-US" sz="2000" dirty="0">
                <a:latin typeface="標楷體" panose="03000509000000000000" pitchFamily="65" charset="-120"/>
                <a:ea typeface="標楷體" panose="03000509000000000000" pitchFamily="65" charset="-120"/>
              </a:rPr>
              <a:t>預測模型</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於驗證集所得到的預測</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000" dirty="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a:t>
            </a:r>
            <a:r>
              <a:rPr lang="en-US" altLang="zh-TW" sz="2000" dirty="0">
                <a:latin typeface="標楷體" panose="03000509000000000000" pitchFamily="65" charset="-120"/>
                <a:ea typeface="標楷體" panose="03000509000000000000" pitchFamily="65" charset="-120"/>
              </a:rPr>
              <a:t>)</a:t>
            </a:r>
          </a:p>
          <a:p>
            <a:pPr marL="914400" lvl="1" indent="-457200">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verify :</a:t>
            </a:r>
            <a:r>
              <a:rPr lang="zh-TW" altLang="en-US" sz="2000" dirty="0">
                <a:latin typeface="標楷體" panose="03000509000000000000" pitchFamily="65" charset="-120"/>
                <a:ea typeface="標楷體" panose="03000509000000000000" pitchFamily="65" charset="-120"/>
              </a:rPr>
              <a:t>以最佳超參數組合重複多次建立隨機森林，對測試集的預測值</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迴歸型</a:t>
            </a:r>
            <a:r>
              <a:rPr lang="en-US" altLang="zh-TW" sz="2000" dirty="0">
                <a:latin typeface="標楷體" panose="03000509000000000000" pitchFamily="65" charset="-120"/>
                <a:ea typeface="標楷體" panose="03000509000000000000" pitchFamily="65" charset="-12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MSE</a:t>
            </a:r>
            <a:r>
              <a:rPr lang="zh-TW" altLang="en-US" sz="2000" dirty="0">
                <a:latin typeface="標楷體" panose="03000509000000000000" pitchFamily="65" charset="-120"/>
                <a:ea typeface="標楷體" panose="03000509000000000000" pitchFamily="65" charset="-120"/>
              </a:rPr>
              <a:t>值</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分類型</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錯誤率</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的平均值、變異數、標準差</a:t>
            </a: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best_feature_inx</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標楷體" panose="03000509000000000000" pitchFamily="65" charset="-120"/>
                <a:ea typeface="標楷體" panose="03000509000000000000" pitchFamily="65" charset="-120"/>
              </a:rPr>
              <a:t>由基因演算法找出的最佳特徵的編號</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維度</a:t>
            </a:r>
            <a:r>
              <a:rPr lang="en-US" altLang="zh-TW" sz="2000" dirty="0">
                <a:latin typeface="標楷體" panose="03000509000000000000" pitchFamily="65" charset="-120"/>
                <a:ea typeface="標楷體" panose="03000509000000000000" pitchFamily="65" charset="-120"/>
              </a:rPr>
              <a:t>=</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000" dirty="0">
                <a:latin typeface="標楷體" panose="03000509000000000000" pitchFamily="65" charset="-120"/>
                <a:ea typeface="標楷體" panose="03000509000000000000" pitchFamily="65" charset="-120"/>
              </a:rPr>
              <a:t>指定的特徵數目</a:t>
            </a:r>
            <a:r>
              <a:rPr lang="en-US" altLang="zh-TW" sz="2000" dirty="0">
                <a:latin typeface="標楷體" panose="03000509000000000000" pitchFamily="65" charset="-120"/>
                <a:ea typeface="標楷體" panose="03000509000000000000" pitchFamily="65" charset="-120"/>
              </a:rPr>
              <a:t>(</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numFeats</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若不須基因演算法挑選特徵則回傳</a:t>
            </a:r>
            <a:r>
              <a:rPr lang="en-US" altLang="zh-TW" sz="2000" dirty="0">
                <a:latin typeface="標楷體" panose="03000509000000000000" pitchFamily="65" charset="-120"/>
                <a:ea typeface="標楷體" panose="03000509000000000000" pitchFamily="65" charset="-120"/>
              </a:rPr>
              <a:t>"[]"</a:t>
            </a:r>
            <a:endParaRPr lang="zh-TW" altLang="en-US"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a:p>
            <a:pPr marL="914400" lvl="1" indent="-457200">
              <a:buFont typeface="Arial" panose="020B0604020202020204" pitchFamily="34" charset="0"/>
              <a:buChar char="•"/>
            </a:pPr>
            <a:endParaRPr lang="en-US" altLang="zh-TW"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711149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AC3BC948-C6B0-AE87-DA35-9EFC3A9F4ACD}"/>
              </a:ext>
            </a:extLst>
          </p:cNvPr>
          <p:cNvSpPr>
            <a:spLocks noGrp="1"/>
          </p:cNvSpPr>
          <p:nvPr>
            <p:ph type="title"/>
          </p:nvPr>
        </p:nvSpPr>
        <p:spPr/>
        <p:txBody>
          <a:bodyPr/>
          <a:lstStyle/>
          <a:p>
            <a:pPr algn="ctr"/>
            <a:r>
              <a:rPr lang="zh-TW" altLang="en-US" dirty="0">
                <a:latin typeface="標楷體" panose="03000509000000000000" pitchFamily="65" charset="-120"/>
                <a:ea typeface="標楷體" panose="03000509000000000000" pitchFamily="65" charset="-120"/>
              </a:rPr>
              <a:t>謝謝觀看</a:t>
            </a:r>
          </a:p>
        </p:txBody>
      </p:sp>
      <p:sp>
        <p:nvSpPr>
          <p:cNvPr id="6" name="文字版面配置區 5">
            <a:extLst>
              <a:ext uri="{FF2B5EF4-FFF2-40B4-BE49-F238E27FC236}">
                <a16:creationId xmlns:a16="http://schemas.microsoft.com/office/drawing/2014/main" id="{B0F2CB9A-1189-A254-E4E7-A3FFC9528591}"/>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2EAE0E08-8935-67B2-7BA6-0D233EF4B4D4}"/>
              </a:ext>
            </a:extLst>
          </p:cNvPr>
          <p:cNvSpPr>
            <a:spLocks noGrp="1"/>
          </p:cNvSpPr>
          <p:nvPr>
            <p:ph type="sldNum" sz="quarter" idx="10"/>
          </p:nvPr>
        </p:nvSpPr>
        <p:spPr/>
        <p:txBody>
          <a:bodyPr/>
          <a:lstStyle/>
          <a:p>
            <a:pPr>
              <a:defRPr/>
            </a:pPr>
            <a:fld id="{848CECF2-26FD-424D-B531-B5D1BA94F39D}" type="slidenum">
              <a:rPr lang="zh-TW" altLang="en-US" smtClean="0"/>
              <a:pPr>
                <a:defRPr/>
              </a:pPr>
              <a:t>24</a:t>
            </a:fld>
            <a:endParaRPr lang="zh-TW" altLang="en-US"/>
          </a:p>
        </p:txBody>
      </p:sp>
    </p:spTree>
    <p:extLst>
      <p:ext uri="{BB962C8B-B14F-4D97-AF65-F5344CB8AC3E}">
        <p14:creationId xmlns:p14="http://schemas.microsoft.com/office/powerpoint/2010/main" val="326975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3</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30481" cy="2246769"/>
          </a:xfrm>
          <a:prstGeom prst="rect">
            <a:avLst/>
          </a:prstGeom>
          <a:noFill/>
        </p:spPr>
        <p:txBody>
          <a:bodyPr wrap="square" rtlCol="0">
            <a:spAutoFit/>
          </a:bodyPr>
          <a:lstStyle/>
          <a:p>
            <a:pPr algn="just"/>
            <a:r>
              <a:rPr lang="zh-TW" altLang="en-US" sz="2800" dirty="0">
                <a:latin typeface="標楷體" panose="03000509000000000000" pitchFamily="65" charset="-120"/>
                <a:ea typeface="標楷體" panose="03000509000000000000" pitchFamily="65" charset="-120"/>
              </a:rPr>
              <a:t>簡介</a:t>
            </a:r>
            <a:r>
              <a:rPr lang="en-US" altLang="zh-TW" sz="2800" dirty="0">
                <a:latin typeface="標楷體" panose="03000509000000000000" pitchFamily="65" charset="-120"/>
                <a:ea typeface="標楷體" panose="03000509000000000000" pitchFamily="65" charset="-120"/>
              </a:rPr>
              <a:t>:</a:t>
            </a: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對於隨機森林來說挑選合適的超參數，可以有效地提升隨機森林的預測準確性，但是以往調整這些超參數都是依靠經驗或者個人判斷來進行挑選，所以本次開發的程式打算使用基因演算法來尋找合適的隨機森林超參數，讓隨機森林模型在預測答案時能夠更為精準。</a:t>
            </a:r>
          </a:p>
        </p:txBody>
      </p:sp>
    </p:spTree>
    <p:extLst>
      <p:ext uri="{BB962C8B-B14F-4D97-AF65-F5344CB8AC3E}">
        <p14:creationId xmlns:p14="http://schemas.microsoft.com/office/powerpoint/2010/main" val="71704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447A8DA6-FFB7-45B5-A8D1-80ACBC9959BA}"/>
              </a:ext>
            </a:extLst>
          </p:cNvPr>
          <p:cNvSpPr/>
          <p:nvPr/>
        </p:nvSpPr>
        <p:spPr>
          <a:xfrm>
            <a:off x="1656784" y="4838289"/>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68EA454A-27FD-4098-A3E5-10E5A5D2894E}"/>
              </a:ext>
            </a:extLst>
          </p:cNvPr>
          <p:cNvSpPr/>
          <p:nvPr/>
        </p:nvSpPr>
        <p:spPr>
          <a:xfrm>
            <a:off x="1656784" y="3064013"/>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06A0A541-7DD1-4CC7-955C-12152DA43720}"/>
              </a:ext>
            </a:extLst>
          </p:cNvPr>
          <p:cNvSpPr/>
          <p:nvPr/>
        </p:nvSpPr>
        <p:spPr>
          <a:xfrm>
            <a:off x="1656784" y="1557559"/>
            <a:ext cx="2372008" cy="932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a:xfrm>
            <a:off x="838200" y="263525"/>
            <a:ext cx="10515600" cy="8112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4</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1656784" y="1557559"/>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根據範圍上下限初始化各個染色體的參數組合</a:t>
            </a:r>
          </a:p>
        </p:txBody>
      </p:sp>
      <p:sp>
        <p:nvSpPr>
          <p:cNvPr id="5" name="箭號: 向下 4">
            <a:extLst>
              <a:ext uri="{FF2B5EF4-FFF2-40B4-BE49-F238E27FC236}">
                <a16:creationId xmlns:a16="http://schemas.microsoft.com/office/drawing/2014/main" id="{FB5E7F0B-7450-4665-92A4-0CA030DA6491}"/>
              </a:ext>
            </a:extLst>
          </p:cNvPr>
          <p:cNvSpPr/>
          <p:nvPr/>
        </p:nvSpPr>
        <p:spPr>
          <a:xfrm>
            <a:off x="2688879" y="2577411"/>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504BEA1D-3219-47A6-96BF-3A35D95D56AB}"/>
              </a:ext>
            </a:extLst>
          </p:cNvPr>
          <p:cNvSpPr txBox="1"/>
          <p:nvPr/>
        </p:nvSpPr>
        <p:spPr>
          <a:xfrm>
            <a:off x="1656784" y="3064013"/>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將對應的參數組合設定成各個不同的隨機森林模型得到對應的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fitness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箭號: 向下 10">
            <a:extLst>
              <a:ext uri="{FF2B5EF4-FFF2-40B4-BE49-F238E27FC236}">
                <a16:creationId xmlns:a16="http://schemas.microsoft.com/office/drawing/2014/main" id="{425246D4-EAA7-4D00-A7F9-3250E2FCED4E}"/>
              </a:ext>
            </a:extLst>
          </p:cNvPr>
          <p:cNvSpPr/>
          <p:nvPr/>
        </p:nvSpPr>
        <p:spPr>
          <a:xfrm>
            <a:off x="2688879" y="4351687"/>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2195FE7E-C08A-45B3-AE10-36863132BADB}"/>
              </a:ext>
            </a:extLst>
          </p:cNvPr>
          <p:cNvSpPr txBox="1"/>
          <p:nvPr/>
        </p:nvSpPr>
        <p:spPr>
          <a:xfrm>
            <a:off x="1656784" y="4838288"/>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透過基因演算法將染色體中的基因進行交配和突變</a:t>
            </a:r>
          </a:p>
        </p:txBody>
      </p:sp>
      <p:sp>
        <p:nvSpPr>
          <p:cNvPr id="14" name="矩形 13">
            <a:extLst>
              <a:ext uri="{FF2B5EF4-FFF2-40B4-BE49-F238E27FC236}">
                <a16:creationId xmlns:a16="http://schemas.microsoft.com/office/drawing/2014/main" id="{7B7AAE00-B89A-4453-85E5-48948BEAF99A}"/>
              </a:ext>
            </a:extLst>
          </p:cNvPr>
          <p:cNvSpPr/>
          <p:nvPr/>
        </p:nvSpPr>
        <p:spPr>
          <a:xfrm>
            <a:off x="4851148" y="4838289"/>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8316F61-DCD0-4BF3-9D10-FE5CFB6771FD}"/>
              </a:ext>
            </a:extLst>
          </p:cNvPr>
          <p:cNvSpPr txBox="1"/>
          <p:nvPr/>
        </p:nvSpPr>
        <p:spPr>
          <a:xfrm>
            <a:off x="4851148" y="4838289"/>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再次將對應的參數組合設定成各個不同的隨機森林模型得到對應的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fitness</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箭號: 向下 15">
            <a:extLst>
              <a:ext uri="{FF2B5EF4-FFF2-40B4-BE49-F238E27FC236}">
                <a16:creationId xmlns:a16="http://schemas.microsoft.com/office/drawing/2014/main" id="{621D2CFE-B921-4C14-92AA-34D1C441BA6C}"/>
              </a:ext>
            </a:extLst>
          </p:cNvPr>
          <p:cNvSpPr/>
          <p:nvPr/>
        </p:nvSpPr>
        <p:spPr>
          <a:xfrm rot="16200000">
            <a:off x="4286061" y="5254233"/>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B0CB5C59-8AD7-4824-BD5F-88722E08A3F9}"/>
              </a:ext>
            </a:extLst>
          </p:cNvPr>
          <p:cNvSpPr/>
          <p:nvPr/>
        </p:nvSpPr>
        <p:spPr>
          <a:xfrm rot="16200000">
            <a:off x="7472277" y="5254232"/>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04292F63-8E63-406F-BDCF-1096072EC747}"/>
              </a:ext>
            </a:extLst>
          </p:cNvPr>
          <p:cNvSpPr/>
          <p:nvPr/>
        </p:nvSpPr>
        <p:spPr>
          <a:xfrm>
            <a:off x="7982138" y="4838288"/>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5C9BD51E-F552-4821-B5BC-88F47607762D}"/>
              </a:ext>
            </a:extLst>
          </p:cNvPr>
          <p:cNvSpPr txBox="1"/>
          <p:nvPr/>
        </p:nvSpPr>
        <p:spPr>
          <a:xfrm>
            <a:off x="7982138" y="4838288"/>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疊代到設定的次數上限後，將所有歷史疊代中最佳的組合找出來</a:t>
            </a:r>
          </a:p>
        </p:txBody>
      </p:sp>
      <p:sp>
        <p:nvSpPr>
          <p:cNvPr id="21" name="箭號: 向下 20">
            <a:extLst>
              <a:ext uri="{FF2B5EF4-FFF2-40B4-BE49-F238E27FC236}">
                <a16:creationId xmlns:a16="http://schemas.microsoft.com/office/drawing/2014/main" id="{8B20F96F-CCB8-444B-9F78-36C0C3488071}"/>
              </a:ext>
            </a:extLst>
          </p:cNvPr>
          <p:cNvSpPr/>
          <p:nvPr/>
        </p:nvSpPr>
        <p:spPr>
          <a:xfrm rot="10800000">
            <a:off x="8982546" y="4264342"/>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2511E0F7-E354-45BA-82F5-A8186892CD89}"/>
              </a:ext>
            </a:extLst>
          </p:cNvPr>
          <p:cNvSpPr/>
          <p:nvPr/>
        </p:nvSpPr>
        <p:spPr>
          <a:xfrm>
            <a:off x="7982138" y="2950451"/>
            <a:ext cx="2372008"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52D5063A-C374-41D9-AE22-381D286ABC8E}"/>
              </a:ext>
            </a:extLst>
          </p:cNvPr>
          <p:cNvSpPr txBox="1"/>
          <p:nvPr/>
        </p:nvSpPr>
        <p:spPr>
          <a:xfrm>
            <a:off x="7982138" y="2950451"/>
            <a:ext cx="2308634"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將最佳組合的解拿去重複建立隨機森林模型，觀察其模型的穩定程度</a:t>
            </a:r>
          </a:p>
        </p:txBody>
      </p:sp>
      <p:sp>
        <p:nvSpPr>
          <p:cNvPr id="24" name="箭號: 向下 23">
            <a:extLst>
              <a:ext uri="{FF2B5EF4-FFF2-40B4-BE49-F238E27FC236}">
                <a16:creationId xmlns:a16="http://schemas.microsoft.com/office/drawing/2014/main" id="{44E62A20-C67E-4436-B444-A144AA1348F7}"/>
              </a:ext>
            </a:extLst>
          </p:cNvPr>
          <p:cNvSpPr/>
          <p:nvPr/>
        </p:nvSpPr>
        <p:spPr>
          <a:xfrm rot="10800000">
            <a:off x="8982546" y="2442787"/>
            <a:ext cx="307818" cy="399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B1002A5B-E499-4B04-851F-BD7613782EDD}"/>
              </a:ext>
            </a:extLst>
          </p:cNvPr>
          <p:cNvSpPr/>
          <p:nvPr/>
        </p:nvSpPr>
        <p:spPr>
          <a:xfrm>
            <a:off x="7918764" y="1392470"/>
            <a:ext cx="2372008" cy="932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F8584E8C-83AC-4A77-9265-1BD8B528F09E}"/>
              </a:ext>
            </a:extLst>
          </p:cNvPr>
          <p:cNvSpPr txBox="1"/>
          <p:nvPr/>
        </p:nvSpPr>
        <p:spPr>
          <a:xfrm>
            <a:off x="7918764" y="1392469"/>
            <a:ext cx="2308634"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最後將驗證完的最佳隨機森林組合解顯示出來</a:t>
            </a:r>
          </a:p>
        </p:txBody>
      </p:sp>
    </p:spTree>
    <p:extLst>
      <p:ext uri="{BB962C8B-B14F-4D97-AF65-F5344CB8AC3E}">
        <p14:creationId xmlns:p14="http://schemas.microsoft.com/office/powerpoint/2010/main" val="3614633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5</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384995"/>
          </a:xfrm>
          <a:prstGeom prst="rect">
            <a:avLst/>
          </a:prstGeom>
          <a:noFill/>
        </p:spPr>
        <p:txBody>
          <a:bodyPr wrap="square" rtlCol="0">
            <a:spAutoFit/>
          </a:bodyPr>
          <a:lstStyle/>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如果我們想使用基因演算法來尋找最佳解，勢必我們必須要先有相對應能夠反應模型好壞的評分標準，那在此次的適性值評分中我們的設計如下</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sp>
        <p:nvSpPr>
          <p:cNvPr id="3" name="文字方塊 2">
            <a:extLst>
              <a:ext uri="{FF2B5EF4-FFF2-40B4-BE49-F238E27FC236}">
                <a16:creationId xmlns:a16="http://schemas.microsoft.com/office/drawing/2014/main" id="{4E25832F-98EB-4DBB-B718-541088729CEE}"/>
              </a:ext>
            </a:extLst>
          </p:cNvPr>
          <p:cNvSpPr txBox="1"/>
          <p:nvPr/>
        </p:nvSpPr>
        <p:spPr>
          <a:xfrm>
            <a:off x="6522844" y="4440058"/>
            <a:ext cx="2697932" cy="646331"/>
          </a:xfrm>
          <a:prstGeom prst="rect">
            <a:avLst/>
          </a:prstGeom>
          <a:noFill/>
        </p:spPr>
        <p:txBody>
          <a:bodyPr wrap="square" rtlCol="0">
            <a:spAutoFit/>
          </a:bodyPr>
          <a:lstStyle/>
          <a:p>
            <a:r>
              <a:rPr lang="en-US" altLang="zh-TW" sz="3600" b="1" dirty="0">
                <a:latin typeface="Times New Roman" panose="02020603050405020304" pitchFamily="18" charset="0"/>
                <a:cs typeface="Times New Roman" panose="02020603050405020304" pitchFamily="18" charset="0"/>
              </a:rPr>
              <a:t>=</a:t>
            </a:r>
            <a:r>
              <a:rPr lang="zh-TW" altLang="en-US" sz="3600" b="1" dirty="0">
                <a:latin typeface="Times New Roman" panose="02020603050405020304" pitchFamily="18" charset="0"/>
                <a:cs typeface="Times New Roman" panose="02020603050405020304" pitchFamily="18" charset="0"/>
              </a:rPr>
              <a:t> </a:t>
            </a:r>
            <a:r>
              <a:rPr lang="en-US" altLang="zh-TW" sz="3600" b="1" dirty="0">
                <a:latin typeface="Times New Roman" panose="02020603050405020304" pitchFamily="18" charset="0"/>
                <a:cs typeface="Times New Roman" panose="02020603050405020304" pitchFamily="18" charset="0"/>
              </a:rPr>
              <a:t>Fitness </a:t>
            </a:r>
            <a:endParaRPr lang="zh-TW" altLang="en-US" sz="3600" b="1" dirty="0">
              <a:latin typeface="Times New Roman" panose="02020603050405020304" pitchFamily="18" charset="0"/>
              <a:cs typeface="Times New Roman" panose="02020603050405020304" pitchFamily="18" charset="0"/>
            </a:endParaRPr>
          </a:p>
        </p:txBody>
      </p:sp>
      <p:sp>
        <p:nvSpPr>
          <p:cNvPr id="5" name="矩形: 圓角 4">
            <a:extLst>
              <a:ext uri="{FF2B5EF4-FFF2-40B4-BE49-F238E27FC236}">
                <a16:creationId xmlns:a16="http://schemas.microsoft.com/office/drawing/2014/main" id="{A2A60011-9D5B-4763-8DB3-F2DA835C03DD}"/>
              </a:ext>
            </a:extLst>
          </p:cNvPr>
          <p:cNvSpPr/>
          <p:nvPr/>
        </p:nvSpPr>
        <p:spPr>
          <a:xfrm>
            <a:off x="3001978" y="3813563"/>
            <a:ext cx="1593410" cy="2189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BE6BE8DC-4785-4B91-8BCF-2C2CE3C65624}"/>
              </a:ext>
            </a:extLst>
          </p:cNvPr>
          <p:cNvSpPr txBox="1"/>
          <p:nvPr/>
        </p:nvSpPr>
        <p:spPr>
          <a:xfrm>
            <a:off x="3001978" y="3259741"/>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7" name="箭號: 向右 6">
            <a:extLst>
              <a:ext uri="{FF2B5EF4-FFF2-40B4-BE49-F238E27FC236}">
                <a16:creationId xmlns:a16="http://schemas.microsoft.com/office/drawing/2014/main" id="{C7231CB8-C725-4549-9354-9A1739B66857}"/>
              </a:ext>
            </a:extLst>
          </p:cNvPr>
          <p:cNvSpPr/>
          <p:nvPr/>
        </p:nvSpPr>
        <p:spPr>
          <a:xfrm>
            <a:off x="1834081" y="4582156"/>
            <a:ext cx="1013988"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31D98052-3543-4E52-BAC7-7BD4E468DEE7}"/>
              </a:ext>
            </a:extLst>
          </p:cNvPr>
          <p:cNvSpPr txBox="1"/>
          <p:nvPr/>
        </p:nvSpPr>
        <p:spPr>
          <a:xfrm>
            <a:off x="240671" y="4446415"/>
            <a:ext cx="1593410"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基因演算法疊代時所猜想的超參數設定</a:t>
            </a:r>
          </a:p>
        </p:txBody>
      </p:sp>
      <p:sp>
        <p:nvSpPr>
          <p:cNvPr id="10" name="箭號: 向右 9">
            <a:extLst>
              <a:ext uri="{FF2B5EF4-FFF2-40B4-BE49-F238E27FC236}">
                <a16:creationId xmlns:a16="http://schemas.microsoft.com/office/drawing/2014/main" id="{9C2879F6-D867-434E-97D8-402C8A1B750C}"/>
              </a:ext>
            </a:extLst>
          </p:cNvPr>
          <p:cNvSpPr/>
          <p:nvPr/>
        </p:nvSpPr>
        <p:spPr>
          <a:xfrm rot="1284750">
            <a:off x="1834081" y="3672100"/>
            <a:ext cx="1013988"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44E8903-B286-4FAD-9607-641512134ECC}"/>
              </a:ext>
            </a:extLst>
          </p:cNvPr>
          <p:cNvSpPr txBox="1"/>
          <p:nvPr/>
        </p:nvSpPr>
        <p:spPr>
          <a:xfrm>
            <a:off x="240671" y="3061285"/>
            <a:ext cx="1593410"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透過交叉驗證拆分完的訓練數據和對應的標籤</a:t>
            </a:r>
          </a:p>
        </p:txBody>
      </p:sp>
      <p:sp>
        <p:nvSpPr>
          <p:cNvPr id="15" name="文字方塊 14">
            <a:extLst>
              <a:ext uri="{FF2B5EF4-FFF2-40B4-BE49-F238E27FC236}">
                <a16:creationId xmlns:a16="http://schemas.microsoft.com/office/drawing/2014/main" id="{0460D536-D4CE-4DB2-B0BD-57CD1804516D}"/>
              </a:ext>
            </a:extLst>
          </p:cNvPr>
          <p:cNvSpPr txBox="1"/>
          <p:nvPr/>
        </p:nvSpPr>
        <p:spPr>
          <a:xfrm>
            <a:off x="4749297" y="3668503"/>
            <a:ext cx="1593410" cy="923330"/>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透過設定好的模型，驗證答案的準確率</a:t>
            </a:r>
          </a:p>
        </p:txBody>
      </p:sp>
      <p:sp>
        <p:nvSpPr>
          <p:cNvPr id="17" name="箭號: 向右 16">
            <a:extLst>
              <a:ext uri="{FF2B5EF4-FFF2-40B4-BE49-F238E27FC236}">
                <a16:creationId xmlns:a16="http://schemas.microsoft.com/office/drawing/2014/main" id="{7D4DDF47-8B0F-4F37-B522-4D6192F4E955}"/>
              </a:ext>
            </a:extLst>
          </p:cNvPr>
          <p:cNvSpPr/>
          <p:nvPr/>
        </p:nvSpPr>
        <p:spPr>
          <a:xfrm>
            <a:off x="4775525" y="4582155"/>
            <a:ext cx="1567182" cy="362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左大括弧 17">
            <a:extLst>
              <a:ext uri="{FF2B5EF4-FFF2-40B4-BE49-F238E27FC236}">
                <a16:creationId xmlns:a16="http://schemas.microsoft.com/office/drawing/2014/main" id="{AF44C542-D690-4758-8448-FF29EF5C1911}"/>
              </a:ext>
            </a:extLst>
          </p:cNvPr>
          <p:cNvSpPr/>
          <p:nvPr/>
        </p:nvSpPr>
        <p:spPr>
          <a:xfrm>
            <a:off x="8483097" y="3746820"/>
            <a:ext cx="316871" cy="21494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7D8AD586-E405-4A1B-8B19-A1470C097653}"/>
              </a:ext>
            </a:extLst>
          </p:cNvPr>
          <p:cNvSpPr txBox="1"/>
          <p:nvPr/>
        </p:nvSpPr>
        <p:spPr>
          <a:xfrm>
            <a:off x="8912381" y="3562154"/>
            <a:ext cx="3038948"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迴歸型隨機森林模型</a:t>
            </a:r>
            <a:r>
              <a:rPr lang="en-US" altLang="zh-TW" dirty="0">
                <a:latin typeface="標楷體" panose="03000509000000000000" pitchFamily="65" charset="-120"/>
                <a:ea typeface="標楷體" panose="03000509000000000000" pitchFamily="65" charset="-120"/>
              </a:rPr>
              <a:t>:MSE</a:t>
            </a:r>
            <a:endParaRPr lang="zh-TW" altLang="en-US" dirty="0">
              <a:latin typeface="標楷體" panose="03000509000000000000" pitchFamily="65" charset="-120"/>
              <a:ea typeface="標楷體" panose="03000509000000000000" pitchFamily="65" charset="-120"/>
            </a:endParaRPr>
          </a:p>
        </p:txBody>
      </p:sp>
      <p:sp>
        <p:nvSpPr>
          <p:cNvPr id="20" name="文字方塊 19">
            <a:extLst>
              <a:ext uri="{FF2B5EF4-FFF2-40B4-BE49-F238E27FC236}">
                <a16:creationId xmlns:a16="http://schemas.microsoft.com/office/drawing/2014/main" id="{9BD6B63F-F6A4-4BCC-8308-AB7C427E6881}"/>
              </a:ext>
            </a:extLst>
          </p:cNvPr>
          <p:cNvSpPr txBox="1"/>
          <p:nvPr/>
        </p:nvSpPr>
        <p:spPr>
          <a:xfrm>
            <a:off x="8912380" y="5633266"/>
            <a:ext cx="321020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分類型隨機森林模型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錯誤率</a:t>
            </a:r>
          </a:p>
        </p:txBody>
      </p:sp>
      <p:sp>
        <p:nvSpPr>
          <p:cNvPr id="21" name="矩形 20">
            <a:extLst>
              <a:ext uri="{FF2B5EF4-FFF2-40B4-BE49-F238E27FC236}">
                <a16:creationId xmlns:a16="http://schemas.microsoft.com/office/drawing/2014/main" id="{44C3C53D-9F19-4499-84C5-67AFD97A709B}"/>
              </a:ext>
            </a:extLst>
          </p:cNvPr>
          <p:cNvSpPr/>
          <p:nvPr/>
        </p:nvSpPr>
        <p:spPr>
          <a:xfrm>
            <a:off x="135802" y="2915216"/>
            <a:ext cx="11986787" cy="330451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356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6</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7123063" cy="954107"/>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欲求解的位置有以下兩種狀況</a:t>
            </a:r>
            <a:r>
              <a:rPr lang="en-US" altLang="zh-TW" sz="2800" dirty="0">
                <a:latin typeface="標楷體" panose="03000509000000000000" pitchFamily="65" charset="-120"/>
                <a:ea typeface="標楷體" panose="03000509000000000000" pitchFamily="65" charset="-120"/>
              </a:rPr>
              <a:t>:</a:t>
            </a:r>
          </a:p>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不由</a:t>
            </a:r>
            <a:r>
              <a:rPr lang="en-US" altLang="zh-TW" sz="2800" dirty="0">
                <a:latin typeface="標楷體" panose="03000509000000000000" pitchFamily="65" charset="-120"/>
                <a:ea typeface="標楷體" panose="03000509000000000000" pitchFamily="65" charset="-120"/>
              </a:rPr>
              <a:t>GA</a:t>
            </a:r>
            <a:r>
              <a:rPr lang="zh-TW" altLang="en-US" sz="2800" dirty="0">
                <a:latin typeface="標楷體" panose="03000509000000000000" pitchFamily="65" charset="-120"/>
                <a:ea typeface="標楷體" panose="03000509000000000000" pitchFamily="65" charset="-120"/>
              </a:rPr>
              <a:t>選特徵</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aphicFrame>
        <p:nvGraphicFramePr>
          <p:cNvPr id="3" name="表格 2">
            <a:extLst>
              <a:ext uri="{FF2B5EF4-FFF2-40B4-BE49-F238E27FC236}">
                <a16:creationId xmlns:a16="http://schemas.microsoft.com/office/drawing/2014/main" id="{C781F7E8-333E-4A30-882C-BDAF7DFCFDA9}"/>
              </a:ext>
            </a:extLst>
          </p:cNvPr>
          <p:cNvGraphicFramePr>
            <a:graphicFrameLocks noGrp="1"/>
          </p:cNvGraphicFramePr>
          <p:nvPr/>
        </p:nvGraphicFramePr>
        <p:xfrm>
          <a:off x="3706893" y="1756870"/>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sp>
        <p:nvSpPr>
          <p:cNvPr id="5" name="箭號: 向下 4">
            <a:extLst>
              <a:ext uri="{FF2B5EF4-FFF2-40B4-BE49-F238E27FC236}">
                <a16:creationId xmlns:a16="http://schemas.microsoft.com/office/drawing/2014/main" id="{858AB9C3-DED5-4676-AF81-F10C19CDC61A}"/>
              </a:ext>
            </a:extLst>
          </p:cNvPr>
          <p:cNvSpPr/>
          <p:nvPr/>
        </p:nvSpPr>
        <p:spPr>
          <a:xfrm rot="10800000">
            <a:off x="3911098"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箭號: 向下 8">
            <a:extLst>
              <a:ext uri="{FF2B5EF4-FFF2-40B4-BE49-F238E27FC236}">
                <a16:creationId xmlns:a16="http://schemas.microsoft.com/office/drawing/2014/main" id="{FD4A0E6F-751E-4D87-8682-BF32B9AAA239}"/>
              </a:ext>
            </a:extLst>
          </p:cNvPr>
          <p:cNvSpPr/>
          <p:nvPr/>
        </p:nvSpPr>
        <p:spPr>
          <a:xfrm rot="10800000">
            <a:off x="4610227" y="2239052"/>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箭號: 向下 9">
            <a:extLst>
              <a:ext uri="{FF2B5EF4-FFF2-40B4-BE49-F238E27FC236}">
                <a16:creationId xmlns:a16="http://schemas.microsoft.com/office/drawing/2014/main" id="{C955535B-36AF-4864-B149-1C22430DA495}"/>
              </a:ext>
            </a:extLst>
          </p:cNvPr>
          <p:cNvSpPr/>
          <p:nvPr/>
        </p:nvSpPr>
        <p:spPr>
          <a:xfrm rot="10800000">
            <a:off x="5309355"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43FEBA5A-C924-4534-B29C-A93BA48B5426}"/>
              </a:ext>
            </a:extLst>
          </p:cNvPr>
          <p:cNvSpPr txBox="1"/>
          <p:nvPr/>
        </p:nvSpPr>
        <p:spPr>
          <a:xfrm>
            <a:off x="3790888" y="2601191"/>
            <a:ext cx="638771"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樹的數量</a:t>
            </a:r>
          </a:p>
        </p:txBody>
      </p:sp>
      <p:sp>
        <p:nvSpPr>
          <p:cNvPr id="11" name="文字方塊 10">
            <a:extLst>
              <a:ext uri="{FF2B5EF4-FFF2-40B4-BE49-F238E27FC236}">
                <a16:creationId xmlns:a16="http://schemas.microsoft.com/office/drawing/2014/main" id="{73B3D074-7F52-43FF-B5B1-40EE56A9078B}"/>
              </a:ext>
            </a:extLst>
          </p:cNvPr>
          <p:cNvSpPr txBox="1"/>
          <p:nvPr/>
        </p:nvSpPr>
        <p:spPr>
          <a:xfrm>
            <a:off x="4490017" y="2601191"/>
            <a:ext cx="638771" cy="2585323"/>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每棵樹最大分割次數</a:t>
            </a:r>
          </a:p>
        </p:txBody>
      </p:sp>
      <p:sp>
        <p:nvSpPr>
          <p:cNvPr id="12" name="文字方塊 11">
            <a:extLst>
              <a:ext uri="{FF2B5EF4-FFF2-40B4-BE49-F238E27FC236}">
                <a16:creationId xmlns:a16="http://schemas.microsoft.com/office/drawing/2014/main" id="{5E118C5E-4465-4163-9914-A155617ABA15}"/>
              </a:ext>
            </a:extLst>
          </p:cNvPr>
          <p:cNvSpPr txBox="1"/>
          <p:nvPr/>
        </p:nvSpPr>
        <p:spPr>
          <a:xfrm>
            <a:off x="5248998" y="2601191"/>
            <a:ext cx="638771" cy="2308324"/>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葉節點最小樣本數</a:t>
            </a:r>
          </a:p>
        </p:txBody>
      </p:sp>
      <p:sp>
        <p:nvSpPr>
          <p:cNvPr id="13" name="文字方塊 12">
            <a:extLst>
              <a:ext uri="{FF2B5EF4-FFF2-40B4-BE49-F238E27FC236}">
                <a16:creationId xmlns:a16="http://schemas.microsoft.com/office/drawing/2014/main" id="{C56D4C1E-F3BA-48F9-8E43-CFB9F4143B44}"/>
              </a:ext>
            </a:extLst>
          </p:cNvPr>
          <p:cNvSpPr txBox="1"/>
          <p:nvPr/>
        </p:nvSpPr>
        <p:spPr>
          <a:xfrm>
            <a:off x="5887769" y="1239964"/>
            <a:ext cx="5049569" cy="954107"/>
          </a:xfrm>
          <a:prstGeom prst="rect">
            <a:avLst/>
          </a:prstGeom>
          <a:noFill/>
        </p:spPr>
        <p:txBody>
          <a:bodyPr wrap="square" rtlCol="0">
            <a:spAutoFit/>
          </a:bodyPr>
          <a:lstStyle/>
          <a:p>
            <a:endParaRPr lang="en-US" altLang="zh-TW" sz="2800" dirty="0">
              <a:latin typeface="標楷體" panose="03000509000000000000" pitchFamily="65" charset="-120"/>
              <a:ea typeface="標楷體" panose="03000509000000000000" pitchFamily="65" charset="-120"/>
            </a:endParaRPr>
          </a:p>
          <a:p>
            <a:pPr marL="457200" indent="-457200">
              <a:buFont typeface="Arial" panose="020B0604020202020204" pitchFamily="34" charset="0"/>
              <a:buChar char="•"/>
            </a:pPr>
            <a:r>
              <a:rPr lang="zh-TW" altLang="en-US" sz="2800" dirty="0">
                <a:latin typeface="標楷體" panose="03000509000000000000" pitchFamily="65" charset="-120"/>
                <a:ea typeface="標楷體" panose="03000509000000000000" pitchFamily="65" charset="-120"/>
              </a:rPr>
              <a:t>由</a:t>
            </a:r>
            <a:r>
              <a:rPr lang="en-US" altLang="zh-TW" sz="2800" dirty="0">
                <a:latin typeface="標楷體" panose="03000509000000000000" pitchFamily="65" charset="-120"/>
                <a:ea typeface="標楷體" panose="03000509000000000000" pitchFamily="65" charset="-120"/>
              </a:rPr>
              <a:t>GA</a:t>
            </a:r>
            <a:r>
              <a:rPr lang="zh-TW" altLang="en-US" sz="2800" dirty="0">
                <a:latin typeface="標楷體" panose="03000509000000000000" pitchFamily="65" charset="-120"/>
                <a:ea typeface="標楷體" panose="03000509000000000000" pitchFamily="65" charset="-120"/>
              </a:rPr>
              <a:t>選特徵</a:t>
            </a:r>
            <a:r>
              <a:rPr lang="en-US" altLang="zh-TW" sz="2800" dirty="0">
                <a:latin typeface="標楷體" panose="03000509000000000000" pitchFamily="65" charset="-120"/>
                <a:ea typeface="標楷體" panose="03000509000000000000" pitchFamily="65" charset="-120"/>
              </a:rPr>
              <a:t>:</a:t>
            </a:r>
            <a:endParaRPr lang="zh-TW" altLang="en-US" sz="2800" dirty="0">
              <a:latin typeface="標楷體" panose="03000509000000000000" pitchFamily="65" charset="-120"/>
              <a:ea typeface="標楷體" panose="03000509000000000000" pitchFamily="65" charset="-120"/>
            </a:endParaRPr>
          </a:p>
        </p:txBody>
      </p:sp>
      <p:graphicFrame>
        <p:nvGraphicFramePr>
          <p:cNvPr id="14" name="表格 13">
            <a:extLst>
              <a:ext uri="{FF2B5EF4-FFF2-40B4-BE49-F238E27FC236}">
                <a16:creationId xmlns:a16="http://schemas.microsoft.com/office/drawing/2014/main" id="{82033DC7-CF12-4CCF-8B8E-5E724457F2C6}"/>
              </a:ext>
            </a:extLst>
          </p:cNvPr>
          <p:cNvGraphicFramePr>
            <a:graphicFrameLocks noGrp="1"/>
          </p:cNvGraphicFramePr>
          <p:nvPr/>
        </p:nvGraphicFramePr>
        <p:xfrm>
          <a:off x="8476305" y="1756870"/>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sp>
        <p:nvSpPr>
          <p:cNvPr id="15" name="箭號: 向下 14">
            <a:extLst>
              <a:ext uri="{FF2B5EF4-FFF2-40B4-BE49-F238E27FC236}">
                <a16:creationId xmlns:a16="http://schemas.microsoft.com/office/drawing/2014/main" id="{E74185B6-D0DB-4F41-94F2-743F45A40713}"/>
              </a:ext>
            </a:extLst>
          </p:cNvPr>
          <p:cNvSpPr/>
          <p:nvPr/>
        </p:nvSpPr>
        <p:spPr>
          <a:xfrm rot="10800000">
            <a:off x="8680510" y="223905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下 15">
            <a:extLst>
              <a:ext uri="{FF2B5EF4-FFF2-40B4-BE49-F238E27FC236}">
                <a16:creationId xmlns:a16="http://schemas.microsoft.com/office/drawing/2014/main" id="{0C80912C-B40A-41BC-A4B7-952F3CEF1863}"/>
              </a:ext>
            </a:extLst>
          </p:cNvPr>
          <p:cNvSpPr/>
          <p:nvPr/>
        </p:nvSpPr>
        <p:spPr>
          <a:xfrm rot="10800000">
            <a:off x="9379639" y="2239052"/>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F18EB188-3F26-4D35-A9AE-C3C5F6728303}"/>
              </a:ext>
            </a:extLst>
          </p:cNvPr>
          <p:cNvSpPr/>
          <p:nvPr/>
        </p:nvSpPr>
        <p:spPr>
          <a:xfrm rot="10800000">
            <a:off x="10121266" y="2228464"/>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E53E8323-69FC-4F1A-862D-C28175FD2A0A}"/>
              </a:ext>
            </a:extLst>
          </p:cNvPr>
          <p:cNvSpPr txBox="1"/>
          <p:nvPr/>
        </p:nvSpPr>
        <p:spPr>
          <a:xfrm>
            <a:off x="8560300" y="2601191"/>
            <a:ext cx="638771" cy="1200329"/>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樹的數量</a:t>
            </a:r>
          </a:p>
        </p:txBody>
      </p:sp>
      <p:sp>
        <p:nvSpPr>
          <p:cNvPr id="19" name="文字方塊 18">
            <a:extLst>
              <a:ext uri="{FF2B5EF4-FFF2-40B4-BE49-F238E27FC236}">
                <a16:creationId xmlns:a16="http://schemas.microsoft.com/office/drawing/2014/main" id="{FDDD2126-7466-4E44-A421-9A759E462CE1}"/>
              </a:ext>
            </a:extLst>
          </p:cNvPr>
          <p:cNvSpPr txBox="1"/>
          <p:nvPr/>
        </p:nvSpPr>
        <p:spPr>
          <a:xfrm>
            <a:off x="9259429" y="2601191"/>
            <a:ext cx="638771" cy="2585323"/>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每棵樹最大分割次數</a:t>
            </a:r>
          </a:p>
        </p:txBody>
      </p:sp>
      <p:sp>
        <p:nvSpPr>
          <p:cNvPr id="20" name="文字方塊 19">
            <a:extLst>
              <a:ext uri="{FF2B5EF4-FFF2-40B4-BE49-F238E27FC236}">
                <a16:creationId xmlns:a16="http://schemas.microsoft.com/office/drawing/2014/main" id="{3A8069B1-A153-4626-B839-CF23FC5F9858}"/>
              </a:ext>
            </a:extLst>
          </p:cNvPr>
          <p:cNvSpPr txBox="1"/>
          <p:nvPr/>
        </p:nvSpPr>
        <p:spPr>
          <a:xfrm>
            <a:off x="10018410" y="2601191"/>
            <a:ext cx="638771" cy="2308324"/>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葉節點最小樣本數</a:t>
            </a:r>
          </a:p>
        </p:txBody>
      </p:sp>
      <p:graphicFrame>
        <p:nvGraphicFramePr>
          <p:cNvPr id="21" name="表格 20">
            <a:extLst>
              <a:ext uri="{FF2B5EF4-FFF2-40B4-BE49-F238E27FC236}">
                <a16:creationId xmlns:a16="http://schemas.microsoft.com/office/drawing/2014/main" id="{832C91CD-B689-49A5-9D08-163071814765}"/>
              </a:ext>
            </a:extLst>
          </p:cNvPr>
          <p:cNvGraphicFramePr>
            <a:graphicFrameLocks noGrp="1"/>
          </p:cNvGraphicFramePr>
          <p:nvPr/>
        </p:nvGraphicFramePr>
        <p:xfrm>
          <a:off x="10482150" y="1756869"/>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2" name="箭號: 向下 21">
            <a:extLst>
              <a:ext uri="{FF2B5EF4-FFF2-40B4-BE49-F238E27FC236}">
                <a16:creationId xmlns:a16="http://schemas.microsoft.com/office/drawing/2014/main" id="{5B87ADFD-CA93-46BC-B500-9966BA39F159}"/>
              </a:ext>
            </a:extLst>
          </p:cNvPr>
          <p:cNvSpPr/>
          <p:nvPr/>
        </p:nvSpPr>
        <p:spPr>
          <a:xfrm rot="10800000">
            <a:off x="11057548" y="2194071"/>
            <a:ext cx="199176" cy="362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4A379697-ECF4-4F81-AC19-1558A33E553B}"/>
              </a:ext>
            </a:extLst>
          </p:cNvPr>
          <p:cNvSpPr txBox="1"/>
          <p:nvPr/>
        </p:nvSpPr>
        <p:spPr>
          <a:xfrm>
            <a:off x="10997191" y="2556211"/>
            <a:ext cx="638771" cy="1477328"/>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選擇的特徵</a:t>
            </a:r>
          </a:p>
        </p:txBody>
      </p:sp>
      <p:graphicFrame>
        <p:nvGraphicFramePr>
          <p:cNvPr id="24" name="表格 23">
            <a:extLst>
              <a:ext uri="{FF2B5EF4-FFF2-40B4-BE49-F238E27FC236}">
                <a16:creationId xmlns:a16="http://schemas.microsoft.com/office/drawing/2014/main" id="{C8FF6345-B516-404F-933C-D499B8E29CC2}"/>
              </a:ext>
            </a:extLst>
          </p:cNvPr>
          <p:cNvGraphicFramePr>
            <a:graphicFrameLocks noGrp="1"/>
          </p:cNvGraphicFramePr>
          <p:nvPr/>
        </p:nvGraphicFramePr>
        <p:xfrm>
          <a:off x="1065037" y="558794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25" name="文字方塊 24">
            <a:extLst>
              <a:ext uri="{FF2B5EF4-FFF2-40B4-BE49-F238E27FC236}">
                <a16:creationId xmlns:a16="http://schemas.microsoft.com/office/drawing/2014/main" id="{3AA5A600-11BA-45B2-8954-6B35F8693BD9}"/>
              </a:ext>
            </a:extLst>
          </p:cNvPr>
          <p:cNvSpPr txBox="1"/>
          <p:nvPr/>
        </p:nvSpPr>
        <p:spPr>
          <a:xfrm>
            <a:off x="2402267" y="5587940"/>
            <a:ext cx="3898945"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會隨著所求特徵數量減少或增加</a:t>
            </a:r>
          </a:p>
        </p:txBody>
      </p:sp>
    </p:spTree>
    <p:extLst>
      <p:ext uri="{BB962C8B-B14F-4D97-AF65-F5344CB8AC3E}">
        <p14:creationId xmlns:p14="http://schemas.microsoft.com/office/powerpoint/2010/main" val="25738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7</a:t>
            </a:fld>
            <a:endParaRPr lang="zh-TW" altLang="en-US"/>
          </a:p>
        </p:txBody>
      </p:sp>
      <p:graphicFrame>
        <p:nvGraphicFramePr>
          <p:cNvPr id="6" name="表格 5">
            <a:extLst>
              <a:ext uri="{FF2B5EF4-FFF2-40B4-BE49-F238E27FC236}">
                <a16:creationId xmlns:a16="http://schemas.microsoft.com/office/drawing/2014/main" id="{455270EA-3F10-4507-94B0-6AF7B5CD45A7}"/>
              </a:ext>
            </a:extLst>
          </p:cNvPr>
          <p:cNvGraphicFramePr>
            <a:graphicFrameLocks noGrp="1"/>
          </p:cNvGraphicFramePr>
          <p:nvPr>
            <p:extLst/>
          </p:nvPr>
        </p:nvGraphicFramePr>
        <p:xfrm>
          <a:off x="2446697" y="1793871"/>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7" name="表格 6">
            <a:extLst>
              <a:ext uri="{FF2B5EF4-FFF2-40B4-BE49-F238E27FC236}">
                <a16:creationId xmlns:a16="http://schemas.microsoft.com/office/drawing/2014/main" id="{23A72413-DF77-403B-8928-9CC996EEBA7E}"/>
              </a:ext>
            </a:extLst>
          </p:cNvPr>
          <p:cNvGraphicFramePr>
            <a:graphicFrameLocks noGrp="1"/>
          </p:cNvGraphicFramePr>
          <p:nvPr>
            <p:extLst/>
          </p:nvPr>
        </p:nvGraphicFramePr>
        <p:xfrm>
          <a:off x="4452542" y="1793870"/>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graphicFrame>
        <p:nvGraphicFramePr>
          <p:cNvPr id="9" name="表格 8">
            <a:extLst>
              <a:ext uri="{FF2B5EF4-FFF2-40B4-BE49-F238E27FC236}">
                <a16:creationId xmlns:a16="http://schemas.microsoft.com/office/drawing/2014/main" id="{00D5F483-E68E-4295-B930-8D8353D4C84C}"/>
              </a:ext>
            </a:extLst>
          </p:cNvPr>
          <p:cNvGraphicFramePr>
            <a:graphicFrameLocks noGrp="1"/>
          </p:cNvGraphicFramePr>
          <p:nvPr>
            <p:extLst/>
          </p:nvPr>
        </p:nvGraphicFramePr>
        <p:xfrm>
          <a:off x="2446697" y="4214865"/>
          <a:ext cx="2005845" cy="370840"/>
        </p:xfrm>
        <a:graphic>
          <a:graphicData uri="http://schemas.openxmlformats.org/drawingml/2006/table">
            <a:tbl>
              <a:tblPr firstRow="1" bandRow="1">
                <a:tableStyleId>{5C22544A-7EE6-4342-B048-85BDC9FD1C3A}</a:tableStyleId>
              </a:tblPr>
              <a:tblGrid>
                <a:gridCol w="668615">
                  <a:extLst>
                    <a:ext uri="{9D8B030D-6E8A-4147-A177-3AD203B41FA5}">
                      <a16:colId xmlns:a16="http://schemas.microsoft.com/office/drawing/2014/main" val="1537685410"/>
                    </a:ext>
                  </a:extLst>
                </a:gridCol>
                <a:gridCol w="668615">
                  <a:extLst>
                    <a:ext uri="{9D8B030D-6E8A-4147-A177-3AD203B41FA5}">
                      <a16:colId xmlns:a16="http://schemas.microsoft.com/office/drawing/2014/main" val="1126248118"/>
                    </a:ext>
                  </a:extLst>
                </a:gridCol>
                <a:gridCol w="668615">
                  <a:extLst>
                    <a:ext uri="{9D8B030D-6E8A-4147-A177-3AD203B41FA5}">
                      <a16:colId xmlns:a16="http://schemas.microsoft.com/office/drawing/2014/main" val="2042678325"/>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10" name="表格 9">
            <a:extLst>
              <a:ext uri="{FF2B5EF4-FFF2-40B4-BE49-F238E27FC236}">
                <a16:creationId xmlns:a16="http://schemas.microsoft.com/office/drawing/2014/main" id="{41E8DA95-A5B0-4BDB-BA5C-687D426DB0C0}"/>
              </a:ext>
            </a:extLst>
          </p:cNvPr>
          <p:cNvGraphicFramePr>
            <a:graphicFrameLocks noGrp="1"/>
          </p:cNvGraphicFramePr>
          <p:nvPr>
            <p:extLst/>
          </p:nvPr>
        </p:nvGraphicFramePr>
        <p:xfrm>
          <a:off x="4452542" y="4214864"/>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12" name="箭號: 向右 11">
            <a:extLst>
              <a:ext uri="{FF2B5EF4-FFF2-40B4-BE49-F238E27FC236}">
                <a16:creationId xmlns:a16="http://schemas.microsoft.com/office/drawing/2014/main" id="{1DE52BED-294D-4B2B-9A86-360A55656E90}"/>
              </a:ext>
            </a:extLst>
          </p:cNvPr>
          <p:cNvSpPr/>
          <p:nvPr/>
        </p:nvSpPr>
        <p:spPr>
          <a:xfrm>
            <a:off x="5949800" y="1886578"/>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B503D861-BB79-4D35-916B-4522028CBDEB}"/>
              </a:ext>
            </a:extLst>
          </p:cNvPr>
          <p:cNvSpPr/>
          <p:nvPr/>
        </p:nvSpPr>
        <p:spPr>
          <a:xfrm>
            <a:off x="5949800" y="4230145"/>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圓角 14">
            <a:extLst>
              <a:ext uri="{FF2B5EF4-FFF2-40B4-BE49-F238E27FC236}">
                <a16:creationId xmlns:a16="http://schemas.microsoft.com/office/drawing/2014/main" id="{CB4252DE-3E29-4817-8201-9FE35097D66B}"/>
              </a:ext>
            </a:extLst>
          </p:cNvPr>
          <p:cNvSpPr/>
          <p:nvPr/>
        </p:nvSpPr>
        <p:spPr>
          <a:xfrm>
            <a:off x="6779784" y="1662341"/>
            <a:ext cx="624015" cy="63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圓角 15">
            <a:extLst>
              <a:ext uri="{FF2B5EF4-FFF2-40B4-BE49-F238E27FC236}">
                <a16:creationId xmlns:a16="http://schemas.microsoft.com/office/drawing/2014/main" id="{EC2F2CD6-8B59-48BF-B0C3-8CE59930062F}"/>
              </a:ext>
            </a:extLst>
          </p:cNvPr>
          <p:cNvSpPr/>
          <p:nvPr/>
        </p:nvSpPr>
        <p:spPr>
          <a:xfrm>
            <a:off x="6779783" y="4005908"/>
            <a:ext cx="624015" cy="633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A4CBFF3A-6078-408B-AF68-AECB94350A63}"/>
              </a:ext>
            </a:extLst>
          </p:cNvPr>
          <p:cNvSpPr txBox="1"/>
          <p:nvPr/>
        </p:nvSpPr>
        <p:spPr>
          <a:xfrm>
            <a:off x="6295085" y="1281516"/>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18" name="文字方塊 17">
            <a:extLst>
              <a:ext uri="{FF2B5EF4-FFF2-40B4-BE49-F238E27FC236}">
                <a16:creationId xmlns:a16="http://schemas.microsoft.com/office/drawing/2014/main" id="{35012A22-CB15-497D-A04F-D6335AE7AA87}"/>
              </a:ext>
            </a:extLst>
          </p:cNvPr>
          <p:cNvSpPr txBox="1"/>
          <p:nvPr/>
        </p:nvSpPr>
        <p:spPr>
          <a:xfrm>
            <a:off x="6295085" y="3537137"/>
            <a:ext cx="159341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隨機森林模型</a:t>
            </a:r>
          </a:p>
        </p:txBody>
      </p:sp>
      <p:sp>
        <p:nvSpPr>
          <p:cNvPr id="19" name="箭號: 向右 18">
            <a:extLst>
              <a:ext uri="{FF2B5EF4-FFF2-40B4-BE49-F238E27FC236}">
                <a16:creationId xmlns:a16="http://schemas.microsoft.com/office/drawing/2014/main" id="{606C148A-C9ED-41E2-A334-2E37C1BEDB86}"/>
              </a:ext>
            </a:extLst>
          </p:cNvPr>
          <p:cNvSpPr/>
          <p:nvPr/>
        </p:nvSpPr>
        <p:spPr>
          <a:xfrm>
            <a:off x="7609768" y="1886062"/>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a:extLst>
              <a:ext uri="{FF2B5EF4-FFF2-40B4-BE49-F238E27FC236}">
                <a16:creationId xmlns:a16="http://schemas.microsoft.com/office/drawing/2014/main" id="{E34C7100-76FF-458D-9034-6C16DC043854}"/>
              </a:ext>
            </a:extLst>
          </p:cNvPr>
          <p:cNvSpPr/>
          <p:nvPr/>
        </p:nvSpPr>
        <p:spPr>
          <a:xfrm>
            <a:off x="7609767" y="4224849"/>
            <a:ext cx="669956" cy="185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1AB25802-6F87-4B72-A06A-FFF11C1B34D8}"/>
              </a:ext>
            </a:extLst>
          </p:cNvPr>
          <p:cNvSpPr txBox="1"/>
          <p:nvPr/>
        </p:nvSpPr>
        <p:spPr>
          <a:xfrm>
            <a:off x="8291448" y="1764600"/>
            <a:ext cx="1000080"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2" name="文字方塊 21">
            <a:extLst>
              <a:ext uri="{FF2B5EF4-FFF2-40B4-BE49-F238E27FC236}">
                <a16:creationId xmlns:a16="http://schemas.microsoft.com/office/drawing/2014/main" id="{2CDA64BA-634E-42F5-9A2A-002AED417349}"/>
              </a:ext>
            </a:extLst>
          </p:cNvPr>
          <p:cNvSpPr txBox="1"/>
          <p:nvPr/>
        </p:nvSpPr>
        <p:spPr>
          <a:xfrm>
            <a:off x="8291448" y="4117504"/>
            <a:ext cx="1000080" cy="400110"/>
          </a:xfrm>
          <a:prstGeom prst="rect">
            <a:avLst/>
          </a:prstGeom>
          <a:noFill/>
        </p:spPr>
        <p:txBody>
          <a:bodyPr wrap="square" rtlCol="0">
            <a:spAutoFit/>
          </a:bodyPr>
          <a:lstStyle/>
          <a:p>
            <a:r>
              <a:rPr lang="en-US" altLang="zh-TW" sz="2000" b="1" dirty="0">
                <a:latin typeface="Times New Roman" panose="02020603050405020304" pitchFamily="18" charset="0"/>
                <a:cs typeface="Times New Roman" panose="02020603050405020304" pitchFamily="18" charset="0"/>
              </a:rPr>
              <a:t>Fitness </a:t>
            </a:r>
            <a:endParaRPr lang="zh-TW" altLang="en-US" sz="2000" b="1" dirty="0">
              <a:latin typeface="Times New Roman" panose="02020603050405020304" pitchFamily="18" charset="0"/>
              <a:cs typeface="Times New Roman" panose="02020603050405020304" pitchFamily="18" charset="0"/>
            </a:endParaRPr>
          </a:p>
        </p:txBody>
      </p:sp>
      <p:sp>
        <p:nvSpPr>
          <p:cNvPr id="23" name="箭號: 向下 22">
            <a:extLst>
              <a:ext uri="{FF2B5EF4-FFF2-40B4-BE49-F238E27FC236}">
                <a16:creationId xmlns:a16="http://schemas.microsoft.com/office/drawing/2014/main" id="{A3DB1791-C99A-4208-BCE7-3859711E6746}"/>
              </a:ext>
            </a:extLst>
          </p:cNvPr>
          <p:cNvSpPr/>
          <p:nvPr/>
        </p:nvSpPr>
        <p:spPr>
          <a:xfrm rot="2475483">
            <a:off x="3761321" y="2292796"/>
            <a:ext cx="235390" cy="1821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箭號: 向下 23">
            <a:extLst>
              <a:ext uri="{FF2B5EF4-FFF2-40B4-BE49-F238E27FC236}">
                <a16:creationId xmlns:a16="http://schemas.microsoft.com/office/drawing/2014/main" id="{13B1997B-4664-4F19-95F5-3C3358ABE89F}"/>
              </a:ext>
            </a:extLst>
          </p:cNvPr>
          <p:cNvSpPr/>
          <p:nvPr/>
        </p:nvSpPr>
        <p:spPr>
          <a:xfrm rot="8342273">
            <a:off x="3813899" y="2264648"/>
            <a:ext cx="235390" cy="1821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0295FEBD-C86F-45E7-AAEA-5A2528400E3F}"/>
              </a:ext>
            </a:extLst>
          </p:cNvPr>
          <p:cNvSpPr txBox="1"/>
          <p:nvPr/>
        </p:nvSpPr>
        <p:spPr>
          <a:xfrm>
            <a:off x="4380607" y="2829693"/>
            <a:ext cx="1830564"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交配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and</a:t>
            </a:r>
            <a:r>
              <a:rPr lang="zh-TW" altLang="en-US" dirty="0">
                <a:latin typeface="標楷體" panose="03000509000000000000" pitchFamily="65" charset="-120"/>
                <a:ea typeface="標楷體" panose="03000509000000000000" pitchFamily="65" charset="-120"/>
              </a:rPr>
              <a:t>突變後</a:t>
            </a:r>
          </a:p>
        </p:txBody>
      </p:sp>
      <p:sp>
        <p:nvSpPr>
          <p:cNvPr id="26" name="矩形 25">
            <a:extLst>
              <a:ext uri="{FF2B5EF4-FFF2-40B4-BE49-F238E27FC236}">
                <a16:creationId xmlns:a16="http://schemas.microsoft.com/office/drawing/2014/main" id="{51E81E93-7A17-4A86-AF6D-5339BAF7A8C8}"/>
              </a:ext>
            </a:extLst>
          </p:cNvPr>
          <p:cNvSpPr/>
          <p:nvPr/>
        </p:nvSpPr>
        <p:spPr>
          <a:xfrm>
            <a:off x="2317688" y="1281516"/>
            <a:ext cx="7260879" cy="3797477"/>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75179B1C-E7CF-42A3-A14F-69091FD5DE26}"/>
              </a:ext>
            </a:extLst>
          </p:cNvPr>
          <p:cNvSpPr txBox="1"/>
          <p:nvPr/>
        </p:nvSpPr>
        <p:spPr>
          <a:xfrm>
            <a:off x="4993066" y="5184793"/>
            <a:ext cx="1996209"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一次完整的疊代</a:t>
            </a:r>
          </a:p>
        </p:txBody>
      </p:sp>
      <p:sp>
        <p:nvSpPr>
          <p:cNvPr id="31" name="矩形 30">
            <a:extLst>
              <a:ext uri="{FF2B5EF4-FFF2-40B4-BE49-F238E27FC236}">
                <a16:creationId xmlns:a16="http://schemas.microsoft.com/office/drawing/2014/main" id="{C0B2CEA2-E9C9-4EE3-BC52-E587754E6989}"/>
              </a:ext>
            </a:extLst>
          </p:cNvPr>
          <p:cNvSpPr/>
          <p:nvPr/>
        </p:nvSpPr>
        <p:spPr>
          <a:xfrm>
            <a:off x="5881757" y="1376126"/>
            <a:ext cx="3334672" cy="100503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A4286D61-C8D2-4641-9A7C-39AB26AA8E84}"/>
              </a:ext>
            </a:extLst>
          </p:cNvPr>
          <p:cNvSpPr/>
          <p:nvPr/>
        </p:nvSpPr>
        <p:spPr>
          <a:xfrm>
            <a:off x="5831431" y="3563141"/>
            <a:ext cx="3426657" cy="11747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3" name="表格 32">
            <a:extLst>
              <a:ext uri="{FF2B5EF4-FFF2-40B4-BE49-F238E27FC236}">
                <a16:creationId xmlns:a16="http://schemas.microsoft.com/office/drawing/2014/main" id="{1D769D0B-AA01-4F77-BA10-6F81BF0CC830}"/>
              </a:ext>
            </a:extLst>
          </p:cNvPr>
          <p:cNvGraphicFramePr>
            <a:graphicFrameLocks noGrp="1"/>
          </p:cNvGraphicFramePr>
          <p:nvPr>
            <p:extLst/>
          </p:nvPr>
        </p:nvGraphicFramePr>
        <p:xfrm>
          <a:off x="1444341" y="5776409"/>
          <a:ext cx="1337230" cy="370840"/>
        </p:xfrm>
        <a:graphic>
          <a:graphicData uri="http://schemas.openxmlformats.org/drawingml/2006/table">
            <a:tbl>
              <a:tblPr firstRow="1" bandRow="1">
                <a:tableStyleId>{5C22544A-7EE6-4342-B048-85BDC9FD1C3A}</a:tableStyleId>
              </a:tblPr>
              <a:tblGrid>
                <a:gridCol w="1337230">
                  <a:extLst>
                    <a:ext uri="{9D8B030D-6E8A-4147-A177-3AD203B41FA5}">
                      <a16:colId xmlns:a16="http://schemas.microsoft.com/office/drawing/2014/main" val="1126248118"/>
                    </a:ext>
                  </a:extLst>
                </a:gridCol>
              </a:tblGrid>
              <a:tr h="370840">
                <a:tc>
                  <a:txBody>
                    <a:bodyPr/>
                    <a:lstStyle/>
                    <a:p>
                      <a:endParaRPr lang="zh-TW" altLang="en-US" dirty="0"/>
                    </a:p>
                  </a:txBody>
                  <a:tcPr>
                    <a:solidFill>
                      <a:srgbClr val="FFC000"/>
                    </a:solidFill>
                  </a:tcPr>
                </a:tc>
                <a:extLst>
                  <a:ext uri="{0D108BD9-81ED-4DB2-BD59-A6C34878D82A}">
                    <a16:rowId xmlns:a16="http://schemas.microsoft.com/office/drawing/2014/main" val="2895434924"/>
                  </a:ext>
                </a:extLst>
              </a:tr>
            </a:tbl>
          </a:graphicData>
        </a:graphic>
      </p:graphicFrame>
      <p:sp>
        <p:nvSpPr>
          <p:cNvPr id="34" name="文字方塊 33">
            <a:extLst>
              <a:ext uri="{FF2B5EF4-FFF2-40B4-BE49-F238E27FC236}">
                <a16:creationId xmlns:a16="http://schemas.microsoft.com/office/drawing/2014/main" id="{24A631F9-C2E4-4280-A02D-9FB9CD54D7EF}"/>
              </a:ext>
            </a:extLst>
          </p:cNvPr>
          <p:cNvSpPr txBox="1"/>
          <p:nvPr/>
        </p:nvSpPr>
        <p:spPr>
          <a:xfrm>
            <a:off x="2781571" y="5776409"/>
            <a:ext cx="7473850" cy="369332"/>
          </a:xfrm>
          <a:prstGeom prst="rect">
            <a:avLst/>
          </a:prstGeom>
          <a:noFill/>
        </p:spPr>
        <p:txBody>
          <a:bodyPr wrap="square" rtlCol="0">
            <a:spAutoFit/>
          </a:bodyPr>
          <a:lstStyle/>
          <a:p>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若沒有要透過基因演算法尋找最佳特徵的話，則此段基因將不會出現</a:t>
            </a:r>
          </a:p>
        </p:txBody>
      </p:sp>
      <p:sp>
        <p:nvSpPr>
          <p:cNvPr id="36" name="文字方塊 35">
            <a:extLst>
              <a:ext uri="{FF2B5EF4-FFF2-40B4-BE49-F238E27FC236}">
                <a16:creationId xmlns:a16="http://schemas.microsoft.com/office/drawing/2014/main" id="{238E6493-DE62-4433-868F-04B1D807A576}"/>
              </a:ext>
            </a:extLst>
          </p:cNvPr>
          <p:cNvSpPr txBox="1"/>
          <p:nvPr/>
        </p:nvSpPr>
        <p:spPr>
          <a:xfrm>
            <a:off x="2659068" y="1382565"/>
            <a:ext cx="284157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隨機森林超參數設定組合</a:t>
            </a:r>
          </a:p>
        </p:txBody>
      </p:sp>
      <p:sp>
        <p:nvSpPr>
          <p:cNvPr id="37" name="文字方塊 36">
            <a:extLst>
              <a:ext uri="{FF2B5EF4-FFF2-40B4-BE49-F238E27FC236}">
                <a16:creationId xmlns:a16="http://schemas.microsoft.com/office/drawing/2014/main" id="{83B06909-5D5F-496D-9BCE-61A639A4C797}"/>
              </a:ext>
            </a:extLst>
          </p:cNvPr>
          <p:cNvSpPr txBox="1"/>
          <p:nvPr/>
        </p:nvSpPr>
        <p:spPr>
          <a:xfrm>
            <a:off x="2659068" y="4593177"/>
            <a:ext cx="2841570" cy="369332"/>
          </a:xfrm>
          <a:prstGeom prst="rect">
            <a:avLst/>
          </a:prstGeom>
          <a:noFill/>
        </p:spPr>
        <p:txBody>
          <a:bodyPr wrap="square" rtlCol="0">
            <a:spAutoFit/>
          </a:bodyPr>
          <a:lstStyle/>
          <a:p>
            <a:r>
              <a:rPr lang="zh-TW" altLang="en-US" dirty="0">
                <a:latin typeface="標楷體" panose="03000509000000000000" pitchFamily="65" charset="-120"/>
                <a:ea typeface="標楷體" panose="03000509000000000000" pitchFamily="65" charset="-120"/>
              </a:rPr>
              <a:t>隨機森林超參數設定組合</a:t>
            </a:r>
          </a:p>
        </p:txBody>
      </p:sp>
    </p:spTree>
    <p:extLst>
      <p:ext uri="{BB962C8B-B14F-4D97-AF65-F5344CB8AC3E}">
        <p14:creationId xmlns:p14="http://schemas.microsoft.com/office/powerpoint/2010/main" val="48535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8</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815882"/>
          </a:xfrm>
          <a:prstGeom prst="rect">
            <a:avLst/>
          </a:prstGeom>
          <a:noFill/>
        </p:spPr>
        <p:txBody>
          <a:bodyPr wrap="square" rtlCol="0">
            <a:spAutoFit/>
          </a:bodyPr>
          <a:lstStyle/>
          <a:p>
            <a:pPr algn="just"/>
            <a:r>
              <a:rPr lang="zh-TW" altLang="en-US" sz="2800" dirty="0">
                <a:latin typeface="標楷體" panose="03000509000000000000" pitchFamily="65" charset="-120"/>
                <a:ea typeface="標楷體" panose="03000509000000000000" pitchFamily="65" charset="-120"/>
              </a:rPr>
              <a:t>交配原理</a:t>
            </a:r>
            <a:r>
              <a:rPr lang="en-US" altLang="zh-TW" sz="2800" dirty="0">
                <a:latin typeface="標楷體" panose="03000509000000000000" pitchFamily="65" charset="-120"/>
                <a:ea typeface="標楷體" panose="03000509000000000000" pitchFamily="65" charset="-120"/>
              </a:rPr>
              <a:t>:</a:t>
            </a: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交配前會根據交配率來決定多少父代的染色體需要交配，決定好後會從染色體裡挑選固定一到數個基因或者一段基因，並使得這兩個父代染色體的相對基因進行交換，從而產生新的子代</a:t>
            </a:r>
          </a:p>
        </p:txBody>
      </p:sp>
      <p:graphicFrame>
        <p:nvGraphicFramePr>
          <p:cNvPr id="9" name="表格 8">
            <a:extLst>
              <a:ext uri="{FF2B5EF4-FFF2-40B4-BE49-F238E27FC236}">
                <a16:creationId xmlns:a16="http://schemas.microsoft.com/office/drawing/2014/main" id="{7EFEA525-8A0D-2751-D7C7-708BB6B475EA}"/>
              </a:ext>
            </a:extLst>
          </p:cNvPr>
          <p:cNvGraphicFramePr>
            <a:graphicFrameLocks noGrp="1"/>
          </p:cNvGraphicFramePr>
          <p:nvPr>
            <p:extLst/>
          </p:nvPr>
        </p:nvGraphicFramePr>
        <p:xfrm>
          <a:off x="964777" y="4088953"/>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solidFill>
                      <a:srgbClr val="FFC000"/>
                    </a:solidFill>
                  </a:tcPr>
                </a:tc>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10" name="表格 9">
            <a:extLst>
              <a:ext uri="{FF2B5EF4-FFF2-40B4-BE49-F238E27FC236}">
                <a16:creationId xmlns:a16="http://schemas.microsoft.com/office/drawing/2014/main" id="{8A17E906-B842-0F21-E5AF-C23FBF9EB113}"/>
              </a:ext>
            </a:extLst>
          </p:cNvPr>
          <p:cNvGraphicFramePr>
            <a:graphicFrameLocks noGrp="1"/>
          </p:cNvGraphicFramePr>
          <p:nvPr>
            <p:extLst/>
          </p:nvPr>
        </p:nvGraphicFramePr>
        <p:xfrm>
          <a:off x="964777" y="4978377"/>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solidFill>
                      <a:srgbClr val="FFC000"/>
                    </a:solidFill>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sp>
        <p:nvSpPr>
          <p:cNvPr id="11" name="文字方塊 10">
            <a:extLst>
              <a:ext uri="{FF2B5EF4-FFF2-40B4-BE49-F238E27FC236}">
                <a16:creationId xmlns:a16="http://schemas.microsoft.com/office/drawing/2014/main" id="{F1790FB0-6588-C07B-4B64-05F6F80D9CB5}"/>
              </a:ext>
            </a:extLst>
          </p:cNvPr>
          <p:cNvSpPr txBox="1"/>
          <p:nvPr/>
        </p:nvSpPr>
        <p:spPr>
          <a:xfrm>
            <a:off x="2097833" y="3400506"/>
            <a:ext cx="1603311"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交配前</a:t>
            </a:r>
          </a:p>
        </p:txBody>
      </p:sp>
      <p:sp>
        <p:nvSpPr>
          <p:cNvPr id="12" name="箭號: 向右 11">
            <a:extLst>
              <a:ext uri="{FF2B5EF4-FFF2-40B4-BE49-F238E27FC236}">
                <a16:creationId xmlns:a16="http://schemas.microsoft.com/office/drawing/2014/main" id="{AD03C99C-2006-6A41-7E65-996352718CAB}"/>
              </a:ext>
            </a:extLst>
          </p:cNvPr>
          <p:cNvSpPr/>
          <p:nvPr/>
        </p:nvSpPr>
        <p:spPr>
          <a:xfrm>
            <a:off x="5067607" y="4532884"/>
            <a:ext cx="2183363" cy="4454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3" name="表格 12">
            <a:extLst>
              <a:ext uri="{FF2B5EF4-FFF2-40B4-BE49-F238E27FC236}">
                <a16:creationId xmlns:a16="http://schemas.microsoft.com/office/drawing/2014/main" id="{1B0B264A-B0C6-3D6F-B835-09E6C953C2CE}"/>
              </a:ext>
            </a:extLst>
          </p:cNvPr>
          <p:cNvGraphicFramePr>
            <a:graphicFrameLocks noGrp="1"/>
          </p:cNvGraphicFramePr>
          <p:nvPr>
            <p:extLst/>
          </p:nvPr>
        </p:nvGraphicFramePr>
        <p:xfrm>
          <a:off x="7745492" y="4088953"/>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solidFill>
                      <a:srgbClr val="FFC000"/>
                    </a:solidFill>
                  </a:tcPr>
                </a:tc>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14" name="表格 13">
            <a:extLst>
              <a:ext uri="{FF2B5EF4-FFF2-40B4-BE49-F238E27FC236}">
                <a16:creationId xmlns:a16="http://schemas.microsoft.com/office/drawing/2014/main" id="{C20C74D7-5288-A5AD-9773-207481D0E5CC}"/>
              </a:ext>
            </a:extLst>
          </p:cNvPr>
          <p:cNvGraphicFramePr>
            <a:graphicFrameLocks noGrp="1"/>
          </p:cNvGraphicFramePr>
          <p:nvPr>
            <p:extLst/>
          </p:nvPr>
        </p:nvGraphicFramePr>
        <p:xfrm>
          <a:off x="7745492" y="4978377"/>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solidFill>
                      <a:srgbClr val="FFC000"/>
                    </a:solidFill>
                  </a:tcPr>
                </a:tc>
                <a:tc>
                  <a:txBody>
                    <a:bodyPr/>
                    <a:lstStyle/>
                    <a:p>
                      <a:pPr algn="ctr"/>
                      <a:r>
                        <a:rPr lang="en-US" altLang="zh-TW" dirty="0"/>
                        <a:t>1</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sp>
        <p:nvSpPr>
          <p:cNvPr id="15" name="文字方塊 14">
            <a:extLst>
              <a:ext uri="{FF2B5EF4-FFF2-40B4-BE49-F238E27FC236}">
                <a16:creationId xmlns:a16="http://schemas.microsoft.com/office/drawing/2014/main" id="{E29A29F6-0304-E5FF-1551-FBA8C7F3A926}"/>
              </a:ext>
            </a:extLst>
          </p:cNvPr>
          <p:cNvSpPr txBox="1"/>
          <p:nvPr/>
        </p:nvSpPr>
        <p:spPr>
          <a:xfrm>
            <a:off x="8747990" y="3400506"/>
            <a:ext cx="1603311"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交配後</a:t>
            </a:r>
          </a:p>
        </p:txBody>
      </p:sp>
      <p:sp>
        <p:nvSpPr>
          <p:cNvPr id="16" name="箭號: 向下 15">
            <a:extLst>
              <a:ext uri="{FF2B5EF4-FFF2-40B4-BE49-F238E27FC236}">
                <a16:creationId xmlns:a16="http://schemas.microsoft.com/office/drawing/2014/main" id="{11637010-D896-9419-092C-3064AB35D740}"/>
              </a:ext>
            </a:extLst>
          </p:cNvPr>
          <p:cNvSpPr/>
          <p:nvPr/>
        </p:nvSpPr>
        <p:spPr>
          <a:xfrm>
            <a:off x="2097833" y="4532884"/>
            <a:ext cx="150845" cy="3708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931538EC-08D8-DE9C-DB85-D5B3AF32E32B}"/>
              </a:ext>
            </a:extLst>
          </p:cNvPr>
          <p:cNvSpPr/>
          <p:nvPr/>
        </p:nvSpPr>
        <p:spPr>
          <a:xfrm rot="10800000">
            <a:off x="2345093" y="4532884"/>
            <a:ext cx="150845" cy="3708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3513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D8F9E-1A63-25F1-DD05-BE16F077BB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0B1730F-C7EE-1C89-CA49-C8C78E84D250}"/>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流程介紹</a:t>
            </a:r>
            <a:endParaRPr lang="en-US" altLang="zh-TW" sz="4400"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398C094B-AE11-6858-8C41-18D753351548}"/>
              </a:ext>
            </a:extLst>
          </p:cNvPr>
          <p:cNvSpPr>
            <a:spLocks noGrp="1"/>
          </p:cNvSpPr>
          <p:nvPr>
            <p:ph type="sldNum" sz="quarter" idx="10"/>
          </p:nvPr>
        </p:nvSpPr>
        <p:spPr/>
        <p:txBody>
          <a:bodyPr/>
          <a:lstStyle/>
          <a:p>
            <a:pPr>
              <a:defRPr/>
            </a:pPr>
            <a:fld id="{848CECF2-26FD-424D-B531-B5D1BA94F39D}" type="slidenum">
              <a:rPr lang="zh-TW" altLang="en-US" smtClean="0"/>
              <a:pPr>
                <a:defRPr/>
              </a:pPr>
              <a:t>9</a:t>
            </a:fld>
            <a:endParaRPr lang="zh-TW" altLang="en-US"/>
          </a:p>
        </p:txBody>
      </p:sp>
      <p:sp>
        <p:nvSpPr>
          <p:cNvPr id="8" name="文字方塊 7">
            <a:extLst>
              <a:ext uri="{FF2B5EF4-FFF2-40B4-BE49-F238E27FC236}">
                <a16:creationId xmlns:a16="http://schemas.microsoft.com/office/drawing/2014/main" id="{30380728-A202-07EA-9DC8-3751B05BAB3C}"/>
              </a:ext>
            </a:extLst>
          </p:cNvPr>
          <p:cNvSpPr txBox="1"/>
          <p:nvPr/>
        </p:nvSpPr>
        <p:spPr>
          <a:xfrm>
            <a:off x="838200" y="1239965"/>
            <a:ext cx="11104985" cy="1815882"/>
          </a:xfrm>
          <a:prstGeom prst="rect">
            <a:avLst/>
          </a:prstGeom>
          <a:noFill/>
        </p:spPr>
        <p:txBody>
          <a:bodyPr wrap="square" rtlCol="0">
            <a:spAutoFit/>
          </a:bodyPr>
          <a:lstStyle/>
          <a:p>
            <a:pPr algn="just"/>
            <a:r>
              <a:rPr lang="zh-TW" altLang="en-US" sz="2800" dirty="0">
                <a:latin typeface="標楷體" panose="03000509000000000000" pitchFamily="65" charset="-120"/>
                <a:ea typeface="標楷體" panose="03000509000000000000" pitchFamily="65" charset="-120"/>
              </a:rPr>
              <a:t>突變原理</a:t>
            </a:r>
            <a:r>
              <a:rPr lang="en-US" altLang="zh-TW" sz="2800" dirty="0">
                <a:latin typeface="標楷體" panose="03000509000000000000" pitchFamily="65" charset="-120"/>
                <a:ea typeface="標楷體" panose="03000509000000000000" pitchFamily="65" charset="-120"/>
              </a:rPr>
              <a:t>:</a:t>
            </a:r>
          </a:p>
          <a:p>
            <a:pPr algn="just"/>
            <a:r>
              <a:rPr lang="en-US" altLang="zh-TW" sz="2800" dirty="0">
                <a:latin typeface="標楷體" panose="03000509000000000000" pitchFamily="65" charset="-120"/>
                <a:ea typeface="標楷體" panose="03000509000000000000" pitchFamily="65" charset="-120"/>
              </a:rPr>
              <a:t>	</a:t>
            </a:r>
            <a:r>
              <a:rPr lang="zh-TW" altLang="en-US" sz="2800" dirty="0">
                <a:latin typeface="標楷體" panose="03000509000000000000" pitchFamily="65" charset="-120"/>
                <a:ea typeface="標楷體" panose="03000509000000000000" pitchFamily="65" charset="-120"/>
              </a:rPr>
              <a:t>突變前會根據突變率決定需要被突變的基因數量，並從所有的染色體中選取與突變率相同數量的基因進行突變，突變就是將被選中的基因從</a:t>
            </a:r>
            <a:r>
              <a:rPr lang="en-US" altLang="zh-TW" sz="2800" dirty="0">
                <a:latin typeface="標楷體" panose="03000509000000000000" pitchFamily="65" charset="-120"/>
                <a:ea typeface="標楷體" panose="03000509000000000000" pitchFamily="65" charset="-120"/>
              </a:rPr>
              <a:t>0</a:t>
            </a:r>
            <a:r>
              <a:rPr lang="zh-TW" altLang="en-US" sz="2800" dirty="0">
                <a:latin typeface="標楷體" panose="03000509000000000000" pitchFamily="65" charset="-120"/>
                <a:ea typeface="標楷體" panose="03000509000000000000" pitchFamily="65" charset="-120"/>
              </a:rPr>
              <a:t>變</a:t>
            </a:r>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或是從</a:t>
            </a:r>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變</a:t>
            </a:r>
            <a:r>
              <a:rPr lang="en-US" altLang="zh-TW" sz="2800" dirty="0">
                <a:latin typeface="標楷體" panose="03000509000000000000" pitchFamily="65" charset="-120"/>
                <a:ea typeface="標楷體" panose="03000509000000000000" pitchFamily="65" charset="-120"/>
              </a:rPr>
              <a:t>0</a:t>
            </a:r>
            <a:r>
              <a:rPr lang="zh-TW" altLang="en-US" sz="2800" dirty="0">
                <a:latin typeface="標楷體" panose="03000509000000000000" pitchFamily="65" charset="-120"/>
                <a:ea typeface="標楷體" panose="03000509000000000000" pitchFamily="65" charset="-120"/>
              </a:rPr>
              <a:t>。</a:t>
            </a:r>
          </a:p>
        </p:txBody>
      </p:sp>
      <p:graphicFrame>
        <p:nvGraphicFramePr>
          <p:cNvPr id="9" name="表格 8">
            <a:extLst>
              <a:ext uri="{FF2B5EF4-FFF2-40B4-BE49-F238E27FC236}">
                <a16:creationId xmlns:a16="http://schemas.microsoft.com/office/drawing/2014/main" id="{7EFEA525-8A0D-2751-D7C7-708BB6B475EA}"/>
              </a:ext>
            </a:extLst>
          </p:cNvPr>
          <p:cNvGraphicFramePr>
            <a:graphicFrameLocks noGrp="1"/>
          </p:cNvGraphicFramePr>
          <p:nvPr/>
        </p:nvGraphicFramePr>
        <p:xfrm>
          <a:off x="964777" y="4088953"/>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1</a:t>
                      </a:r>
                      <a:endParaRPr lang="zh-TW" altLang="en-US" dirty="0"/>
                    </a:p>
                  </a:txBody>
                  <a:tcPr>
                    <a:solidFill>
                      <a:srgbClr val="FFC000"/>
                    </a:solidFill>
                  </a:tcPr>
                </a:tc>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graphicFrame>
        <p:nvGraphicFramePr>
          <p:cNvPr id="10" name="表格 9">
            <a:extLst>
              <a:ext uri="{FF2B5EF4-FFF2-40B4-BE49-F238E27FC236}">
                <a16:creationId xmlns:a16="http://schemas.microsoft.com/office/drawing/2014/main" id="{8A17E906-B842-0F21-E5AF-C23FBF9EB113}"/>
              </a:ext>
            </a:extLst>
          </p:cNvPr>
          <p:cNvGraphicFramePr>
            <a:graphicFrameLocks noGrp="1"/>
          </p:cNvGraphicFramePr>
          <p:nvPr>
            <p:extLst/>
          </p:nvPr>
        </p:nvGraphicFramePr>
        <p:xfrm>
          <a:off x="964777" y="4978377"/>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0</a:t>
                      </a:r>
                      <a:endParaRPr lang="zh-TW" alt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TW" dirty="0"/>
                        <a:t>1</a:t>
                      </a:r>
                      <a:endParaRPr lang="zh-TW" altLang="en-US" dirty="0"/>
                    </a:p>
                  </a:txBody>
                  <a:tcPr>
                    <a:solidFill>
                      <a:srgbClr val="FFC000"/>
                    </a:solidFill>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sp>
        <p:nvSpPr>
          <p:cNvPr id="11" name="文字方塊 10">
            <a:extLst>
              <a:ext uri="{FF2B5EF4-FFF2-40B4-BE49-F238E27FC236}">
                <a16:creationId xmlns:a16="http://schemas.microsoft.com/office/drawing/2014/main" id="{F1790FB0-6588-C07B-4B64-05F6F80D9CB5}"/>
              </a:ext>
            </a:extLst>
          </p:cNvPr>
          <p:cNvSpPr txBox="1"/>
          <p:nvPr/>
        </p:nvSpPr>
        <p:spPr>
          <a:xfrm>
            <a:off x="2097833" y="3400506"/>
            <a:ext cx="1603311"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突變前</a:t>
            </a:r>
          </a:p>
        </p:txBody>
      </p:sp>
      <p:sp>
        <p:nvSpPr>
          <p:cNvPr id="12" name="箭號: 向右 11">
            <a:extLst>
              <a:ext uri="{FF2B5EF4-FFF2-40B4-BE49-F238E27FC236}">
                <a16:creationId xmlns:a16="http://schemas.microsoft.com/office/drawing/2014/main" id="{AD03C99C-2006-6A41-7E65-996352718CAB}"/>
              </a:ext>
            </a:extLst>
          </p:cNvPr>
          <p:cNvSpPr/>
          <p:nvPr/>
        </p:nvSpPr>
        <p:spPr>
          <a:xfrm>
            <a:off x="5067607" y="4532884"/>
            <a:ext cx="2183363" cy="4454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3" name="表格 12">
            <a:extLst>
              <a:ext uri="{FF2B5EF4-FFF2-40B4-BE49-F238E27FC236}">
                <a16:creationId xmlns:a16="http://schemas.microsoft.com/office/drawing/2014/main" id="{1B0B264A-B0C6-3D6F-B835-09E6C953C2CE}"/>
              </a:ext>
            </a:extLst>
          </p:cNvPr>
          <p:cNvGraphicFramePr>
            <a:graphicFrameLocks noGrp="1"/>
          </p:cNvGraphicFramePr>
          <p:nvPr/>
        </p:nvGraphicFramePr>
        <p:xfrm>
          <a:off x="7745492" y="4088953"/>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0</a:t>
                      </a:r>
                      <a:endParaRPr lang="zh-TW" altLang="en-US" dirty="0"/>
                    </a:p>
                  </a:txBody>
                  <a:tcPr>
                    <a:solidFill>
                      <a:srgbClr val="FFC000"/>
                    </a:solidFill>
                  </a:tcPr>
                </a:tc>
                <a:tc>
                  <a:txBody>
                    <a:bodyPr/>
                    <a:lstStyle/>
                    <a:p>
                      <a:pPr algn="ctr"/>
                      <a:r>
                        <a:rPr lang="en-US" altLang="zh-TW" dirty="0"/>
                        <a:t>0</a:t>
                      </a:r>
                      <a:endParaRPr lang="zh-TW" altLang="en-US" dirty="0"/>
                    </a:p>
                  </a:txBody>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sp>
        <p:nvSpPr>
          <p:cNvPr id="15" name="文字方塊 14">
            <a:extLst>
              <a:ext uri="{FF2B5EF4-FFF2-40B4-BE49-F238E27FC236}">
                <a16:creationId xmlns:a16="http://schemas.microsoft.com/office/drawing/2014/main" id="{E29A29F6-0304-E5FF-1551-FBA8C7F3A926}"/>
              </a:ext>
            </a:extLst>
          </p:cNvPr>
          <p:cNvSpPr txBox="1"/>
          <p:nvPr/>
        </p:nvSpPr>
        <p:spPr>
          <a:xfrm>
            <a:off x="8747990" y="3400506"/>
            <a:ext cx="1603311" cy="523220"/>
          </a:xfrm>
          <a:prstGeom prst="rect">
            <a:avLst/>
          </a:prstGeom>
          <a:noFill/>
        </p:spPr>
        <p:txBody>
          <a:bodyPr wrap="square" rtlCol="0">
            <a:spAutoFit/>
          </a:bodyPr>
          <a:lstStyle/>
          <a:p>
            <a:r>
              <a:rPr lang="zh-TW" altLang="en-US" sz="2800" dirty="0">
                <a:latin typeface="標楷體" panose="03000509000000000000" pitchFamily="65" charset="-120"/>
                <a:ea typeface="標楷體" panose="03000509000000000000" pitchFamily="65" charset="-120"/>
              </a:rPr>
              <a:t>突變後</a:t>
            </a:r>
          </a:p>
        </p:txBody>
      </p:sp>
      <p:graphicFrame>
        <p:nvGraphicFramePr>
          <p:cNvPr id="3" name="表格 2">
            <a:extLst>
              <a:ext uri="{FF2B5EF4-FFF2-40B4-BE49-F238E27FC236}">
                <a16:creationId xmlns:a16="http://schemas.microsoft.com/office/drawing/2014/main" id="{F66D592E-BFEB-05EF-4356-1E4B3587DACB}"/>
              </a:ext>
            </a:extLst>
          </p:cNvPr>
          <p:cNvGraphicFramePr>
            <a:graphicFrameLocks noGrp="1"/>
          </p:cNvGraphicFramePr>
          <p:nvPr>
            <p:extLst/>
          </p:nvPr>
        </p:nvGraphicFramePr>
        <p:xfrm>
          <a:off x="7745492" y="4952404"/>
          <a:ext cx="3608308" cy="370840"/>
        </p:xfrm>
        <a:graphic>
          <a:graphicData uri="http://schemas.openxmlformats.org/drawingml/2006/table">
            <a:tbl>
              <a:tblPr firstRow="1" bandRow="1">
                <a:tableStyleId>{5C22544A-7EE6-4342-B048-85BDC9FD1C3A}</a:tableStyleId>
              </a:tblPr>
              <a:tblGrid>
                <a:gridCol w="902077">
                  <a:extLst>
                    <a:ext uri="{9D8B030D-6E8A-4147-A177-3AD203B41FA5}">
                      <a16:colId xmlns:a16="http://schemas.microsoft.com/office/drawing/2014/main" val="1537685410"/>
                    </a:ext>
                  </a:extLst>
                </a:gridCol>
                <a:gridCol w="902077">
                  <a:extLst>
                    <a:ext uri="{9D8B030D-6E8A-4147-A177-3AD203B41FA5}">
                      <a16:colId xmlns:a16="http://schemas.microsoft.com/office/drawing/2014/main" val="1126248118"/>
                    </a:ext>
                  </a:extLst>
                </a:gridCol>
                <a:gridCol w="902077">
                  <a:extLst>
                    <a:ext uri="{9D8B030D-6E8A-4147-A177-3AD203B41FA5}">
                      <a16:colId xmlns:a16="http://schemas.microsoft.com/office/drawing/2014/main" val="2042678325"/>
                    </a:ext>
                  </a:extLst>
                </a:gridCol>
                <a:gridCol w="902077">
                  <a:extLst>
                    <a:ext uri="{9D8B030D-6E8A-4147-A177-3AD203B41FA5}">
                      <a16:colId xmlns:a16="http://schemas.microsoft.com/office/drawing/2014/main" val="1890442181"/>
                    </a:ext>
                  </a:extLst>
                </a:gridCol>
              </a:tblGrid>
              <a:tr h="370840">
                <a:tc>
                  <a:txBody>
                    <a:bodyPr/>
                    <a:lstStyle/>
                    <a:p>
                      <a:pPr algn="ctr"/>
                      <a:r>
                        <a:rPr lang="en-US" altLang="zh-TW" dirty="0"/>
                        <a:t>1</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0</a:t>
                      </a:r>
                      <a:endParaRPr lang="zh-TW" altLang="en-US" sz="1800" b="1" kern="1200" dirty="0">
                        <a:solidFill>
                          <a:schemeClr val="lt1"/>
                        </a:solidFill>
                        <a:latin typeface="+mn-lt"/>
                        <a:ea typeface="+mn-ea"/>
                        <a:cs typeface="+mn-cs"/>
                      </a:endParaRPr>
                    </a:p>
                  </a:txBody>
                  <a:tcPr>
                    <a:solidFill>
                      <a:schemeClr val="accent1"/>
                    </a:solidFill>
                  </a:tcPr>
                </a:tc>
                <a:tc>
                  <a:txBody>
                    <a:bodyPr/>
                    <a:lstStyle/>
                    <a:p>
                      <a:pPr algn="ctr"/>
                      <a:r>
                        <a:rPr lang="en-US" altLang="zh-TW" dirty="0"/>
                        <a:t>0</a:t>
                      </a:r>
                      <a:endParaRPr lang="zh-TW" altLang="en-US" dirty="0"/>
                    </a:p>
                  </a:txBody>
                  <a:tcPr>
                    <a:solidFill>
                      <a:srgbClr val="FFC000"/>
                    </a:solidFill>
                  </a:tcPr>
                </a:tc>
                <a:tc>
                  <a:txBody>
                    <a:bodyPr/>
                    <a:lstStyle/>
                    <a:p>
                      <a:pPr algn="ctr"/>
                      <a:r>
                        <a:rPr lang="en-US" altLang="zh-TW" dirty="0"/>
                        <a:t>0</a:t>
                      </a:r>
                      <a:endParaRPr lang="zh-TW" altLang="en-US" dirty="0"/>
                    </a:p>
                  </a:txBody>
                  <a:tcPr/>
                </a:tc>
                <a:extLst>
                  <a:ext uri="{0D108BD9-81ED-4DB2-BD59-A6C34878D82A}">
                    <a16:rowId xmlns:a16="http://schemas.microsoft.com/office/drawing/2014/main" val="2895434924"/>
                  </a:ext>
                </a:extLst>
              </a:tr>
            </a:tbl>
          </a:graphicData>
        </a:graphic>
      </p:graphicFrame>
    </p:spTree>
    <p:extLst>
      <p:ext uri="{BB962C8B-B14F-4D97-AF65-F5344CB8AC3E}">
        <p14:creationId xmlns:p14="http://schemas.microsoft.com/office/powerpoint/2010/main" val="42169803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簡報2" id="{54C2AFD3-8A0E-4076-A34F-F59547F39F22}" vid="{337E7A45-4518-4497-BF04-6FC162613DD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NFU簡報範本</Template>
  <TotalTime>34363</TotalTime>
  <Words>2387</Words>
  <Application>Microsoft Office PowerPoint</Application>
  <PresentationFormat>寬螢幕</PresentationFormat>
  <Paragraphs>235</Paragraphs>
  <Slides>24</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24</vt:i4>
      </vt:variant>
    </vt:vector>
  </HeadingPairs>
  <TitlesOfParts>
    <vt:vector size="32" baseType="lpstr">
      <vt:lpstr>微軟正黑體</vt:lpstr>
      <vt:lpstr>新細明體</vt:lpstr>
      <vt:lpstr>標楷體</vt:lpstr>
      <vt:lpstr>Arial</vt:lpstr>
      <vt:lpstr>Calibri</vt:lpstr>
      <vt:lpstr>Times New Roman</vt:lpstr>
      <vt:lpstr>Wingdings</vt:lpstr>
      <vt:lpstr>Office 佈景主題</vt:lpstr>
      <vt:lpstr>基因演算法控制隨機森林使用說明</vt:lpstr>
      <vt:lpstr>流程介紹</vt:lpstr>
      <vt:lpstr>流程介紹</vt:lpstr>
      <vt:lpstr>流程介紹</vt:lpstr>
      <vt:lpstr>流程介紹</vt:lpstr>
      <vt:lpstr>流程介紹</vt:lpstr>
      <vt:lpstr>流程介紹</vt:lpstr>
      <vt:lpstr>流程介紹</vt:lpstr>
      <vt:lpstr>流程介紹</vt:lpstr>
      <vt:lpstr>流程介紹</vt:lpstr>
      <vt:lpstr>基因演算法控制隨機森林使用說明</vt:lpstr>
      <vt:lpstr>基因演算法控制隨機森林使用說明</vt:lpstr>
      <vt:lpstr>ga_mix_tree_Fnc.m</vt:lpstr>
      <vt:lpstr>ga_mix_tree_Fnc.m</vt:lpstr>
      <vt:lpstr>ga_mix_tree_Fnc.m</vt:lpstr>
      <vt:lpstr>selection_method詳細解說</vt:lpstr>
      <vt:lpstr>selection_method詳細解說</vt:lpstr>
      <vt:lpstr>selection_method詳細解說</vt:lpstr>
      <vt:lpstr>基因演算法控制隨機森林使用說明書</vt:lpstr>
      <vt:lpstr>ga_mix_tree_answer_Fnc.m</vt:lpstr>
      <vt:lpstr>ga_mix_tree_answer_Fnc.m</vt:lpstr>
      <vt:lpstr>ga_mix_tree_answer_Fnc.m</vt:lpstr>
      <vt:lpstr>ga_mix_tree_answer_Fnc.m</vt:lpstr>
      <vt:lpstr>謝謝觀看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胤瑋 黃</dc:creator>
  <cp:lastModifiedBy>林坪橙</cp:lastModifiedBy>
  <cp:revision>276</cp:revision>
  <dcterms:created xsi:type="dcterms:W3CDTF">2020-07-14T08:50:23Z</dcterms:created>
  <dcterms:modified xsi:type="dcterms:W3CDTF">2024-08-20T00:36:46Z</dcterms:modified>
</cp:coreProperties>
</file>