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 id="2147484196" r:id="rId2"/>
    <p:sldMasterId id="2147484201" r:id="rId3"/>
    <p:sldMasterId id="2147484211" r:id="rId4"/>
    <p:sldMasterId id="2147484214" r:id="rId5"/>
    <p:sldMasterId id="2147484215" r:id="rId6"/>
  </p:sldMasterIdLst>
  <p:notesMasterIdLst>
    <p:notesMasterId r:id="rId26"/>
  </p:notesMasterIdLst>
  <p:handoutMasterIdLst>
    <p:handoutMasterId r:id="rId27"/>
  </p:handoutMasterIdLst>
  <p:sldIdLst>
    <p:sldId id="460" r:id="rId7"/>
    <p:sldId id="457" r:id="rId8"/>
    <p:sldId id="479" r:id="rId9"/>
    <p:sldId id="458" r:id="rId10"/>
    <p:sldId id="459" r:id="rId11"/>
    <p:sldId id="461" r:id="rId12"/>
    <p:sldId id="470" r:id="rId13"/>
    <p:sldId id="472" r:id="rId14"/>
    <p:sldId id="481" r:id="rId15"/>
    <p:sldId id="473" r:id="rId16"/>
    <p:sldId id="474" r:id="rId17"/>
    <p:sldId id="475" r:id="rId18"/>
    <p:sldId id="463" r:id="rId19"/>
    <p:sldId id="465" r:id="rId20"/>
    <p:sldId id="476" r:id="rId21"/>
    <p:sldId id="477" r:id="rId22"/>
    <p:sldId id="478" r:id="rId23"/>
    <p:sldId id="462" r:id="rId24"/>
    <p:sldId id="464" r:id="rId25"/>
  </p:sldIdLst>
  <p:sldSz cx="9144000" cy="6858000" type="screen4x3"/>
  <p:notesSz cx="7315200" cy="9601200"/>
  <p:defaultTextStyle>
    <a:defPPr>
      <a:defRPr lang="en-US"/>
    </a:defPPr>
    <a:lvl1pPr algn="l" rtl="0" fontAlgn="base">
      <a:lnSpc>
        <a:spcPct val="80000"/>
      </a:lnSpc>
      <a:spcBef>
        <a:spcPct val="20000"/>
      </a:spcBef>
      <a:spcAft>
        <a:spcPct val="0"/>
      </a:spcAft>
      <a:defRPr sz="2000" b="1" kern="1200">
        <a:solidFill>
          <a:srgbClr val="FF3300"/>
        </a:solidFill>
        <a:latin typeface="Times New Roman" panose="02020603050405020304" pitchFamily="18" charset="0"/>
        <a:ea typeface="+mn-ea"/>
        <a:cs typeface="+mn-cs"/>
      </a:defRPr>
    </a:lvl1pPr>
    <a:lvl2pPr marL="457200" algn="l" rtl="0" fontAlgn="base">
      <a:lnSpc>
        <a:spcPct val="80000"/>
      </a:lnSpc>
      <a:spcBef>
        <a:spcPct val="20000"/>
      </a:spcBef>
      <a:spcAft>
        <a:spcPct val="0"/>
      </a:spcAft>
      <a:defRPr sz="2000" b="1" kern="1200">
        <a:solidFill>
          <a:srgbClr val="FF3300"/>
        </a:solidFill>
        <a:latin typeface="Times New Roman" panose="02020603050405020304" pitchFamily="18" charset="0"/>
        <a:ea typeface="+mn-ea"/>
        <a:cs typeface="+mn-cs"/>
      </a:defRPr>
    </a:lvl2pPr>
    <a:lvl3pPr marL="914400" algn="l" rtl="0" fontAlgn="base">
      <a:lnSpc>
        <a:spcPct val="80000"/>
      </a:lnSpc>
      <a:spcBef>
        <a:spcPct val="20000"/>
      </a:spcBef>
      <a:spcAft>
        <a:spcPct val="0"/>
      </a:spcAft>
      <a:defRPr sz="2000" b="1" kern="1200">
        <a:solidFill>
          <a:srgbClr val="FF3300"/>
        </a:solidFill>
        <a:latin typeface="Times New Roman" panose="02020603050405020304" pitchFamily="18" charset="0"/>
        <a:ea typeface="+mn-ea"/>
        <a:cs typeface="+mn-cs"/>
      </a:defRPr>
    </a:lvl3pPr>
    <a:lvl4pPr marL="1371600" algn="l" rtl="0" fontAlgn="base">
      <a:lnSpc>
        <a:spcPct val="80000"/>
      </a:lnSpc>
      <a:spcBef>
        <a:spcPct val="20000"/>
      </a:spcBef>
      <a:spcAft>
        <a:spcPct val="0"/>
      </a:spcAft>
      <a:defRPr sz="2000" b="1" kern="1200">
        <a:solidFill>
          <a:srgbClr val="FF3300"/>
        </a:solidFill>
        <a:latin typeface="Times New Roman" panose="02020603050405020304" pitchFamily="18" charset="0"/>
        <a:ea typeface="+mn-ea"/>
        <a:cs typeface="+mn-cs"/>
      </a:defRPr>
    </a:lvl4pPr>
    <a:lvl5pPr marL="1828800" algn="l" rtl="0" fontAlgn="base">
      <a:lnSpc>
        <a:spcPct val="80000"/>
      </a:lnSpc>
      <a:spcBef>
        <a:spcPct val="20000"/>
      </a:spcBef>
      <a:spcAft>
        <a:spcPct val="0"/>
      </a:spcAft>
      <a:defRPr sz="2000" b="1" kern="1200">
        <a:solidFill>
          <a:srgbClr val="FF3300"/>
        </a:solidFill>
        <a:latin typeface="Times New Roman" panose="02020603050405020304" pitchFamily="18" charset="0"/>
        <a:ea typeface="+mn-ea"/>
        <a:cs typeface="+mn-cs"/>
      </a:defRPr>
    </a:lvl5pPr>
    <a:lvl6pPr marL="2286000" algn="l" defTabSz="914400" rtl="0" eaLnBrk="1" latinLnBrk="0" hangingPunct="1">
      <a:defRPr sz="2000" b="1" kern="1200">
        <a:solidFill>
          <a:srgbClr val="FF3300"/>
        </a:solidFill>
        <a:latin typeface="Times New Roman" panose="02020603050405020304" pitchFamily="18" charset="0"/>
        <a:ea typeface="+mn-ea"/>
        <a:cs typeface="+mn-cs"/>
      </a:defRPr>
    </a:lvl6pPr>
    <a:lvl7pPr marL="2743200" algn="l" defTabSz="914400" rtl="0" eaLnBrk="1" latinLnBrk="0" hangingPunct="1">
      <a:defRPr sz="2000" b="1" kern="1200">
        <a:solidFill>
          <a:srgbClr val="FF3300"/>
        </a:solidFill>
        <a:latin typeface="Times New Roman" panose="02020603050405020304" pitchFamily="18" charset="0"/>
        <a:ea typeface="+mn-ea"/>
        <a:cs typeface="+mn-cs"/>
      </a:defRPr>
    </a:lvl7pPr>
    <a:lvl8pPr marL="3200400" algn="l" defTabSz="914400" rtl="0" eaLnBrk="1" latinLnBrk="0" hangingPunct="1">
      <a:defRPr sz="2000" b="1" kern="1200">
        <a:solidFill>
          <a:srgbClr val="FF3300"/>
        </a:solidFill>
        <a:latin typeface="Times New Roman" panose="02020603050405020304" pitchFamily="18" charset="0"/>
        <a:ea typeface="+mn-ea"/>
        <a:cs typeface="+mn-cs"/>
      </a:defRPr>
    </a:lvl8pPr>
    <a:lvl9pPr marL="3657600" algn="l" defTabSz="914400" rtl="0" eaLnBrk="1" latinLnBrk="0" hangingPunct="1">
      <a:defRPr sz="2000" b="1" kern="1200">
        <a:solidFill>
          <a:srgbClr val="FF33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rgha Ghimire" initials="DG" lastIdx="1" clrIdx="0">
    <p:extLst>
      <p:ext uri="{19B8F6BF-5375-455C-9EA6-DF929625EA0E}">
        <p15:presenceInfo xmlns:p15="http://schemas.microsoft.com/office/powerpoint/2012/main" userId="S-1-5-21-1484198131-1903828581-1031210941-100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66CCFF"/>
    <a:srgbClr val="009900"/>
    <a:srgbClr val="FF9933"/>
    <a:srgbClr val="00FF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6797" autoAdjust="0"/>
  </p:normalViewPr>
  <p:slideViewPr>
    <p:cSldViewPr>
      <p:cViewPr varScale="1">
        <p:scale>
          <a:sx n="69" d="100"/>
          <a:sy n="69" d="100"/>
        </p:scale>
        <p:origin x="150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375" tIns="48186" rIns="96375" bIns="48186" numCol="1" anchor="t" anchorCtr="0" compatLnSpc="1">
            <a:prstTxWarp prst="textNoShape">
              <a:avLst/>
            </a:prstTxWarp>
          </a:bodyPr>
          <a:lstStyle>
            <a:lvl1pPr defTabSz="963493">
              <a:lnSpc>
                <a:spcPct val="100000"/>
              </a:lnSpc>
              <a:spcBef>
                <a:spcPct val="0"/>
              </a:spcBef>
              <a:defRPr sz="1300" b="0">
                <a:solidFill>
                  <a:schemeClr val="tx1"/>
                </a:solidFill>
                <a:latin typeface="Arial" charset="0"/>
              </a:defRPr>
            </a:lvl1pPr>
          </a:lstStyle>
          <a:p>
            <a:pPr>
              <a:defRPr/>
            </a:pPr>
            <a:endParaRPr lang="en-US"/>
          </a:p>
        </p:txBody>
      </p:sp>
      <p:sp>
        <p:nvSpPr>
          <p:cNvPr id="3481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375" tIns="48186" rIns="96375" bIns="48186" numCol="1" anchor="t" anchorCtr="0" compatLnSpc="1">
            <a:prstTxWarp prst="textNoShape">
              <a:avLst/>
            </a:prstTxWarp>
          </a:bodyPr>
          <a:lstStyle>
            <a:lvl1pPr algn="r" defTabSz="963493">
              <a:lnSpc>
                <a:spcPct val="100000"/>
              </a:lnSpc>
              <a:spcBef>
                <a:spcPct val="0"/>
              </a:spcBef>
              <a:defRPr sz="1300" b="0">
                <a:solidFill>
                  <a:schemeClr val="tx1"/>
                </a:solidFill>
                <a:latin typeface="Arial" charset="0"/>
              </a:defRPr>
            </a:lvl1pPr>
          </a:lstStyle>
          <a:p>
            <a:pPr>
              <a:defRPr/>
            </a:pPr>
            <a:endParaRPr lang="en-US"/>
          </a:p>
        </p:txBody>
      </p:sp>
      <p:sp>
        <p:nvSpPr>
          <p:cNvPr id="3482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375" tIns="48186" rIns="96375" bIns="48186" numCol="1" anchor="b" anchorCtr="0" compatLnSpc="1">
            <a:prstTxWarp prst="textNoShape">
              <a:avLst/>
            </a:prstTxWarp>
          </a:bodyPr>
          <a:lstStyle>
            <a:lvl1pPr defTabSz="963493">
              <a:lnSpc>
                <a:spcPct val="100000"/>
              </a:lnSpc>
              <a:spcBef>
                <a:spcPct val="0"/>
              </a:spcBef>
              <a:defRPr sz="1300" b="0">
                <a:solidFill>
                  <a:schemeClr val="tx1"/>
                </a:solidFill>
                <a:latin typeface="Arial" charset="0"/>
              </a:defRPr>
            </a:lvl1pPr>
          </a:lstStyle>
          <a:p>
            <a:pPr>
              <a:defRPr/>
            </a:pPr>
            <a:endParaRPr lang="en-US"/>
          </a:p>
        </p:txBody>
      </p:sp>
      <p:sp>
        <p:nvSpPr>
          <p:cNvPr id="3482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375" tIns="48186" rIns="96375" bIns="48186" numCol="1" anchor="b" anchorCtr="0" compatLnSpc="1">
            <a:prstTxWarp prst="textNoShape">
              <a:avLst/>
            </a:prstTxWarp>
          </a:bodyPr>
          <a:lstStyle>
            <a:lvl1pPr algn="r" defTabSz="962025">
              <a:lnSpc>
                <a:spcPct val="100000"/>
              </a:lnSpc>
              <a:spcBef>
                <a:spcPct val="0"/>
              </a:spcBef>
              <a:defRPr sz="1300" b="0">
                <a:solidFill>
                  <a:schemeClr val="tx1"/>
                </a:solidFill>
                <a:latin typeface="Arial" panose="020B0604020202020204" pitchFamily="34" charset="0"/>
              </a:defRPr>
            </a:lvl1pPr>
          </a:lstStyle>
          <a:p>
            <a:fld id="{8CDC0347-DA9C-41A8-879B-606474D48F51}" type="slidenum">
              <a:rPr lang="en-US" altLang="en-US"/>
              <a:pPr/>
              <a:t>‹#›</a:t>
            </a:fld>
            <a:endParaRPr lang="en-US" altLang="en-US"/>
          </a:p>
        </p:txBody>
      </p:sp>
    </p:spTree>
    <p:extLst>
      <p:ext uri="{BB962C8B-B14F-4D97-AF65-F5344CB8AC3E}">
        <p14:creationId xmlns:p14="http://schemas.microsoft.com/office/powerpoint/2010/main" val="243804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29" tIns="45714" rIns="91429" bIns="45714"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29" tIns="45714" rIns="91429" bIns="45714" rtlCol="0"/>
          <a:lstStyle>
            <a:lvl1pPr algn="r">
              <a:defRPr sz="1200"/>
            </a:lvl1pPr>
          </a:lstStyle>
          <a:p>
            <a:pPr>
              <a:defRPr/>
            </a:pPr>
            <a:fld id="{AFA55BE3-70DF-4976-9471-47AB7CFBD58E}" type="datetimeFigureOut">
              <a:rPr lang="en-US"/>
              <a:pPr>
                <a:defRPr/>
              </a:pPr>
              <a:t>7/6/2023</a:t>
            </a:fld>
            <a:endParaRPr lang="en-US"/>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1429" tIns="45714" rIns="91429" bIns="4571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29" tIns="45714" rIns="91429" bIns="4571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29" tIns="45714" rIns="91429" bIns="4571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29" tIns="45714" rIns="91429" bIns="45714" numCol="1" anchor="b" anchorCtr="0" compatLnSpc="1">
            <a:prstTxWarp prst="textNoShape">
              <a:avLst/>
            </a:prstTxWarp>
          </a:bodyPr>
          <a:lstStyle>
            <a:lvl1pPr algn="r">
              <a:defRPr sz="1200"/>
            </a:lvl1pPr>
          </a:lstStyle>
          <a:p>
            <a:fld id="{AD051741-981C-41D2-B407-442C4B3D1801}" type="slidenum">
              <a:rPr lang="en-US" altLang="en-US"/>
              <a:pPr/>
              <a:t>‹#›</a:t>
            </a:fld>
            <a:endParaRPr lang="en-US" altLang="en-US"/>
          </a:p>
        </p:txBody>
      </p:sp>
    </p:spTree>
    <p:extLst>
      <p:ext uri="{BB962C8B-B14F-4D97-AF65-F5344CB8AC3E}">
        <p14:creationId xmlns:p14="http://schemas.microsoft.com/office/powerpoint/2010/main" val="1172250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endParaRPr lang="en-US" dirty="0" smtClean="0"/>
          </a:p>
        </p:txBody>
      </p:sp>
      <p:sp>
        <p:nvSpPr>
          <p:cNvPr id="150532" name="Slide Number Placeholder 3"/>
          <p:cNvSpPr>
            <a:spLocks noGrp="1"/>
          </p:cNvSpPr>
          <p:nvPr>
            <p:ph type="sldNum" sz="quarter" idx="5"/>
          </p:nvPr>
        </p:nvSpPr>
        <p:spPr>
          <a:noFill/>
        </p:spPr>
        <p:txBody>
          <a:bodyPr/>
          <a:lstStyle/>
          <a:p>
            <a:fld id="{81CFE44A-EBAE-4F79-933A-07D388ABEEC6}" type="slidenum">
              <a:rPr lang="en-US" smtClean="0"/>
              <a:pPr/>
              <a:t>9</a:t>
            </a:fld>
            <a:endParaRPr lang="en-US" smtClean="0"/>
          </a:p>
        </p:txBody>
      </p:sp>
    </p:spTree>
    <p:extLst>
      <p:ext uri="{BB962C8B-B14F-4D97-AF65-F5344CB8AC3E}">
        <p14:creationId xmlns:p14="http://schemas.microsoft.com/office/powerpoint/2010/main" val="224398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6D6C72E-3BAF-4CA9-A6C9-9E951F07F360}" type="datetime4">
              <a:rPr lang="en-US" smtClean="0"/>
              <a:t>July 6, 2023</a:t>
            </a:fld>
            <a:endParaRPr lang="en-US" dirty="0">
              <a:solidFill>
                <a:schemeClr val="tx2">
                  <a:shade val="90000"/>
                </a:scheme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25255106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0"/>
            <a:ext cx="7086600" cy="1009650"/>
          </a:xfrm>
          <a:prstGeom prst="rect">
            <a:avLst/>
          </a:prstGeom>
        </p:spPr>
        <p:txBody>
          <a:bodyPr/>
          <a:lstStyle>
            <a:lvl1pPr algn="l">
              <a:defRPr>
                <a:latin typeface="Lucida Sans" panose="020B0602030504020204" pitchFamily="34"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228600" y="5638800"/>
            <a:ext cx="8686800" cy="381000"/>
          </a:xfrm>
          <a:prstGeom prst="rect">
            <a:avLst/>
          </a:prstGeom>
        </p:spPr>
        <p:txBody>
          <a:bodyPr>
            <a:normAutofit/>
          </a:bodyPr>
          <a:lstStyle>
            <a:lvl1pPr marL="0" indent="0">
              <a:buFontTx/>
              <a:buNone/>
              <a:defRPr sz="1800"/>
            </a:lvl1pPr>
          </a:lstStyle>
          <a:p>
            <a:pPr lvl="0"/>
            <a:r>
              <a:rPr lang="en-US"/>
              <a:t>Click to edit Master text styles</a:t>
            </a:r>
          </a:p>
        </p:txBody>
      </p:sp>
      <p:sp>
        <p:nvSpPr>
          <p:cNvPr id="7" name="Text Placeholder 6"/>
          <p:cNvSpPr>
            <a:spLocks noGrp="1"/>
          </p:cNvSpPr>
          <p:nvPr>
            <p:ph type="body" sz="quarter" idx="11"/>
          </p:nvPr>
        </p:nvSpPr>
        <p:spPr>
          <a:xfrm>
            <a:off x="228600" y="6019800"/>
            <a:ext cx="8686800" cy="381000"/>
          </a:xfrm>
          <a:prstGeom prst="rect">
            <a:avLst/>
          </a:prstGeom>
        </p:spPr>
        <p:txBody>
          <a:bodyPr>
            <a:normAutofit/>
          </a:bodyPr>
          <a:lstStyle>
            <a:lvl1pPr marL="0" indent="0">
              <a:buFontTx/>
              <a:buNone/>
              <a:defRPr sz="1800"/>
            </a:lvl1pPr>
          </a:lstStyle>
          <a:p>
            <a:pPr lvl="0"/>
            <a:r>
              <a:rPr lang="en-US"/>
              <a:t>Click to edit Master text styles</a:t>
            </a:r>
          </a:p>
        </p:txBody>
      </p:sp>
    </p:spTree>
    <p:extLst>
      <p:ext uri="{BB962C8B-B14F-4D97-AF65-F5344CB8AC3E}">
        <p14:creationId xmlns:p14="http://schemas.microsoft.com/office/powerpoint/2010/main" val="22290818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D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5604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1828800"/>
            <a:ext cx="7772400" cy="1470025"/>
          </a:xfrm>
          <a:prstGeom prst="rect">
            <a:avLst/>
          </a:prstGeom>
        </p:spPr>
        <p:txBody>
          <a:bodyPr/>
          <a:lstStyle>
            <a:lvl1pPr>
              <a:defRPr>
                <a:solidFill>
                  <a:schemeClr val="tx1"/>
                </a:solidFill>
                <a:latin typeface="Garamond Premr Pro" pitchFamily="18" charset="0"/>
              </a:defRPr>
            </a:lvl1pPr>
          </a:lstStyle>
          <a:p>
            <a:r>
              <a:rPr lang="en-US"/>
              <a:t>Click to edit Master title style</a:t>
            </a:r>
          </a:p>
        </p:txBody>
      </p:sp>
      <p:sp>
        <p:nvSpPr>
          <p:cNvPr id="16387" name="Rectangle 3"/>
          <p:cNvSpPr>
            <a:spLocks noGrp="1" noChangeArrowheads="1"/>
          </p:cNvSpPr>
          <p:nvPr>
            <p:ph type="subTitle" idx="1"/>
          </p:nvPr>
        </p:nvSpPr>
        <p:spPr>
          <a:xfrm>
            <a:off x="1371600" y="3581400"/>
            <a:ext cx="6400800" cy="2362200"/>
          </a:xfrm>
          <a:prstGeom prst="rect">
            <a:avLst/>
          </a:prstGeom>
        </p:spPr>
        <p:txBody>
          <a:bodyPr/>
          <a:lstStyle>
            <a:lvl1pPr marL="0" indent="0" algn="ctr">
              <a:buFontTx/>
              <a:buNone/>
              <a:defRPr sz="2000">
                <a:solidFill>
                  <a:schemeClr val="tx1"/>
                </a:solidFill>
                <a:latin typeface="Garamond Premr Pro" pitchFamily="18" charset="0"/>
              </a:defRPr>
            </a:lvl1pPr>
          </a:lstStyle>
          <a:p>
            <a:r>
              <a:rPr lang="en-US"/>
              <a:t>Click to edit Master subtitle style</a:t>
            </a:r>
          </a:p>
        </p:txBody>
      </p:sp>
      <p:sp>
        <p:nvSpPr>
          <p:cNvPr id="4" name="Date Placeholder 3"/>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dirty="0">
                <a:latin typeface="Arial" charset="0"/>
                <a:cs typeface="+mn-cs"/>
              </a:defRPr>
            </a:lvl1pPr>
          </a:lstStyle>
          <a:p>
            <a:pPr>
              <a:defRPr/>
            </a:pPr>
            <a:fld id="{A9CD8411-3A80-45ED-9D04-FBAA89835D15}" type="datetime4">
              <a:rPr lang="en-US" smtClean="0"/>
              <a:t>July 6, 2023</a:t>
            </a:fld>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b="0" dirty="0">
                <a:latin typeface="Arial" charset="0"/>
                <a:cs typeface="+mn-cs"/>
              </a:defRPr>
            </a:lvl1pPr>
          </a:lstStyle>
          <a:p>
            <a:pPr>
              <a:defRPr/>
            </a:pPr>
            <a:endParaRPr lang="en-US"/>
          </a:p>
        </p:txBody>
      </p:sp>
      <p:sp>
        <p:nvSpPr>
          <p:cNvPr id="6" name="Rectangle 6"/>
          <p:cNvSpPr>
            <a:spLocks noGrp="1" noChangeArrowheads="1"/>
          </p:cNvSpPr>
          <p:nvPr>
            <p:ph type="sldNum" sz="quarter" idx="12"/>
          </p:nvPr>
        </p:nvSpPr>
        <p:spPr/>
        <p:txBody>
          <a:bodyPr/>
          <a:lstStyle>
            <a:lvl1pPr>
              <a:defRPr>
                <a:solidFill>
                  <a:schemeClr val="tx1"/>
                </a:solidFill>
              </a:defRPr>
            </a:lvl1pPr>
          </a:lstStyle>
          <a:p>
            <a:fld id="{FE99ED93-A28D-42FE-A387-16C9EBE86F98}" type="slidenum">
              <a:rPr lang="en-US" altLang="en-US"/>
              <a:pPr/>
              <a:t>‹#›</a:t>
            </a:fld>
            <a:endParaRPr lang="en-US" altLang="en-US"/>
          </a:p>
        </p:txBody>
      </p:sp>
    </p:spTree>
    <p:extLst>
      <p:ext uri="{BB962C8B-B14F-4D97-AF65-F5344CB8AC3E}">
        <p14:creationId xmlns:p14="http://schemas.microsoft.com/office/powerpoint/2010/main" val="38652436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lvl1pPr>
          </a:lstStyle>
          <a:p>
            <a:fld id="{7B2AD57D-92DD-4AB1-A3B4-ED646674380C}" type="slidenum">
              <a:rPr lang="en-US" altLang="en-US"/>
              <a:pPr/>
              <a:t>‹#›</a:t>
            </a:fld>
            <a:endParaRPr lang="en-US" altLang="en-US"/>
          </a:p>
        </p:txBody>
      </p:sp>
    </p:spTree>
    <p:extLst>
      <p:ext uri="{BB962C8B-B14F-4D97-AF65-F5344CB8AC3E}">
        <p14:creationId xmlns:p14="http://schemas.microsoft.com/office/powerpoint/2010/main" val="42780031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B96AA4F-FA3A-4A65-93A1-EE4A5D54B68F}" type="datetime4">
              <a:rPr lang="en-US" smtClean="0"/>
              <a:t>July 6, 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E00FD91-A476-401E-AE00-1F30D68563C1}" type="slidenum">
              <a:rPr lang="en-US" altLang="en-US"/>
              <a:pPr/>
              <a:t>‹#›</a:t>
            </a:fld>
            <a:endParaRPr lang="en-US" altLang="en-US"/>
          </a:p>
        </p:txBody>
      </p:sp>
    </p:spTree>
    <p:extLst>
      <p:ext uri="{BB962C8B-B14F-4D97-AF65-F5344CB8AC3E}">
        <p14:creationId xmlns:p14="http://schemas.microsoft.com/office/powerpoint/2010/main" val="37930415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89BF08-0A84-49EE-BDF4-78E691CBEBDB}" type="datetime4">
              <a:rPr lang="en-US" smtClean="0"/>
              <a:t>July 6, 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D2A9C6E-DDC3-4FFE-ADF9-8CDCF0349909}" type="slidenum">
              <a:rPr lang="en-US" altLang="en-US"/>
              <a:pPr/>
              <a:t>‹#›</a:t>
            </a:fld>
            <a:endParaRPr lang="en-US" altLang="en-US"/>
          </a:p>
        </p:txBody>
      </p:sp>
    </p:spTree>
    <p:extLst>
      <p:ext uri="{BB962C8B-B14F-4D97-AF65-F5344CB8AC3E}">
        <p14:creationId xmlns:p14="http://schemas.microsoft.com/office/powerpoint/2010/main" val="24726395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FD4F52C-E36F-404C-BA67-B1BCDF2060C1}" type="datetime4">
              <a:rPr lang="en-US" smtClean="0"/>
              <a:t>July 6, 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23998AB-3BF1-4B6E-BA07-BEB1ABC20632}" type="slidenum">
              <a:rPr lang="en-US" altLang="en-US"/>
              <a:pPr/>
              <a:t>‹#›</a:t>
            </a:fld>
            <a:endParaRPr lang="en-US" altLang="en-US"/>
          </a:p>
        </p:txBody>
      </p:sp>
    </p:spTree>
    <p:extLst>
      <p:ext uri="{BB962C8B-B14F-4D97-AF65-F5344CB8AC3E}">
        <p14:creationId xmlns:p14="http://schemas.microsoft.com/office/powerpoint/2010/main" val="19391351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A7F3CF-984C-4096-8592-8D8F8631AFA6}" type="datetime4">
              <a:rPr lang="en-US" smtClean="0"/>
              <a:t>July 6, 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4B53A5-9880-4C7A-BDB1-BD794362FAEC}" type="slidenum">
              <a:rPr lang="en-US" altLang="en-US"/>
              <a:pPr/>
              <a:t>‹#›</a:t>
            </a:fld>
            <a:endParaRPr lang="en-US" altLang="en-US"/>
          </a:p>
        </p:txBody>
      </p:sp>
    </p:spTree>
    <p:extLst>
      <p:ext uri="{BB962C8B-B14F-4D97-AF65-F5344CB8AC3E}">
        <p14:creationId xmlns:p14="http://schemas.microsoft.com/office/powerpoint/2010/main" val="4320754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3356B02-EADC-4791-A1E1-70342D224945}" type="datetime4">
              <a:rPr lang="en-US" smtClean="0"/>
              <a:t>July 6, 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D95139E-FE00-40F9-911B-581F4F7B39A6}" type="slidenum">
              <a:rPr lang="en-US" altLang="en-US"/>
              <a:pPr/>
              <a:t>‹#›</a:t>
            </a:fld>
            <a:endParaRPr lang="en-US" altLang="en-US"/>
          </a:p>
        </p:txBody>
      </p:sp>
    </p:spTree>
    <p:extLst>
      <p:ext uri="{BB962C8B-B14F-4D97-AF65-F5344CB8AC3E}">
        <p14:creationId xmlns:p14="http://schemas.microsoft.com/office/powerpoint/2010/main" val="2275631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9878F9B-CD8E-4695-9469-CADB07B97CA4}" type="datetime4">
              <a:rPr lang="en-US" smtClean="0"/>
              <a:t>July 6, 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F9AC29B-6D21-4DBD-8CF5-0E18D05B0B4F}" type="slidenum">
              <a:rPr lang="en-US" altLang="en-US"/>
              <a:pPr/>
              <a:t>‹#›</a:t>
            </a:fld>
            <a:endParaRPr lang="en-US" altLang="en-US"/>
          </a:p>
        </p:txBody>
      </p:sp>
    </p:spTree>
    <p:extLst>
      <p:ext uri="{BB962C8B-B14F-4D97-AF65-F5344CB8AC3E}">
        <p14:creationId xmlns:p14="http://schemas.microsoft.com/office/powerpoint/2010/main" val="32701535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FBF3BAD-0C6D-4BB7-8D85-0D756DA25083}" type="datetime4">
              <a:rPr lang="en-US" smtClean="0"/>
              <a:t>July 6, 2023</a:t>
            </a:fld>
            <a:endParaRPr lang="en-US" dirty="0">
              <a:solidFill>
                <a:schemeClr val="tx2">
                  <a:shade val="90000"/>
                </a:scheme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4064470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5614F05-3704-498F-9B5A-170DDD9D879F}" type="datetime4">
              <a:rPr lang="en-US" smtClean="0"/>
              <a:t>July 6, 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9C25130-C2D4-434A-B956-338D8F6C2E81}" type="slidenum">
              <a:rPr lang="en-US" altLang="en-US"/>
              <a:pPr/>
              <a:t>‹#›</a:t>
            </a:fld>
            <a:endParaRPr lang="en-US" altLang="en-US"/>
          </a:p>
        </p:txBody>
      </p:sp>
    </p:spTree>
    <p:extLst>
      <p:ext uri="{BB962C8B-B14F-4D97-AF65-F5344CB8AC3E}">
        <p14:creationId xmlns:p14="http://schemas.microsoft.com/office/powerpoint/2010/main" val="20164119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47FF0BD-6525-4AC3-AFDF-A86D68056058}" type="datetime4">
              <a:rPr lang="en-US" smtClean="0"/>
              <a:t>July 6, 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19EDCA-C062-4993-81DE-2729642E6239}" type="slidenum">
              <a:rPr lang="en-US" altLang="en-US"/>
              <a:pPr/>
              <a:t>‹#›</a:t>
            </a:fld>
            <a:endParaRPr lang="en-US" altLang="en-US"/>
          </a:p>
        </p:txBody>
      </p:sp>
    </p:spTree>
    <p:extLst>
      <p:ext uri="{BB962C8B-B14F-4D97-AF65-F5344CB8AC3E}">
        <p14:creationId xmlns:p14="http://schemas.microsoft.com/office/powerpoint/2010/main" val="17863473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021FC9-100D-4CEE-B3EC-81C09AA80A00}" type="datetime4">
              <a:rPr lang="en-US" smtClean="0"/>
              <a:t>July 6, 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6EBFB8E-5648-4024-A6F7-8606C7FC7405}" type="slidenum">
              <a:rPr lang="en-US" altLang="en-US"/>
              <a:pPr/>
              <a:t>‹#›</a:t>
            </a:fld>
            <a:endParaRPr lang="en-US" altLang="en-US"/>
          </a:p>
        </p:txBody>
      </p:sp>
    </p:spTree>
    <p:extLst>
      <p:ext uri="{BB962C8B-B14F-4D97-AF65-F5344CB8AC3E}">
        <p14:creationId xmlns:p14="http://schemas.microsoft.com/office/powerpoint/2010/main" val="11112727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0"/>
            <a:ext cx="7086600" cy="1009650"/>
          </a:xfrm>
          <a:prstGeom prst="rect">
            <a:avLst/>
          </a:prstGeom>
        </p:spPr>
        <p:txBody>
          <a:bodyPr/>
          <a:lstStyle>
            <a:lvl1pPr algn="l">
              <a:defRPr>
                <a:solidFill>
                  <a:schemeClr val="bg1">
                    <a:lumMod val="95000"/>
                  </a:schemeClr>
                </a:solidFill>
                <a:latin typeface="Lucida Sans" panose="020B0602030504020204" pitchFamily="34"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228600" y="5638800"/>
            <a:ext cx="8686800" cy="381000"/>
          </a:xfrm>
          <a:prstGeom prst="rect">
            <a:avLst/>
          </a:prstGeom>
        </p:spPr>
        <p:txBody>
          <a:bodyPr>
            <a:normAutofit/>
          </a:bodyPr>
          <a:lstStyle>
            <a:lvl1pPr marL="0" indent="0">
              <a:buFontTx/>
              <a:buNone/>
              <a:defRPr sz="1800">
                <a:solidFill>
                  <a:schemeClr val="bg1">
                    <a:lumMod val="95000"/>
                  </a:schemeClr>
                </a:solidFill>
              </a:defRPr>
            </a:lvl1pPr>
          </a:lstStyle>
          <a:p>
            <a:pPr lvl="0"/>
            <a:r>
              <a:rPr lang="en-US"/>
              <a:t>Click to edit Master text styles</a:t>
            </a:r>
          </a:p>
        </p:txBody>
      </p:sp>
      <p:sp>
        <p:nvSpPr>
          <p:cNvPr id="7" name="Text Placeholder 6"/>
          <p:cNvSpPr>
            <a:spLocks noGrp="1"/>
          </p:cNvSpPr>
          <p:nvPr>
            <p:ph type="body" sz="quarter" idx="11"/>
          </p:nvPr>
        </p:nvSpPr>
        <p:spPr>
          <a:xfrm>
            <a:off x="228600" y="6019800"/>
            <a:ext cx="8686800" cy="381000"/>
          </a:xfrm>
          <a:prstGeom prst="rect">
            <a:avLst/>
          </a:prstGeom>
        </p:spPr>
        <p:txBody>
          <a:bodyPr>
            <a:normAutofit/>
          </a:bodyPr>
          <a:lstStyle>
            <a:lvl1pPr marL="0" indent="0">
              <a:buFontTx/>
              <a:buNone/>
              <a:defRPr sz="18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26809639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ND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6305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BC524BB-ABE5-4C6E-A35F-E900BCD3CE85}" type="datetime4">
              <a:rPr lang="en-US" smtClean="0"/>
              <a:t>July 6,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731490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935C08C-A1FC-4DAB-8402-17698E4439FF}" type="datetime4">
              <a:rPr lang="en-US" smtClean="0"/>
              <a:t>July 6,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9065215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49D199A7-E2A0-4CCD-9CF7-D23E9BE12E34}" type="datetime4">
              <a:rPr lang="en-US" smtClean="0"/>
              <a:t>July 6, 2023</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0912195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51807549-C7A1-483F-91DD-4C6435C45ACE}" type="datetime4">
              <a:rPr lang="en-US" smtClean="0"/>
              <a:t>July 6, 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8492609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84130A2-6825-41AC-8C0F-BA156B8598C5}" type="datetime4">
              <a:rPr lang="en-US" smtClean="0"/>
              <a:t>July 6,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5966974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8255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00B1769-7465-4226-BE61-3A388708E0F4}" type="datetime4">
              <a:rPr lang="en-US" smtClean="0"/>
              <a:t>July 6,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6399168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D547670-F86A-46A2-80C4-67C56339D080}" type="datetime4">
              <a:rPr lang="en-US" smtClean="0"/>
              <a:t>July 6,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p>
        </p:txBody>
      </p:sp>
    </p:spTree>
    <p:extLst>
      <p:ext uri="{BB962C8B-B14F-4D97-AF65-F5344CB8AC3E}">
        <p14:creationId xmlns:p14="http://schemas.microsoft.com/office/powerpoint/2010/main" val="3692991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png"/><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a:defRPr sz="1200" smtClean="0">
                <a:solidFill>
                  <a:schemeClr val="bg1">
                    <a:lumMod val="95000"/>
                  </a:schemeClr>
                </a:solidFill>
              </a:defRPr>
            </a:lvl1pPr>
          </a:lstStyle>
          <a:p>
            <a:pPr>
              <a:defRPr/>
            </a:pPr>
            <a:fld id="{3F604E6C-8A8A-4B53-B3C0-D82BBB28C54B}" type="datetime4">
              <a:rPr lang="en-US" smtClean="0"/>
              <a:t>July 6, 2023</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a:defRPr sz="1200">
                <a:solidFill>
                  <a:schemeClr val="bg1">
                    <a:lumMod val="95000"/>
                  </a:schemeClr>
                </a:solidFill>
              </a:defRPr>
            </a:lvl1pPr>
          </a:lstStyle>
          <a:p>
            <a:pPr>
              <a:defRPr/>
            </a:pPr>
            <a:endParaRPr lang="en-US"/>
          </a:p>
        </p:txBody>
      </p:sp>
      <p:sp>
        <p:nvSpPr>
          <p:cNvPr id="6" name="Slide Number Placeholder 5"/>
          <p:cNvSpPr>
            <a:spLocks noGrp="1"/>
          </p:cNvSpPr>
          <p:nvPr>
            <p:ph type="sldNum" sz="quarter" idx="4"/>
          </p:nvPr>
        </p:nvSpPr>
        <p:spPr>
          <a:xfrm>
            <a:off x="6553200" y="6172200"/>
            <a:ext cx="2133600" cy="365125"/>
          </a:xfrm>
          <a:prstGeom prst="rect">
            <a:avLst/>
          </a:prstGeom>
        </p:spPr>
        <p:txBody>
          <a:bodyPr vert="horz" lIns="91440" tIns="45720" rIns="91440" bIns="45720" rtlCol="0" anchor="ctr"/>
          <a:lstStyle>
            <a:lvl1pPr algn="r">
              <a:defRPr sz="1200" smtClean="0">
                <a:solidFill>
                  <a:schemeClr val="bg1">
                    <a:lumMod val="95000"/>
                  </a:schemeClr>
                </a:solidFill>
              </a:defRPr>
            </a:lvl1pPr>
          </a:lstStyle>
          <a:p>
            <a:pPr>
              <a:defRPr/>
            </a:pPr>
            <a:r>
              <a:rPr lang="en-US"/>
              <a:t>1</a:t>
            </a:r>
          </a:p>
        </p:txBody>
      </p:sp>
      <p:pic>
        <p:nvPicPr>
          <p:cNvPr id="1031" name="Picture 1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5" r:id="rId1"/>
    <p:sldLayoutId id="2147484236" r:id="rId2"/>
    <p:sldLayoutId id="2147484246" r:id="rId3"/>
    <p:sldLayoutId id="2147484247" r:id="rId4"/>
    <p:sldLayoutId id="2147484248" r:id="rId5"/>
    <p:sldLayoutId id="2147484249" r:id="rId6"/>
    <p:sldLayoutId id="2147484250" r:id="rId7"/>
    <p:sldLayoutId id="2147484251" r:id="rId8"/>
    <p:sldLayoutId id="2147484252" r:id="rId9"/>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rgbClr val="F2F2F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rgbClr val="F2F2F2"/>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F2F2F2"/>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rgbClr val="F2F2F2"/>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F2F2F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D96"/>
                </a:solidFill>
              </a:defRPr>
            </a:lvl1pPr>
          </a:lstStyle>
          <a:p>
            <a:fld id="{B30C83B0-076A-4998-892D-9E62DE86EBC1}" type="slidenum">
              <a:rPr lang="en-US" altLang="en-US"/>
              <a:pPr/>
              <a:t>‹#›</a:t>
            </a:fld>
            <a:endParaRPr lang="en-US" altLang="en-US"/>
          </a:p>
        </p:txBody>
      </p:sp>
      <p:sp>
        <p:nvSpPr>
          <p:cNvPr id="7" name="TextBox 6"/>
          <p:cNvSpPr txBox="1"/>
          <p:nvPr/>
        </p:nvSpPr>
        <p:spPr>
          <a:xfrm>
            <a:off x="66675" y="6561138"/>
            <a:ext cx="3209925" cy="246062"/>
          </a:xfrm>
          <a:prstGeom prst="rect">
            <a:avLst/>
          </a:prstGeom>
          <a:noFill/>
        </p:spPr>
        <p:txBody>
          <a:bodyPr wrap="none">
            <a:spAutoFit/>
          </a:bodyPr>
          <a:lstStyle/>
          <a:p>
            <a:pPr>
              <a:defRPr/>
            </a:pPr>
            <a:r>
              <a:rPr lang="en-US" sz="1000" dirty="0">
                <a:solidFill>
                  <a:srgbClr val="00274C"/>
                </a:solidFill>
                <a:latin typeface="Tahoma" panose="020B0604030504040204" pitchFamily="34" charset="0"/>
                <a:ea typeface="Tahoma" panose="020B0604030504040204" pitchFamily="34" charset="0"/>
                <a:cs typeface="Tahoma" panose="020B0604030504040204" pitchFamily="34" charset="0"/>
              </a:rPr>
              <a:t>© 2014 by the Regents of the University of Michigan</a:t>
            </a:r>
          </a:p>
        </p:txBody>
      </p:sp>
      <p:pic>
        <p:nvPicPr>
          <p:cNvPr id="2052" name="Picture 2" descr="C:\Users\nbylica\Downloads\src-signature-vertica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762000"/>
            <a:ext cx="44338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chemeClr val="tx1"/>
          </a:solidFill>
          <a:latin typeface="Lucida Sans" panose="020B0602030504020204" pitchFamily="34" charset="0"/>
          <a:ea typeface="+mj-ea"/>
          <a:cs typeface="+mj-cs"/>
        </a:defRPr>
      </a:lvl1pPr>
      <a:lvl2pPr algn="ctr" rtl="0" fontAlgn="base">
        <a:spcBef>
          <a:spcPct val="0"/>
        </a:spcBef>
        <a:spcAft>
          <a:spcPct val="0"/>
        </a:spcAft>
        <a:defRPr sz="4400">
          <a:solidFill>
            <a:schemeClr val="tx1"/>
          </a:solidFill>
          <a:latin typeface="Lucida Sans" panose="020B0602040502020204" pitchFamily="34" charset="0"/>
        </a:defRPr>
      </a:lvl2pPr>
      <a:lvl3pPr algn="ctr" rtl="0" fontAlgn="base">
        <a:spcBef>
          <a:spcPct val="0"/>
        </a:spcBef>
        <a:spcAft>
          <a:spcPct val="0"/>
        </a:spcAft>
        <a:defRPr sz="4400">
          <a:solidFill>
            <a:schemeClr val="tx1"/>
          </a:solidFill>
          <a:latin typeface="Lucida Sans" panose="020B0602040502020204" pitchFamily="34" charset="0"/>
        </a:defRPr>
      </a:lvl3pPr>
      <a:lvl4pPr algn="ctr" rtl="0" fontAlgn="base">
        <a:spcBef>
          <a:spcPct val="0"/>
        </a:spcBef>
        <a:spcAft>
          <a:spcPct val="0"/>
        </a:spcAft>
        <a:defRPr sz="4400">
          <a:solidFill>
            <a:schemeClr val="tx1"/>
          </a:solidFill>
          <a:latin typeface="Lucida Sans" panose="020B0602040502020204" pitchFamily="34" charset="0"/>
        </a:defRPr>
      </a:lvl4pPr>
      <a:lvl5pPr algn="ctr" rtl="0" fontAlgn="base">
        <a:spcBef>
          <a:spcPct val="0"/>
        </a:spcBef>
        <a:spcAft>
          <a:spcPct val="0"/>
        </a:spcAft>
        <a:defRPr sz="4400">
          <a:solidFill>
            <a:schemeClr val="tx1"/>
          </a:solidFill>
          <a:latin typeface="Lucida Sans" panose="020B0602040502020204" pitchFamily="34" charset="0"/>
        </a:defRPr>
      </a:lvl5pPr>
      <a:lvl6pPr marL="457200" algn="ctr" rtl="0" fontAlgn="base">
        <a:spcBef>
          <a:spcPct val="0"/>
        </a:spcBef>
        <a:spcAft>
          <a:spcPct val="0"/>
        </a:spcAft>
        <a:defRPr sz="4400">
          <a:solidFill>
            <a:schemeClr val="tx1"/>
          </a:solidFill>
          <a:latin typeface="Lucida Sans" panose="020B0602040502020204" pitchFamily="34" charset="0"/>
        </a:defRPr>
      </a:lvl6pPr>
      <a:lvl7pPr marL="914400" algn="ctr" rtl="0" fontAlgn="base">
        <a:spcBef>
          <a:spcPct val="0"/>
        </a:spcBef>
        <a:spcAft>
          <a:spcPct val="0"/>
        </a:spcAft>
        <a:defRPr sz="4400">
          <a:solidFill>
            <a:schemeClr val="tx1"/>
          </a:solidFill>
          <a:latin typeface="Lucida Sans" panose="020B0602040502020204" pitchFamily="34" charset="0"/>
        </a:defRPr>
      </a:lvl7pPr>
      <a:lvl8pPr marL="1371600" algn="ctr" rtl="0" fontAlgn="base">
        <a:spcBef>
          <a:spcPct val="0"/>
        </a:spcBef>
        <a:spcAft>
          <a:spcPct val="0"/>
        </a:spcAft>
        <a:defRPr sz="4400">
          <a:solidFill>
            <a:schemeClr val="tx1"/>
          </a:solidFill>
          <a:latin typeface="Lucida Sans" panose="020B0602040502020204" pitchFamily="34" charset="0"/>
        </a:defRPr>
      </a:lvl8pPr>
      <a:lvl9pPr marL="1828800" algn="ctr" rtl="0" fontAlgn="base">
        <a:spcBef>
          <a:spcPct val="0"/>
        </a:spcBef>
        <a:spcAft>
          <a:spcPct val="0"/>
        </a:spcAft>
        <a:defRPr sz="4400">
          <a:solidFill>
            <a:schemeClr val="tx1"/>
          </a:solidFill>
          <a:latin typeface="Lucida Sans" panose="020B06020405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Lucida Sans" panose="020B060203050402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Lucida Sans" panose="020B060203050402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Lucida Sans" panose="020B060203050402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Lucida Sans" panose="020B060203050402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71F5E338-7E31-4563-95AB-0ACD553E5CFF}" type="datetime4">
              <a:rPr lang="en-US" smtClean="0"/>
              <a:t>July 6, 2023</a:t>
            </a:fld>
            <a:endParaRPr lang="en-US" dirty="0"/>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a:defRPr sz="1200" dirty="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1722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FA91633-928F-4558-B22F-902B1AFAA633}" type="slidenum">
              <a:rPr lang="en-US" altLang="en-US"/>
              <a:pPr/>
              <a:t>‹#›</a:t>
            </a:fld>
            <a:endParaRPr lang="en-US" altLang="en-US"/>
          </a:p>
        </p:txBody>
      </p:sp>
      <p:sp>
        <p:nvSpPr>
          <p:cNvPr id="8" name="TextBox 7"/>
          <p:cNvSpPr txBox="1"/>
          <p:nvPr/>
        </p:nvSpPr>
        <p:spPr>
          <a:xfrm>
            <a:off x="66675" y="6561138"/>
            <a:ext cx="3209925" cy="246062"/>
          </a:xfrm>
          <a:prstGeom prst="rect">
            <a:avLst/>
          </a:prstGeom>
          <a:noFill/>
        </p:spPr>
        <p:txBody>
          <a:bodyPr wrap="none">
            <a:spAutoFit/>
          </a:bodyPr>
          <a:lstStyle/>
          <a:p>
            <a:pPr>
              <a:defRPr/>
            </a:pPr>
            <a:r>
              <a:rPr lang="en-US" sz="1000" dirty="0">
                <a:solidFill>
                  <a:srgbClr val="00274C"/>
                </a:solidFill>
                <a:latin typeface="Tahoma" panose="020B0604030504040204" pitchFamily="34" charset="0"/>
                <a:ea typeface="Tahoma" panose="020B0604030504040204" pitchFamily="34" charset="0"/>
                <a:cs typeface="Tahoma" panose="020B0604030504040204" pitchFamily="34" charset="0"/>
              </a:rPr>
              <a:t>© 2014 by the Regents of the University of Michigan</a:t>
            </a:r>
          </a:p>
        </p:txBody>
      </p:sp>
      <p:pic>
        <p:nvPicPr>
          <p:cNvPr id="3080" name="Picture 2" descr="C:\Users\nbylica\Downloads\src-signature-stationer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400" y="152400"/>
            <a:ext cx="2781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2F2F2"/>
                </a:solidFill>
              </a:defRPr>
            </a:lvl1pPr>
          </a:lstStyle>
          <a:p>
            <a:fld id="{9D109370-C540-4500-A1EC-9F705DACDBDD}" type="slidenum">
              <a:rPr lang="en-US" altLang="en-US"/>
              <a:pPr/>
              <a:t>‹#›</a:t>
            </a:fld>
            <a:endParaRPr lang="en-US" altLang="en-US"/>
          </a:p>
        </p:txBody>
      </p:sp>
      <p:sp>
        <p:nvSpPr>
          <p:cNvPr id="7" name="TextBox 6"/>
          <p:cNvSpPr txBox="1"/>
          <p:nvPr/>
        </p:nvSpPr>
        <p:spPr>
          <a:xfrm>
            <a:off x="66675" y="6561138"/>
            <a:ext cx="3209925" cy="246062"/>
          </a:xfrm>
          <a:prstGeom prst="rect">
            <a:avLst/>
          </a:prstGeom>
          <a:noFill/>
        </p:spPr>
        <p:txBody>
          <a:bodyPr wrap="none">
            <a:spAutoFit/>
          </a:bodyPr>
          <a:lstStyle/>
          <a:p>
            <a:pPr>
              <a:defRPr/>
            </a:pPr>
            <a:r>
              <a:rPr lang="en-US" sz="1000"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 2014 by the Regents of the University of Michigan</a:t>
            </a:r>
          </a:p>
        </p:txBody>
      </p:sp>
      <p:pic>
        <p:nvPicPr>
          <p:cNvPr id="410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1074738"/>
            <a:ext cx="554355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3" r:id="rId1"/>
    <p:sldLayoutId id="2147484264" r:id="rId2"/>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chemeClr val="tx1"/>
          </a:solidFill>
          <a:latin typeface="Lucida Sans" panose="020B0602030504020204" pitchFamily="34" charset="0"/>
          <a:ea typeface="+mj-ea"/>
          <a:cs typeface="+mj-cs"/>
        </a:defRPr>
      </a:lvl1pPr>
      <a:lvl2pPr algn="ctr" rtl="0" fontAlgn="base">
        <a:spcBef>
          <a:spcPct val="0"/>
        </a:spcBef>
        <a:spcAft>
          <a:spcPct val="0"/>
        </a:spcAft>
        <a:defRPr sz="4400">
          <a:solidFill>
            <a:schemeClr val="tx1"/>
          </a:solidFill>
          <a:latin typeface="Lucida Sans" panose="020B0602040502020204" pitchFamily="34" charset="0"/>
        </a:defRPr>
      </a:lvl2pPr>
      <a:lvl3pPr algn="ctr" rtl="0" fontAlgn="base">
        <a:spcBef>
          <a:spcPct val="0"/>
        </a:spcBef>
        <a:spcAft>
          <a:spcPct val="0"/>
        </a:spcAft>
        <a:defRPr sz="4400">
          <a:solidFill>
            <a:schemeClr val="tx1"/>
          </a:solidFill>
          <a:latin typeface="Lucida Sans" panose="020B0602040502020204" pitchFamily="34" charset="0"/>
        </a:defRPr>
      </a:lvl3pPr>
      <a:lvl4pPr algn="ctr" rtl="0" fontAlgn="base">
        <a:spcBef>
          <a:spcPct val="0"/>
        </a:spcBef>
        <a:spcAft>
          <a:spcPct val="0"/>
        </a:spcAft>
        <a:defRPr sz="4400">
          <a:solidFill>
            <a:schemeClr val="tx1"/>
          </a:solidFill>
          <a:latin typeface="Lucida Sans" panose="020B0602040502020204" pitchFamily="34" charset="0"/>
        </a:defRPr>
      </a:lvl4pPr>
      <a:lvl5pPr algn="ctr" rtl="0" fontAlgn="base">
        <a:spcBef>
          <a:spcPct val="0"/>
        </a:spcBef>
        <a:spcAft>
          <a:spcPct val="0"/>
        </a:spcAft>
        <a:defRPr sz="4400">
          <a:solidFill>
            <a:schemeClr val="tx1"/>
          </a:solidFill>
          <a:latin typeface="Lucida Sans" panose="020B0602040502020204" pitchFamily="34" charset="0"/>
        </a:defRPr>
      </a:lvl5pPr>
      <a:lvl6pPr marL="457200" algn="ctr" rtl="0" fontAlgn="base">
        <a:spcBef>
          <a:spcPct val="0"/>
        </a:spcBef>
        <a:spcAft>
          <a:spcPct val="0"/>
        </a:spcAft>
        <a:defRPr sz="4400">
          <a:solidFill>
            <a:schemeClr val="tx1"/>
          </a:solidFill>
          <a:latin typeface="Lucida Sans" panose="020B0602040502020204" pitchFamily="34" charset="0"/>
        </a:defRPr>
      </a:lvl6pPr>
      <a:lvl7pPr marL="914400" algn="ctr" rtl="0" fontAlgn="base">
        <a:spcBef>
          <a:spcPct val="0"/>
        </a:spcBef>
        <a:spcAft>
          <a:spcPct val="0"/>
        </a:spcAft>
        <a:defRPr sz="4400">
          <a:solidFill>
            <a:schemeClr val="tx1"/>
          </a:solidFill>
          <a:latin typeface="Lucida Sans" panose="020B0602040502020204" pitchFamily="34" charset="0"/>
        </a:defRPr>
      </a:lvl7pPr>
      <a:lvl8pPr marL="1371600" algn="ctr" rtl="0" fontAlgn="base">
        <a:spcBef>
          <a:spcPct val="0"/>
        </a:spcBef>
        <a:spcAft>
          <a:spcPct val="0"/>
        </a:spcAft>
        <a:defRPr sz="4400">
          <a:solidFill>
            <a:schemeClr val="tx1"/>
          </a:solidFill>
          <a:latin typeface="Lucida Sans" panose="020B0602040502020204" pitchFamily="34" charset="0"/>
        </a:defRPr>
      </a:lvl8pPr>
      <a:lvl9pPr marL="1828800" algn="ctr" rtl="0" fontAlgn="base">
        <a:spcBef>
          <a:spcPct val="0"/>
        </a:spcBef>
        <a:spcAft>
          <a:spcPct val="0"/>
        </a:spcAft>
        <a:defRPr sz="4400">
          <a:solidFill>
            <a:schemeClr val="tx1"/>
          </a:solidFill>
          <a:latin typeface="Lucida Sans" panose="020B06020405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Lucida Sans" panose="020B060203050402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Lucida Sans" panose="020B060203050402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Lucida Sans" panose="020B060203050402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Lucida Sans" panose="020B060203050402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a:defRPr sz="1200" smtClean="0">
                <a:solidFill>
                  <a:prstClr val="white">
                    <a:lumMod val="95000"/>
                  </a:prstClr>
                </a:solidFill>
              </a:defRPr>
            </a:lvl1pPr>
          </a:lstStyle>
          <a:p>
            <a:pPr>
              <a:defRPr/>
            </a:pPr>
            <a:fld id="{4891E581-A2FD-415D-8D95-7662BDDC7305}" type="datetime4">
              <a:rPr lang="en-US" smtClean="0"/>
              <a:t>July 6, 2023</a:t>
            </a:fld>
            <a:endParaRPr lang="en-US" dirty="0"/>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a:defRPr sz="1200" dirty="0">
                <a:solidFill>
                  <a:prstClr val="white">
                    <a:lumMod val="95000"/>
                  </a:prstClr>
                </a:solidFill>
              </a:defRPr>
            </a:lvl1pPr>
          </a:lstStyle>
          <a:p>
            <a:pPr>
              <a:defRPr/>
            </a:pPr>
            <a:endParaRPr lang="en-US"/>
          </a:p>
        </p:txBody>
      </p:sp>
      <p:sp>
        <p:nvSpPr>
          <p:cNvPr id="6" name="Slide Number Placeholder 5"/>
          <p:cNvSpPr>
            <a:spLocks noGrp="1"/>
          </p:cNvSpPr>
          <p:nvPr>
            <p:ph type="sldNum" sz="quarter" idx="4"/>
          </p:nvPr>
        </p:nvSpPr>
        <p:spPr>
          <a:xfrm>
            <a:off x="6553200" y="61722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2F2F2"/>
                </a:solidFill>
              </a:defRPr>
            </a:lvl1pPr>
          </a:lstStyle>
          <a:p>
            <a:fld id="{FBA477B5-E42C-41CD-8EB3-2D78829871B5}" type="slidenum">
              <a:rPr lang="en-US" altLang="en-US"/>
              <a:pPr/>
              <a:t>‹#›</a:t>
            </a:fld>
            <a:endParaRPr lang="en-US" altLang="en-US"/>
          </a:p>
        </p:txBody>
      </p:sp>
      <p:sp>
        <p:nvSpPr>
          <p:cNvPr id="8" name="TextBox 7"/>
          <p:cNvSpPr txBox="1"/>
          <p:nvPr/>
        </p:nvSpPr>
        <p:spPr>
          <a:xfrm>
            <a:off x="66675" y="6561138"/>
            <a:ext cx="3209925" cy="246062"/>
          </a:xfrm>
          <a:prstGeom prst="rect">
            <a:avLst/>
          </a:prstGeom>
          <a:noFill/>
        </p:spPr>
        <p:txBody>
          <a:bodyPr wrap="none">
            <a:spAutoFit/>
          </a:bodyPr>
          <a:lstStyle/>
          <a:p>
            <a:pPr>
              <a:defRPr/>
            </a:pPr>
            <a:r>
              <a:rPr lang="en-US" sz="1000" dirty="0">
                <a:solidFill>
                  <a:prstClr val="white">
                    <a:lumMod val="85000"/>
                  </a:prstClr>
                </a:solidFill>
                <a:latin typeface="Tahoma" panose="020B0604030504040204" pitchFamily="34" charset="0"/>
                <a:ea typeface="Tahoma" panose="020B0604030504040204" pitchFamily="34" charset="0"/>
                <a:cs typeface="Tahoma" panose="020B0604030504040204" pitchFamily="34" charset="0"/>
              </a:rPr>
              <a:t>© 2014 by the Regents of the University of Michigan</a:t>
            </a:r>
          </a:p>
        </p:txBody>
      </p:sp>
      <p:pic>
        <p:nvPicPr>
          <p:cNvPr id="51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52400"/>
            <a:ext cx="27797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rgbClr val="F2F2F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rgbClr val="F2F2F2"/>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F2F2F2"/>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rgbClr val="F2F2F2"/>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F2F2F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a:defRPr sz="1200" smtClean="0">
                <a:solidFill>
                  <a:prstClr val="black">
                    <a:tint val="75000"/>
                  </a:prstClr>
                </a:solidFill>
              </a:defRPr>
            </a:lvl1pPr>
          </a:lstStyle>
          <a:p>
            <a:pPr>
              <a:defRPr/>
            </a:pPr>
            <a:fld id="{D59FB5B4-714E-473A-B804-592158AB9404}" type="datetime4">
              <a:rPr lang="en-US" smtClean="0"/>
              <a:t>July 6, 2023</a:t>
            </a:fld>
            <a:endParaRPr lang="en-US" dirty="0"/>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a:defRPr sz="1200" dirty="0">
                <a:solidFill>
                  <a:prstClr val="black">
                    <a:tint val="75000"/>
                  </a:prstClr>
                </a:solidFill>
              </a:defRPr>
            </a:lvl1pPr>
          </a:lstStyle>
          <a:p>
            <a:pPr>
              <a:defRPr/>
            </a:pPr>
            <a:endParaRPr lang="en-US"/>
          </a:p>
        </p:txBody>
      </p:sp>
      <p:sp>
        <p:nvSpPr>
          <p:cNvPr id="6" name="Slide Number Placeholder 5"/>
          <p:cNvSpPr>
            <a:spLocks noGrp="1"/>
          </p:cNvSpPr>
          <p:nvPr>
            <p:ph type="sldNum" sz="quarter" idx="4"/>
          </p:nvPr>
        </p:nvSpPr>
        <p:spPr>
          <a:xfrm>
            <a:off x="6553200" y="61722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7AECFC0-E846-445D-9B5E-63F171508B64}" type="slidenum">
              <a:rPr lang="en-US" altLang="en-US"/>
              <a:pPr/>
              <a:t>‹#›</a:t>
            </a:fld>
            <a:endParaRPr lang="en-US" altLang="en-US"/>
          </a:p>
        </p:txBody>
      </p:sp>
      <p:sp>
        <p:nvSpPr>
          <p:cNvPr id="8" name="TextBox 7"/>
          <p:cNvSpPr txBox="1"/>
          <p:nvPr/>
        </p:nvSpPr>
        <p:spPr>
          <a:xfrm>
            <a:off x="66675" y="6561138"/>
            <a:ext cx="3209925" cy="246062"/>
          </a:xfrm>
          <a:prstGeom prst="rect">
            <a:avLst/>
          </a:prstGeom>
          <a:noFill/>
        </p:spPr>
        <p:txBody>
          <a:bodyPr wrap="none">
            <a:spAutoFit/>
          </a:bodyPr>
          <a:lstStyle/>
          <a:p>
            <a:pPr>
              <a:defRPr/>
            </a:pPr>
            <a:r>
              <a:rPr lang="en-US" sz="1000" dirty="0">
                <a:solidFill>
                  <a:srgbClr val="00274C"/>
                </a:solidFill>
                <a:latin typeface="Tahoma" panose="020B0604030504040204" pitchFamily="34" charset="0"/>
                <a:ea typeface="Tahoma" panose="020B0604030504040204" pitchFamily="34" charset="0"/>
                <a:cs typeface="Tahoma" panose="020B0604030504040204" pitchFamily="34" charset="0"/>
              </a:rPr>
              <a:t>© 2014 by the Regents of the University of Michigan</a:t>
            </a:r>
          </a:p>
        </p:txBody>
      </p:sp>
      <p:pic>
        <p:nvPicPr>
          <p:cNvPr id="6152" name="Picture 2" descr="C:\Users\nbylica\Downloads\src-signature-stationer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2400"/>
            <a:ext cx="2781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overpage pic">
            <a:extLst>
              <a:ext uri="{FF2B5EF4-FFF2-40B4-BE49-F238E27FC236}">
                <a16:creationId xmlns:a16="http://schemas.microsoft.com/office/drawing/2014/main" id="{7200DD45-777D-45EE-B2AE-2C08BAAC4CE6}"/>
              </a:ext>
            </a:extLst>
          </p:cNvPr>
          <p:cNvPicPr>
            <a:picLocks noChangeAspect="1" noChangeArrowheads="1"/>
          </p:cNvPicPr>
          <p:nvPr/>
        </p:nvPicPr>
        <p:blipFill>
          <a:blip r:embed="rId2" cstate="print"/>
          <a:srcRect/>
          <a:stretch>
            <a:fillRect/>
          </a:stretch>
        </p:blipFill>
        <p:spPr bwMode="auto">
          <a:xfrm>
            <a:off x="60960" y="547687"/>
            <a:ext cx="9022080" cy="5989638"/>
          </a:xfrm>
          <a:prstGeom prst="rect">
            <a:avLst/>
          </a:prstGeom>
          <a:ln>
            <a:noFill/>
          </a:ln>
          <a:effectLst>
            <a:softEdge rad="112500"/>
          </a:effectLst>
        </p:spPr>
      </p:pic>
      <p:sp>
        <p:nvSpPr>
          <p:cNvPr id="4" name="Title 3"/>
          <p:cNvSpPr>
            <a:spLocks noGrp="1"/>
          </p:cNvSpPr>
          <p:nvPr>
            <p:ph type="title"/>
          </p:nvPr>
        </p:nvSpPr>
        <p:spPr>
          <a:xfrm>
            <a:off x="106680" y="1676400"/>
            <a:ext cx="8930640" cy="2057400"/>
          </a:xfrm>
        </p:spPr>
        <p:txBody>
          <a:bodyPr/>
          <a:lstStyle/>
          <a:p>
            <a:r>
              <a:rPr lang="en-US" sz="3200" b="1" dirty="0" smtClean="0">
                <a:solidFill>
                  <a:srgbClr val="0000CC"/>
                </a:solidFill>
                <a:latin typeface="Palatino Linotype" pitchFamily="18" charset="0"/>
              </a:rPr>
              <a:t>Chitwan Valley Family</a:t>
            </a:r>
            <a:br>
              <a:rPr lang="en-US" sz="3200" b="1" dirty="0" smtClean="0">
                <a:solidFill>
                  <a:srgbClr val="0000CC"/>
                </a:solidFill>
                <a:latin typeface="Palatino Linotype" pitchFamily="18" charset="0"/>
              </a:rPr>
            </a:br>
            <a:r>
              <a:rPr lang="en-US" sz="3200" b="1" dirty="0" smtClean="0">
                <a:solidFill>
                  <a:srgbClr val="0000CC"/>
                </a:solidFill>
                <a:latin typeface="Palatino Linotype" pitchFamily="18" charset="0"/>
              </a:rPr>
              <a:t>Study on Cognition and Ageing in Nepal </a:t>
            </a:r>
            <a:br>
              <a:rPr lang="en-US" sz="3200" b="1" dirty="0" smtClean="0">
                <a:solidFill>
                  <a:srgbClr val="0000CC"/>
                </a:solidFill>
                <a:latin typeface="Palatino Linotype" pitchFamily="18" charset="0"/>
              </a:rPr>
            </a:br>
            <a:r>
              <a:rPr lang="en-US" sz="3200" b="1" dirty="0" smtClean="0">
                <a:solidFill>
                  <a:srgbClr val="0000CC"/>
                </a:solidFill>
                <a:latin typeface="Palatino Linotype" pitchFamily="18" charset="0"/>
              </a:rPr>
              <a:t>(CVFS-SCAN)</a:t>
            </a:r>
            <a:endParaRPr lang="en-US" dirty="0">
              <a:solidFill>
                <a:srgbClr val="0000CC"/>
              </a:solidFill>
              <a:latin typeface="Palatino Linotype" pitchFamily="18" charset="0"/>
            </a:endParaRP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21690345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83163"/>
          </a:xfrm>
        </p:spPr>
        <p:txBody>
          <a:bodyPr/>
          <a:lstStyle/>
          <a:p>
            <a:pPr marL="0" indent="0" algn="just">
              <a:buFont typeface="Arial" panose="020B0604020202020204" pitchFamily="34" charset="0"/>
              <a:buNone/>
            </a:pPr>
            <a:r>
              <a:rPr lang="en-US" sz="2800" dirty="0">
                <a:latin typeface="Palatino Linotype" pitchFamily="18" charset="0"/>
              </a:rPr>
              <a:t>First stage </a:t>
            </a:r>
          </a:p>
          <a:p>
            <a:pPr algn="just"/>
            <a:r>
              <a:rPr lang="en-US" sz="2800" dirty="0">
                <a:latin typeface="Palatino Linotype" pitchFamily="18" charset="0"/>
              </a:rPr>
              <a:t>Stratified into three strata based on distance from the town of </a:t>
            </a:r>
            <a:r>
              <a:rPr lang="en-US" sz="2800" dirty="0" err="1">
                <a:latin typeface="Palatino Linotype" pitchFamily="18" charset="0"/>
              </a:rPr>
              <a:t>Narayanghat</a:t>
            </a:r>
            <a:r>
              <a:rPr lang="en-US" sz="2800" dirty="0">
                <a:latin typeface="Palatino Linotype" pitchFamily="18" charset="0"/>
              </a:rPr>
              <a:t>, such that each stratum has approximately the same number of settlements (</a:t>
            </a:r>
            <a:r>
              <a:rPr lang="en-US" sz="2800" dirty="0" err="1">
                <a:latin typeface="Palatino Linotype" pitchFamily="18" charset="0"/>
              </a:rPr>
              <a:t>tols</a:t>
            </a:r>
            <a:r>
              <a:rPr lang="en-US" sz="2800" dirty="0">
                <a:latin typeface="Palatino Linotype" pitchFamily="18" charset="0"/>
              </a:rPr>
              <a:t>). </a:t>
            </a:r>
          </a:p>
          <a:p>
            <a:pPr algn="just"/>
            <a:r>
              <a:rPr lang="en-US" sz="2800" dirty="0">
                <a:latin typeface="Palatino Linotype" pitchFamily="18" charset="0"/>
              </a:rPr>
              <a:t>The primary sampling unit (PSU) of selection was a settlement (range 5-1,000 households).</a:t>
            </a:r>
          </a:p>
          <a:p>
            <a:pPr algn="just"/>
            <a:r>
              <a:rPr lang="en-US" sz="2800" dirty="0">
                <a:latin typeface="Palatino Linotype" pitchFamily="18" charset="0"/>
              </a:rPr>
              <a:t>Of the total of 198 settlements, 10 in each stratum were selected (30 total) using probability proportional to population size. </a:t>
            </a:r>
          </a:p>
          <a:p>
            <a:endParaRPr lang="en-US" dirty="0"/>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32726087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678363"/>
          </a:xfrm>
        </p:spPr>
        <p:txBody>
          <a:bodyPr/>
          <a:lstStyle/>
          <a:p>
            <a:pPr marL="0" indent="0" algn="just">
              <a:buNone/>
            </a:pPr>
            <a:r>
              <a:rPr lang="en-US" sz="2800" dirty="0">
                <a:latin typeface="Palatino Linotype" pitchFamily="18" charset="0"/>
              </a:rPr>
              <a:t>Second stage </a:t>
            </a:r>
          </a:p>
          <a:p>
            <a:pPr algn="just"/>
            <a:r>
              <a:rPr lang="en-US" sz="2800" dirty="0">
                <a:latin typeface="Palatino Linotype" pitchFamily="18" charset="0"/>
              </a:rPr>
              <a:t>A sample of 4 secondary sampling units (SSUs) was randomly selected from each selected PSU</a:t>
            </a:r>
            <a:r>
              <a:rPr lang="en-US" sz="2800" dirty="0" smtClean="0">
                <a:latin typeface="Palatino Linotype" pitchFamily="18" charset="0"/>
              </a:rPr>
              <a:t>.</a:t>
            </a:r>
          </a:p>
          <a:p>
            <a:pPr algn="just"/>
            <a:endParaRPr lang="en-US" sz="2800" dirty="0">
              <a:latin typeface="Palatino Linotype" pitchFamily="18" charset="0"/>
            </a:endParaRPr>
          </a:p>
          <a:p>
            <a:pPr algn="just"/>
            <a:r>
              <a:rPr lang="en-US" sz="2800" dirty="0">
                <a:latin typeface="Palatino Linotype" pitchFamily="18" charset="0"/>
              </a:rPr>
              <a:t>Additional SSUs were selected to oversample specific ethnic groups (</a:t>
            </a:r>
            <a:r>
              <a:rPr lang="en-US" sz="2800" dirty="0" err="1">
                <a:latin typeface="Palatino Linotype" pitchFamily="18" charset="0"/>
              </a:rPr>
              <a:t>Newar</a:t>
            </a:r>
            <a:r>
              <a:rPr lang="en-US" sz="2800" dirty="0">
                <a:latin typeface="Palatino Linotype" pitchFamily="18" charset="0"/>
              </a:rPr>
              <a:t> and </a:t>
            </a:r>
            <a:r>
              <a:rPr lang="en-US" sz="2800" dirty="0" err="1">
                <a:latin typeface="Palatino Linotype" pitchFamily="18" charset="0"/>
              </a:rPr>
              <a:t>Tibeto</a:t>
            </a:r>
            <a:r>
              <a:rPr lang="en-US" sz="2800" dirty="0">
                <a:latin typeface="Palatino Linotype" pitchFamily="18" charset="0"/>
              </a:rPr>
              <a:t>-Burmese); 151 SSUs were selected, and all households within a SSU were included for a total of 1,581 households. </a:t>
            </a: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714198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800" dirty="0">
                <a:latin typeface="Palatino Linotype" pitchFamily="18" charset="0"/>
              </a:rPr>
              <a:t>We project that by 2024; about 4,000 CVFS participants will be age-eligible and agree to participate in the proposed new study, after accounting for attrition due to death, lost/moved out, and non-response.</a:t>
            </a: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14965621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144963"/>
          </a:xfrm>
        </p:spPr>
        <p:txBody>
          <a:bodyPr/>
          <a:lstStyle/>
          <a:p>
            <a:r>
              <a:rPr lang="en-US" sz="2400" dirty="0">
                <a:latin typeface="Palatino Linotype" pitchFamily="18" charset="0"/>
              </a:rPr>
              <a:t>Survey</a:t>
            </a:r>
          </a:p>
          <a:p>
            <a:pPr lvl="1"/>
            <a:r>
              <a:rPr lang="en-US" dirty="0"/>
              <a:t>The Harmonized Cognitive Assessment Protocol (HCAP)</a:t>
            </a:r>
            <a:endParaRPr lang="en-US" sz="2000" dirty="0">
              <a:latin typeface="Palatino Linotype" pitchFamily="18" charset="0"/>
            </a:endParaRPr>
          </a:p>
          <a:p>
            <a:endParaRPr lang="en-US" sz="2400" dirty="0">
              <a:latin typeface="Palatino Linotype" pitchFamily="18" charset="0"/>
            </a:endParaRPr>
          </a:p>
          <a:p>
            <a:endParaRPr lang="en-US" sz="2400" dirty="0">
              <a:latin typeface="Palatino Linotype" pitchFamily="18" charset="0"/>
            </a:endParaRPr>
          </a:p>
          <a:p>
            <a:r>
              <a:rPr lang="en-US" sz="2400" dirty="0">
                <a:latin typeface="Palatino Linotype" pitchFamily="18" charset="0"/>
              </a:rPr>
              <a:t>Biomarker</a:t>
            </a:r>
          </a:p>
          <a:p>
            <a:pPr lvl="1"/>
            <a:r>
              <a:rPr lang="en-US" sz="2000" dirty="0">
                <a:latin typeface="Palatino Linotype" pitchFamily="18" charset="0"/>
              </a:rPr>
              <a:t>Venomous blood </a:t>
            </a:r>
            <a:r>
              <a:rPr lang="en-US" sz="2000" dirty="0" smtClean="0">
                <a:latin typeface="Palatino Linotype" pitchFamily="18" charset="0"/>
              </a:rPr>
              <a:t>sample </a:t>
            </a:r>
          </a:p>
          <a:p>
            <a:pPr lvl="1"/>
            <a:r>
              <a:rPr lang="en-US" sz="2000" dirty="0"/>
              <a:t>extracting the blood sample into: </a:t>
            </a:r>
            <a:r>
              <a:rPr lang="en-US" sz="2000" dirty="0" err="1"/>
              <a:t>i</a:t>
            </a:r>
            <a:r>
              <a:rPr lang="en-US" sz="2000" dirty="0"/>
              <a:t>) plasma, ii)serum, iii) buffy coat and iv) red cell,</a:t>
            </a:r>
            <a:endParaRPr lang="en-US" sz="2000" dirty="0">
              <a:latin typeface="Palatino Linotype" pitchFamily="18" charset="0"/>
            </a:endParaRP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3"/>
          <p:cNvSpPr txBox="1">
            <a:spLocks/>
          </p:cNvSpPr>
          <p:nvPr/>
        </p:nvSpPr>
        <p:spPr>
          <a:xfrm>
            <a:off x="622540" y="914400"/>
            <a:ext cx="7772400" cy="762000"/>
          </a:xfrm>
          <a:prstGeom prst="rect">
            <a:avLst/>
          </a:prstGeom>
        </p:spPr>
        <p:txBody>
          <a:bodyPr anchor="ct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dirty="0">
                <a:solidFill>
                  <a:srgbClr val="FFC000"/>
                </a:solidFill>
                <a:latin typeface="Palatino Linotype" pitchFamily="18" charset="0"/>
              </a:rPr>
              <a:t>Instruments and Tools </a:t>
            </a:r>
            <a:endParaRPr lang="en-US" sz="3200" b="1" dirty="0">
              <a:solidFill>
                <a:srgbClr val="FFC000"/>
              </a:solidFill>
              <a:latin typeface="Palatino Linotype" pitchFamily="18" charset="0"/>
            </a:endParaRPr>
          </a:p>
        </p:txBody>
      </p:sp>
    </p:spTree>
    <p:extLst>
      <p:ext uri="{BB962C8B-B14F-4D97-AF65-F5344CB8AC3E}">
        <p14:creationId xmlns:p14="http://schemas.microsoft.com/office/powerpoint/2010/main" val="1116640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144963"/>
          </a:xfrm>
        </p:spPr>
        <p:txBody>
          <a:bodyPr/>
          <a:lstStyle/>
          <a:p>
            <a:r>
              <a:rPr lang="en-US" sz="2400" dirty="0">
                <a:latin typeface="Palatino Linotype" pitchFamily="18" charset="0"/>
              </a:rPr>
              <a:t>HCAP</a:t>
            </a:r>
          </a:p>
          <a:p>
            <a:pPr lvl="1"/>
            <a:r>
              <a:rPr lang="en-US" sz="2000" dirty="0">
                <a:latin typeface="Palatino Linotype" pitchFamily="18" charset="0"/>
              </a:rPr>
              <a:t>Respondent Interview</a:t>
            </a:r>
          </a:p>
          <a:p>
            <a:pPr lvl="1"/>
            <a:endParaRPr lang="en-US" sz="2000" dirty="0">
              <a:latin typeface="Palatino Linotype" pitchFamily="18" charset="0"/>
            </a:endParaRPr>
          </a:p>
          <a:p>
            <a:pPr lvl="1"/>
            <a:r>
              <a:rPr lang="en-US" sz="2000" dirty="0">
                <a:latin typeface="Palatino Linotype" pitchFamily="18" charset="0"/>
              </a:rPr>
              <a:t>Informant/Caregiver Interview</a:t>
            </a: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3"/>
          <p:cNvSpPr txBox="1">
            <a:spLocks/>
          </p:cNvSpPr>
          <p:nvPr/>
        </p:nvSpPr>
        <p:spPr>
          <a:xfrm>
            <a:off x="622540" y="914400"/>
            <a:ext cx="7772400" cy="762000"/>
          </a:xfrm>
          <a:prstGeom prst="rect">
            <a:avLst/>
          </a:prstGeom>
        </p:spPr>
        <p:txBody>
          <a:bodyPr anchor="ct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dirty="0">
                <a:solidFill>
                  <a:srgbClr val="FFC000"/>
                </a:solidFill>
                <a:latin typeface="Palatino Linotype" pitchFamily="18" charset="0"/>
              </a:rPr>
              <a:t>Survey </a:t>
            </a:r>
            <a:r>
              <a:rPr lang="en-US" sz="3200" dirty="0" smtClean="0">
                <a:solidFill>
                  <a:srgbClr val="FFC000"/>
                </a:solidFill>
                <a:latin typeface="Palatino Linotype" pitchFamily="18" charset="0"/>
              </a:rPr>
              <a:t>Instruments and Technique</a:t>
            </a:r>
            <a:endParaRPr lang="en-US" sz="3200" b="1" dirty="0">
              <a:solidFill>
                <a:srgbClr val="FFC000"/>
              </a:solidFill>
              <a:latin typeface="Palatino Linotype" pitchFamily="18" charset="0"/>
            </a:endParaRPr>
          </a:p>
        </p:txBody>
      </p:sp>
    </p:spTree>
    <p:extLst>
      <p:ext uri="{BB962C8B-B14F-4D97-AF65-F5344CB8AC3E}">
        <p14:creationId xmlns:p14="http://schemas.microsoft.com/office/powerpoint/2010/main" val="35081522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24600"/>
            <a:ext cx="2133600" cy="365125"/>
          </a:xfrm>
        </p:spPr>
        <p:txBody>
          <a:bodyPr/>
          <a:lstStyle/>
          <a:p>
            <a:pPr>
              <a:defRPr/>
            </a:pPr>
            <a:fld id="{8FBF3BAD-0C6D-4BB7-8D85-0D756DA25083}" type="datetime4">
              <a:rPr lang="en-US" smtClean="0"/>
              <a:t>July 6, 2023</a:t>
            </a:fld>
            <a:endParaRPr lang="en-US" dirty="0">
              <a:solidFill>
                <a:schemeClr val="tx2">
                  <a:shade val="90000"/>
                </a:schemeClr>
              </a:solidFill>
            </a:endParaRPr>
          </a:p>
        </p:txBody>
      </p:sp>
      <p:pic>
        <p:nvPicPr>
          <p:cNvPr id="4" name="Picture 3"/>
          <p:cNvPicPr>
            <a:picLocks noChangeAspect="1"/>
          </p:cNvPicPr>
          <p:nvPr/>
        </p:nvPicPr>
        <p:blipFill>
          <a:blip r:embed="rId2"/>
          <a:stretch>
            <a:fillRect/>
          </a:stretch>
        </p:blipFill>
        <p:spPr>
          <a:xfrm>
            <a:off x="152400" y="914400"/>
            <a:ext cx="8763000" cy="5410200"/>
          </a:xfrm>
          <a:prstGeom prst="rect">
            <a:avLst/>
          </a:prstGeom>
        </p:spPr>
      </p:pic>
    </p:spTree>
    <p:extLst>
      <p:ext uri="{BB962C8B-B14F-4D97-AF65-F5344CB8AC3E}">
        <p14:creationId xmlns:p14="http://schemas.microsoft.com/office/powerpoint/2010/main" val="14690056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pic>
        <p:nvPicPr>
          <p:cNvPr id="5" name="Picture 4"/>
          <p:cNvPicPr>
            <a:picLocks noChangeAspect="1"/>
          </p:cNvPicPr>
          <p:nvPr/>
        </p:nvPicPr>
        <p:blipFill>
          <a:blip r:embed="rId2"/>
          <a:stretch>
            <a:fillRect/>
          </a:stretch>
        </p:blipFill>
        <p:spPr>
          <a:xfrm>
            <a:off x="304800" y="1143000"/>
            <a:ext cx="8534400" cy="5029200"/>
          </a:xfrm>
          <a:prstGeom prst="rect">
            <a:avLst/>
          </a:prstGeom>
        </p:spPr>
      </p:pic>
    </p:spTree>
    <p:extLst>
      <p:ext uri="{BB962C8B-B14F-4D97-AF65-F5344CB8AC3E}">
        <p14:creationId xmlns:p14="http://schemas.microsoft.com/office/powerpoint/2010/main" val="16695863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pic>
        <p:nvPicPr>
          <p:cNvPr id="5" name="Picture 4"/>
          <p:cNvPicPr>
            <a:picLocks noChangeAspect="1"/>
          </p:cNvPicPr>
          <p:nvPr/>
        </p:nvPicPr>
        <p:blipFill>
          <a:blip r:embed="rId2"/>
          <a:stretch>
            <a:fillRect/>
          </a:stretch>
        </p:blipFill>
        <p:spPr>
          <a:xfrm>
            <a:off x="457200" y="1066800"/>
            <a:ext cx="8305800" cy="5105400"/>
          </a:xfrm>
          <a:prstGeom prst="rect">
            <a:avLst/>
          </a:prstGeom>
        </p:spPr>
      </p:pic>
    </p:spTree>
    <p:extLst>
      <p:ext uri="{BB962C8B-B14F-4D97-AF65-F5344CB8AC3E}">
        <p14:creationId xmlns:p14="http://schemas.microsoft.com/office/powerpoint/2010/main" val="5862480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5" name="Title 5"/>
          <p:cNvSpPr txBox="1">
            <a:spLocks/>
          </p:cNvSpPr>
          <p:nvPr/>
        </p:nvSpPr>
        <p:spPr>
          <a:xfrm>
            <a:off x="685800" y="914400"/>
            <a:ext cx="7772400" cy="533400"/>
          </a:xfrm>
          <a:prstGeom prst="rect">
            <a:avLst/>
          </a:prstGeom>
        </p:spPr>
        <p:txBody>
          <a:bodyP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dirty="0">
                <a:solidFill>
                  <a:srgbClr val="FFC000"/>
                </a:solidFill>
                <a:latin typeface="Palatino Linotype" panose="02040502050505030304" pitchFamily="18" charset="0"/>
              </a:rPr>
              <a:t>Timeline</a:t>
            </a:r>
            <a:endParaRPr lang="en-US" sz="3200" b="1" dirty="0">
              <a:solidFill>
                <a:srgbClr val="FFC000"/>
              </a:solidFill>
              <a:latin typeface="Palatino Linotype" panose="02040502050505030304"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226"/>
          <a:stretch/>
        </p:blipFill>
        <p:spPr bwMode="auto">
          <a:xfrm>
            <a:off x="228601" y="1447800"/>
            <a:ext cx="8763000" cy="472440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035408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5"/>
          <p:cNvSpPr txBox="1">
            <a:spLocks/>
          </p:cNvSpPr>
          <p:nvPr/>
        </p:nvSpPr>
        <p:spPr>
          <a:xfrm>
            <a:off x="838200" y="2590800"/>
            <a:ext cx="7772400" cy="533400"/>
          </a:xfrm>
          <a:prstGeom prst="rect">
            <a:avLst/>
          </a:prstGeom>
        </p:spPr>
        <p:txBody>
          <a:bodyP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b="1" dirty="0">
                <a:solidFill>
                  <a:srgbClr val="FFC000"/>
                </a:solidFill>
                <a:latin typeface="Palatino Linotype" panose="02040502050505030304" pitchFamily="18" charset="0"/>
              </a:rPr>
              <a:t>Thank you!</a:t>
            </a:r>
          </a:p>
          <a:p>
            <a:endParaRPr lang="en-US" sz="32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9911152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762000"/>
            <a:ext cx="7772400" cy="685799"/>
          </a:xfrm>
        </p:spPr>
        <p:txBody>
          <a:bodyPr/>
          <a:lstStyle/>
          <a:p>
            <a:r>
              <a:rPr lang="en-US" sz="3200" b="1" dirty="0">
                <a:solidFill>
                  <a:srgbClr val="FFC000"/>
                </a:solidFill>
                <a:latin typeface="Palatino Linotype" pitchFamily="18" charset="0"/>
              </a:rPr>
              <a:t>Application time line and current status </a:t>
            </a:r>
          </a:p>
        </p:txBody>
      </p:sp>
      <p:sp>
        <p:nvSpPr>
          <p:cNvPr id="6" name="Subtitle 5"/>
          <p:cNvSpPr>
            <a:spLocks noGrp="1"/>
          </p:cNvSpPr>
          <p:nvPr>
            <p:ph type="subTitle" idx="1"/>
          </p:nvPr>
        </p:nvSpPr>
        <p:spPr>
          <a:xfrm>
            <a:off x="457200" y="1600200"/>
            <a:ext cx="8229600" cy="4038600"/>
          </a:xfrm>
        </p:spPr>
        <p:txBody>
          <a:bodyPr/>
          <a:lstStyle/>
          <a:p>
            <a:pPr marL="342900" indent="-342900" algn="l">
              <a:buFont typeface="Arial" pitchFamily="34" charset="0"/>
              <a:buChar char="•"/>
            </a:pPr>
            <a:r>
              <a:rPr lang="en-US" sz="2400" b="1" dirty="0">
                <a:latin typeface="Palatino Linotype" pitchFamily="18" charset="0"/>
              </a:rPr>
              <a:t>First submission:  November 2020</a:t>
            </a:r>
          </a:p>
          <a:p>
            <a:pPr marL="800100" lvl="1" indent="-342900" algn="l">
              <a:buFont typeface="Arial" pitchFamily="34" charset="0"/>
              <a:buChar char="•"/>
            </a:pPr>
            <a:r>
              <a:rPr lang="en-US" sz="2400" dirty="0">
                <a:latin typeface="Palatino Linotype" pitchFamily="18" charset="0"/>
              </a:rPr>
              <a:t>Reviewed: March  2021 </a:t>
            </a:r>
          </a:p>
          <a:p>
            <a:pPr marL="800100" lvl="1" indent="-342900" algn="l">
              <a:buFont typeface="Arial" pitchFamily="34" charset="0"/>
              <a:buChar char="•"/>
            </a:pPr>
            <a:r>
              <a:rPr lang="en-US" sz="2400" dirty="0">
                <a:latin typeface="Palatino Linotype" pitchFamily="18" charset="0"/>
              </a:rPr>
              <a:t>Scored: Impact score 42   Percentile 33%</a:t>
            </a:r>
          </a:p>
          <a:p>
            <a:pPr marL="342900" indent="-342900" algn="l">
              <a:buFont typeface="Arial" pitchFamily="34" charset="0"/>
              <a:buChar char="•"/>
            </a:pPr>
            <a:r>
              <a:rPr lang="en-US" sz="2400" b="1" dirty="0">
                <a:latin typeface="Palatino Linotype" pitchFamily="18" charset="0"/>
              </a:rPr>
              <a:t>Pilot Study </a:t>
            </a:r>
          </a:p>
          <a:p>
            <a:pPr marL="342900" indent="-342900" algn="l">
              <a:buFont typeface="Arial" pitchFamily="34" charset="0"/>
              <a:buChar char="•"/>
            </a:pPr>
            <a:r>
              <a:rPr lang="en-US" sz="2400" b="1" dirty="0">
                <a:latin typeface="Palatino Linotype" pitchFamily="18" charset="0"/>
              </a:rPr>
              <a:t>Second submission: November 2021</a:t>
            </a:r>
          </a:p>
          <a:p>
            <a:pPr marL="800100" lvl="1" indent="-342900" algn="l">
              <a:buFont typeface="Arial" pitchFamily="34" charset="0"/>
              <a:buChar char="•"/>
            </a:pPr>
            <a:r>
              <a:rPr lang="en-US" sz="2400" dirty="0">
                <a:latin typeface="Palatino Linotype" pitchFamily="18" charset="0"/>
              </a:rPr>
              <a:t>Reviewed: March 2022 </a:t>
            </a:r>
          </a:p>
          <a:p>
            <a:pPr marL="800100" lvl="1" indent="-342900" algn="l">
              <a:buFont typeface="Arial" pitchFamily="34" charset="0"/>
              <a:buChar char="•"/>
            </a:pPr>
            <a:r>
              <a:rPr lang="en-US" sz="2400" dirty="0">
                <a:latin typeface="Palatino Linotype" pitchFamily="18" charset="0"/>
              </a:rPr>
              <a:t>Scored: Impact score 30   Percentile: 15%</a:t>
            </a:r>
          </a:p>
          <a:p>
            <a:pPr marL="800100" lvl="1" indent="-342900" algn="l">
              <a:buFont typeface="Arial" pitchFamily="34" charset="0"/>
              <a:buChar char="•"/>
            </a:pPr>
            <a:r>
              <a:rPr lang="en-US" sz="2400" dirty="0">
                <a:latin typeface="Palatino Linotype" pitchFamily="18" charset="0"/>
              </a:rPr>
              <a:t>Council Meeting: May 2022- Recommended for funding </a:t>
            </a:r>
          </a:p>
          <a:p>
            <a:pPr algn="l"/>
            <a:endParaRPr lang="en-US" sz="2400" dirty="0">
              <a:latin typeface="Palatino Linotype" pitchFamily="18" charset="0"/>
            </a:endParaRP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27312451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pPr marL="0" indent="0" algn="ctr">
              <a:buNone/>
            </a:pPr>
            <a:endParaRPr lang="en-US" b="1" dirty="0" smtClean="0">
              <a:solidFill>
                <a:srgbClr val="0000CC"/>
              </a:solidFill>
              <a:latin typeface="Palatino Linotype" pitchFamily="18" charset="0"/>
            </a:endParaRPr>
          </a:p>
          <a:p>
            <a:pPr marL="0" indent="0" algn="ctr">
              <a:buNone/>
            </a:pPr>
            <a:endParaRPr lang="en-US" b="1" dirty="0">
              <a:solidFill>
                <a:srgbClr val="0000CC"/>
              </a:solidFill>
              <a:latin typeface="Palatino Linotype" pitchFamily="18" charset="0"/>
            </a:endParaRPr>
          </a:p>
          <a:p>
            <a:pPr marL="0" indent="0" algn="ctr">
              <a:buNone/>
            </a:pPr>
            <a:r>
              <a:rPr lang="en-US" b="1" dirty="0" smtClean="0">
                <a:solidFill>
                  <a:schemeClr val="bg1"/>
                </a:solidFill>
                <a:latin typeface="Palatino Linotype" pitchFamily="18" charset="0"/>
              </a:rPr>
              <a:t>International </a:t>
            </a:r>
            <a:r>
              <a:rPr lang="en-US" b="1" dirty="0">
                <a:solidFill>
                  <a:schemeClr val="bg1"/>
                </a:solidFill>
                <a:latin typeface="Palatino Linotype" pitchFamily="18" charset="0"/>
              </a:rPr>
              <a:t>Labor Migration, Armed Conflict and Dementia Risk in Nepal: A Population Study </a:t>
            </a:r>
            <a:endParaRPr lang="en-US" b="1" dirty="0">
              <a:solidFill>
                <a:schemeClr val="bg1"/>
              </a:solidFill>
            </a:endParaRP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24279528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762000"/>
            <a:ext cx="7772400" cy="838200"/>
          </a:xfrm>
        </p:spPr>
        <p:txBody>
          <a:bodyPr/>
          <a:lstStyle/>
          <a:p>
            <a:r>
              <a:rPr lang="en-US" sz="3200" b="1" dirty="0">
                <a:solidFill>
                  <a:srgbClr val="FFC000"/>
                </a:solidFill>
                <a:latin typeface="Palatino Linotype" pitchFamily="18" charset="0"/>
              </a:rPr>
              <a:t>General Objectives</a:t>
            </a:r>
          </a:p>
        </p:txBody>
      </p:sp>
      <p:sp>
        <p:nvSpPr>
          <p:cNvPr id="5" name="Subtitle 4"/>
          <p:cNvSpPr>
            <a:spLocks noGrp="1"/>
          </p:cNvSpPr>
          <p:nvPr>
            <p:ph type="subTitle" idx="1"/>
          </p:nvPr>
        </p:nvSpPr>
        <p:spPr>
          <a:xfrm>
            <a:off x="381000" y="1447800"/>
            <a:ext cx="8229600" cy="3581400"/>
          </a:xfrm>
        </p:spPr>
        <p:txBody>
          <a:bodyPr/>
          <a:lstStyle/>
          <a:p>
            <a:pPr algn="l"/>
            <a:r>
              <a:rPr lang="en-US" sz="2400" dirty="0">
                <a:latin typeface="Palatino Linotype" pitchFamily="18" charset="0"/>
              </a:rPr>
              <a:t>1) </a:t>
            </a:r>
            <a:r>
              <a:rPr lang="en-US" sz="2400" dirty="0" smtClean="0">
                <a:latin typeface="Palatino Linotype" pitchFamily="18" charset="0"/>
              </a:rPr>
              <a:t>Build </a:t>
            </a:r>
            <a:r>
              <a:rPr lang="en-US" sz="2400" dirty="0">
                <a:latin typeface="Palatino Linotype" pitchFamily="18" charset="0"/>
              </a:rPr>
              <a:t>capacity for the conduct of systematic population research in Alzheimer disease and related dementias (ADRD)</a:t>
            </a:r>
          </a:p>
          <a:p>
            <a:pPr algn="l"/>
            <a:r>
              <a:rPr lang="en-US" sz="2400" dirty="0">
                <a:latin typeface="Palatino Linotype" pitchFamily="18" charset="0"/>
              </a:rPr>
              <a:t> </a:t>
            </a:r>
          </a:p>
          <a:p>
            <a:pPr algn="l"/>
            <a:r>
              <a:rPr lang="en-US" sz="2400" dirty="0">
                <a:latin typeface="Palatino Linotype" pitchFamily="18" charset="0"/>
              </a:rPr>
              <a:t> 2) </a:t>
            </a:r>
            <a:r>
              <a:rPr lang="en-US" sz="2400" dirty="0" smtClean="0">
                <a:latin typeface="Palatino Linotype" pitchFamily="18" charset="0"/>
              </a:rPr>
              <a:t>Develop </a:t>
            </a:r>
            <a:r>
              <a:rPr lang="en-US" sz="2400" dirty="0">
                <a:latin typeface="Palatino Linotype" pitchFamily="18" charset="0"/>
              </a:rPr>
              <a:t>a new, longitudinal study of ADRD and other aging-related changes in health in older adults in Nepal. </a:t>
            </a:r>
          </a:p>
          <a:p>
            <a:pPr algn="l"/>
            <a:endParaRPr lang="en-US" sz="2400" dirty="0">
              <a:latin typeface="Palatino Linotype" pitchFamily="18" charset="0"/>
            </a:endParaRP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8246488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58333"/>
            <a:ext cx="8839200" cy="5181600"/>
          </a:xfrm>
        </p:spPr>
        <p:txBody>
          <a:bodyPr/>
          <a:lstStyle/>
          <a:p>
            <a:r>
              <a:rPr lang="en-US" sz="2000" dirty="0">
                <a:latin typeface="Palatino Linotype" pitchFamily="18" charset="0"/>
              </a:rPr>
              <a:t>1) Build research capacity for the conduct of studies of ADRD and other aging-related changes in health. Specific capacity-building activities focus on (1) the design and administration of culturally appropriate cognitive assessments to identify ADRD in the general population, and (2) building expertise in statistical methods for the analysis of longitudinal data from complex surveys. </a:t>
            </a:r>
          </a:p>
          <a:p>
            <a:r>
              <a:rPr lang="en-US" sz="2000" dirty="0">
                <a:latin typeface="Palatino Linotype" pitchFamily="18" charset="0"/>
              </a:rPr>
              <a:t>2)  Design and conduct a population-based study of ADRD and other age-associated conditions of 4,000 adults aged </a:t>
            </a:r>
            <a:r>
              <a:rPr lang="en-US" sz="2000" u="sng" dirty="0">
                <a:latin typeface="Palatino Linotype" pitchFamily="18" charset="0"/>
              </a:rPr>
              <a:t>&gt;</a:t>
            </a:r>
            <a:r>
              <a:rPr lang="en-US" sz="2000" dirty="0">
                <a:latin typeface="Palatino Linotype" pitchFamily="18" charset="0"/>
              </a:rPr>
              <a:t> 50 years and complete a baseline interview and one follow-up interview two years later.</a:t>
            </a:r>
          </a:p>
          <a:p>
            <a:r>
              <a:rPr lang="en-US" sz="2000" dirty="0">
                <a:latin typeface="Palatino Linotype" pitchFamily="18" charset="0"/>
              </a:rPr>
              <a:t>3) Estimate the prevalence and incidence of ADRD and its primary clinical feature: cognitive impairment; test   associations between primary risk factors and ADRD/cognitive impairment and other relevant outcomes (e.g., disability, caregiving needs) at baseline and follow-up. In these analyses, we will test the specific hypotheses that longer duration of international labor migration and exposure to armed conflict are associated with an increased risk of ADRD/cognitive impairment.</a:t>
            </a:r>
          </a:p>
          <a:p>
            <a:endParaRPr lang="en-US" sz="2000" dirty="0">
              <a:latin typeface="Palatino Linotype" pitchFamily="18" charset="0"/>
            </a:endParaRPr>
          </a:p>
        </p:txBody>
      </p:sp>
      <p:sp>
        <p:nvSpPr>
          <p:cNvPr id="3" name="Date Placeholder 2"/>
          <p:cNvSpPr>
            <a:spLocks noGrp="1"/>
          </p:cNvSpPr>
          <p:nvPr>
            <p:ph type="dt" sz="half" idx="10"/>
          </p:nvPr>
        </p:nvSpPr>
        <p:spPr>
          <a:xfrm>
            <a:off x="533400" y="6324600"/>
            <a:ext cx="2133600" cy="365125"/>
          </a:xfrm>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3"/>
          <p:cNvSpPr txBox="1">
            <a:spLocks/>
          </p:cNvSpPr>
          <p:nvPr/>
        </p:nvSpPr>
        <p:spPr>
          <a:xfrm>
            <a:off x="622540" y="762000"/>
            <a:ext cx="7772400" cy="609600"/>
          </a:xfrm>
          <a:prstGeom prst="rect">
            <a:avLst/>
          </a:prstGeom>
        </p:spPr>
        <p:txBody>
          <a:bodyP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b="1" dirty="0">
                <a:solidFill>
                  <a:srgbClr val="FFC000"/>
                </a:solidFill>
                <a:latin typeface="Palatino Linotype" pitchFamily="18" charset="0"/>
              </a:rPr>
              <a:t>Specific aims</a:t>
            </a:r>
          </a:p>
        </p:txBody>
      </p:sp>
    </p:spTree>
    <p:extLst>
      <p:ext uri="{BB962C8B-B14F-4D97-AF65-F5344CB8AC3E}">
        <p14:creationId xmlns:p14="http://schemas.microsoft.com/office/powerpoint/2010/main" val="24645855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3"/>
          <p:cNvSpPr txBox="1">
            <a:spLocks/>
          </p:cNvSpPr>
          <p:nvPr/>
        </p:nvSpPr>
        <p:spPr>
          <a:xfrm>
            <a:off x="622540" y="685800"/>
            <a:ext cx="7772400" cy="609600"/>
          </a:xfrm>
          <a:prstGeom prst="rect">
            <a:avLst/>
          </a:prstGeom>
        </p:spPr>
        <p:txBody>
          <a:bodyP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dirty="0">
                <a:solidFill>
                  <a:srgbClr val="FFC000"/>
                </a:solidFill>
                <a:latin typeface="Palatino Linotype" pitchFamily="18" charset="0"/>
              </a:rPr>
              <a:t>Research team</a:t>
            </a:r>
            <a:endParaRPr lang="en-US" sz="3200" b="1" dirty="0">
              <a:solidFill>
                <a:srgbClr val="FFC000"/>
              </a:solidFill>
              <a:latin typeface="Palatino Linotype"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23198680"/>
              </p:ext>
            </p:extLst>
          </p:nvPr>
        </p:nvGraphicFramePr>
        <p:xfrm>
          <a:off x="241540" y="1219201"/>
          <a:ext cx="8534400" cy="5538722"/>
        </p:xfrm>
        <a:graphic>
          <a:graphicData uri="http://schemas.openxmlformats.org/drawingml/2006/table">
            <a:tbl>
              <a:tblPr firstRow="1" firstCol="1" bandRow="1">
                <a:tableStyleId>{D7AC3CCA-C797-4891-BE02-D94E43425B78}</a:tableStyleId>
              </a:tblPr>
              <a:tblGrid>
                <a:gridCol w="7607060">
                  <a:extLst>
                    <a:ext uri="{9D8B030D-6E8A-4147-A177-3AD203B41FA5}">
                      <a16:colId xmlns:a16="http://schemas.microsoft.com/office/drawing/2014/main" val="20000"/>
                    </a:ext>
                  </a:extLst>
                </a:gridCol>
                <a:gridCol w="927340">
                  <a:extLst>
                    <a:ext uri="{9D8B030D-6E8A-4147-A177-3AD203B41FA5}">
                      <a16:colId xmlns:a16="http://schemas.microsoft.com/office/drawing/2014/main" val="20001"/>
                    </a:ext>
                  </a:extLst>
                </a:gridCol>
              </a:tblGrid>
              <a:tr h="226072">
                <a:tc>
                  <a:txBody>
                    <a:bodyPr/>
                    <a:lstStyle/>
                    <a:p>
                      <a:pPr marL="0" marR="0">
                        <a:lnSpc>
                          <a:spcPct val="115000"/>
                        </a:lnSpc>
                        <a:spcBef>
                          <a:spcPts val="0"/>
                        </a:spcBef>
                        <a:spcAft>
                          <a:spcPts val="0"/>
                        </a:spcAft>
                      </a:pPr>
                      <a:r>
                        <a:rPr lang="en-US" sz="1400" dirty="0">
                          <a:effectLst/>
                          <a:latin typeface="Palatino Linotype" pitchFamily="18" charset="0"/>
                        </a:rPr>
                        <a:t>Nepal</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 </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0"/>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Uttam</a:t>
                      </a:r>
                      <a:r>
                        <a:rPr lang="en-US" sz="1400" dirty="0">
                          <a:effectLst/>
                          <a:latin typeface="Palatino Linotype" pitchFamily="18" charset="0"/>
                        </a:rPr>
                        <a:t> Sharma, Economist, Research Scientist, ISER-N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Lead, 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1"/>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Pankaj</a:t>
                      </a:r>
                      <a:r>
                        <a:rPr lang="en-US" sz="1400" dirty="0">
                          <a:effectLst/>
                          <a:latin typeface="Palatino Linotype" pitchFamily="18" charset="0"/>
                        </a:rPr>
                        <a:t> </a:t>
                      </a:r>
                      <a:r>
                        <a:rPr lang="en-US" sz="1400" dirty="0" err="1">
                          <a:effectLst/>
                          <a:latin typeface="Palatino Linotype" pitchFamily="18" charset="0"/>
                        </a:rPr>
                        <a:t>Jalan</a:t>
                      </a:r>
                      <a:r>
                        <a:rPr lang="en-US" sz="1400" dirty="0">
                          <a:effectLst/>
                          <a:latin typeface="Palatino Linotype" pitchFamily="18" charset="0"/>
                        </a:rPr>
                        <a:t>, M.D., Neurologist, </a:t>
                      </a:r>
                      <a:r>
                        <a:rPr lang="en-US" sz="1400" dirty="0" err="1">
                          <a:effectLst/>
                          <a:latin typeface="Palatino Linotype" pitchFamily="18" charset="0"/>
                        </a:rPr>
                        <a:t>Norvic</a:t>
                      </a:r>
                      <a:r>
                        <a:rPr lang="en-US" sz="1400" dirty="0">
                          <a:effectLst/>
                          <a:latin typeface="Palatino Linotype" pitchFamily="18" charset="0"/>
                        </a:rPr>
                        <a:t> International Hospital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2"/>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Meeta</a:t>
                      </a:r>
                      <a:r>
                        <a:rPr lang="en-US" sz="1400" dirty="0">
                          <a:effectLst/>
                          <a:latin typeface="Palatino Linotype" pitchFamily="18" charset="0"/>
                        </a:rPr>
                        <a:t> </a:t>
                      </a:r>
                      <a:r>
                        <a:rPr lang="en-US" sz="1400" dirty="0" err="1">
                          <a:effectLst/>
                          <a:latin typeface="Palatino Linotype" pitchFamily="18" charset="0"/>
                        </a:rPr>
                        <a:t>Pradhan</a:t>
                      </a:r>
                      <a:r>
                        <a:rPr lang="en-US" sz="1400" dirty="0">
                          <a:effectLst/>
                          <a:latin typeface="Palatino Linotype" pitchFamily="18" charset="0"/>
                        </a:rPr>
                        <a:t>, Ph.D., Social Demographer Research Scientist, ISER-N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dirty="0">
                          <a:effectLst/>
                          <a:latin typeface="Palatino Linotype" pitchFamily="18" charset="0"/>
                        </a:rPr>
                        <a:t>Co-I</a:t>
                      </a:r>
                      <a:endParaRPr lang="en-US" sz="1400" dirty="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3"/>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Janak</a:t>
                      </a:r>
                      <a:r>
                        <a:rPr lang="en-US" sz="1400" dirty="0">
                          <a:effectLst/>
                          <a:latin typeface="Palatino Linotype" pitchFamily="18" charset="0"/>
                        </a:rPr>
                        <a:t> </a:t>
                      </a:r>
                      <a:r>
                        <a:rPr lang="en-US" sz="1400" dirty="0" err="1">
                          <a:effectLst/>
                          <a:latin typeface="Palatino Linotype" pitchFamily="18" charset="0"/>
                        </a:rPr>
                        <a:t>Rai</a:t>
                      </a:r>
                      <a:r>
                        <a:rPr lang="en-US" sz="1400" dirty="0">
                          <a:effectLst/>
                          <a:latin typeface="Palatino Linotype" pitchFamily="18" charset="0"/>
                        </a:rPr>
                        <a:t>, Ph.D.,  Anthropologist,  Associate Professor </a:t>
                      </a:r>
                      <a:r>
                        <a:rPr lang="en-US" sz="1400" dirty="0" err="1">
                          <a:effectLst/>
                          <a:latin typeface="Palatino Linotype" pitchFamily="18" charset="0"/>
                        </a:rPr>
                        <a:t>Tribhuvan</a:t>
                      </a:r>
                      <a:r>
                        <a:rPr lang="en-US" sz="1400" dirty="0">
                          <a:effectLst/>
                          <a:latin typeface="Palatino Linotype" pitchFamily="18" charset="0"/>
                        </a:rPr>
                        <a:t> University  Nepal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dirty="0">
                          <a:effectLst/>
                          <a:latin typeface="Palatino Linotype" pitchFamily="18" charset="0"/>
                        </a:rPr>
                        <a:t>Co-I</a:t>
                      </a:r>
                      <a:endParaRPr lang="en-US" sz="1400" dirty="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4"/>
                  </a:ext>
                </a:extLst>
              </a:tr>
              <a:tr h="226072">
                <a:tc>
                  <a:txBody>
                    <a:bodyPr/>
                    <a:lstStyle/>
                    <a:p>
                      <a:pPr marL="0" marR="0">
                        <a:lnSpc>
                          <a:spcPct val="115000"/>
                        </a:lnSpc>
                        <a:spcBef>
                          <a:spcPts val="0"/>
                        </a:spcBef>
                        <a:spcAft>
                          <a:spcPts val="0"/>
                        </a:spcAft>
                      </a:pPr>
                      <a:r>
                        <a:rPr lang="en-US" sz="1400" dirty="0">
                          <a:effectLst/>
                          <a:latin typeface="Palatino Linotype" pitchFamily="18" charset="0"/>
                        </a:rPr>
                        <a:t>United States</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 </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5"/>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Carlos Mendes de Leon,    Epidemiologist, Georgetown University, Washington DC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MPI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6"/>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Dirgha</a:t>
                      </a:r>
                      <a:r>
                        <a:rPr lang="en-US" sz="1400" dirty="0">
                          <a:effectLst/>
                          <a:latin typeface="Palatino Linotype" pitchFamily="18" charset="0"/>
                        </a:rPr>
                        <a:t> </a:t>
                      </a:r>
                      <a:r>
                        <a:rPr lang="en-US" sz="1400" dirty="0" err="1">
                          <a:effectLst/>
                          <a:latin typeface="Palatino Linotype" pitchFamily="18" charset="0"/>
                        </a:rPr>
                        <a:t>Ghimire</a:t>
                      </a:r>
                      <a:r>
                        <a:rPr lang="en-US" sz="1400" dirty="0">
                          <a:effectLst/>
                          <a:latin typeface="Palatino Linotype" pitchFamily="18" charset="0"/>
                        </a:rPr>
                        <a:t>, Ph.D.,  Social Demographer, Professor University of Michigan and Director, ISER-N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MPI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7"/>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Emily </a:t>
                      </a:r>
                      <a:r>
                        <a:rPr lang="en-US" sz="1400" dirty="0" err="1">
                          <a:effectLst/>
                          <a:latin typeface="Palatino Linotype" pitchFamily="18" charset="0"/>
                        </a:rPr>
                        <a:t>Briceno</a:t>
                      </a:r>
                      <a:r>
                        <a:rPr lang="en-US" sz="1400" dirty="0">
                          <a:effectLst/>
                          <a:latin typeface="Palatino Linotype" pitchFamily="18" charset="0"/>
                        </a:rPr>
                        <a:t>, Ph.D., a neuropsychologist and Clinical Associate Professor University of Michigan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8"/>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Kenneth </a:t>
                      </a:r>
                      <a:r>
                        <a:rPr lang="en-US" sz="1400" dirty="0" err="1">
                          <a:effectLst/>
                          <a:latin typeface="Palatino Linotype" pitchFamily="18" charset="0"/>
                        </a:rPr>
                        <a:t>Langa</a:t>
                      </a:r>
                      <a:r>
                        <a:rPr lang="en-US" sz="1400" dirty="0">
                          <a:effectLst/>
                          <a:latin typeface="Palatino Linotype" pitchFamily="18" charset="0"/>
                        </a:rPr>
                        <a:t>, M.D., Cyrus Sturgis Professor of Medicine, University of Michigan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09"/>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Colter</a:t>
                      </a:r>
                      <a:r>
                        <a:rPr lang="en-US" sz="1400" dirty="0">
                          <a:effectLst/>
                          <a:latin typeface="Palatino Linotype" pitchFamily="18" charset="0"/>
                        </a:rPr>
                        <a:t> Mitchell, PhD., Associate Professor in the Survey Research Center, University of Michigan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0"/>
                  </a:ext>
                </a:extLst>
              </a:tr>
              <a:tr h="265466">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Brady West, Ph.D., Professor in the Survey Research Center University of Michigan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Co-I</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1"/>
                  </a:ext>
                </a:extLst>
              </a:tr>
              <a:tr h="226072">
                <a:tc>
                  <a:txBody>
                    <a:bodyPr/>
                    <a:lstStyle/>
                    <a:p>
                      <a:pPr marL="0" marR="0">
                        <a:lnSpc>
                          <a:spcPct val="115000"/>
                        </a:lnSpc>
                        <a:spcBef>
                          <a:spcPts val="0"/>
                        </a:spcBef>
                        <a:spcAft>
                          <a:spcPts val="0"/>
                        </a:spcAft>
                      </a:pPr>
                      <a:r>
                        <a:rPr lang="en-US" sz="1400" dirty="0">
                          <a:effectLst/>
                          <a:latin typeface="Palatino Linotype" pitchFamily="18" charset="0"/>
                        </a:rPr>
                        <a:t>Consultants:</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 </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2"/>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a:t>
                      </a:r>
                      <a:r>
                        <a:rPr lang="en-US" sz="1400" dirty="0" err="1">
                          <a:effectLst/>
                          <a:latin typeface="Palatino Linotype" pitchFamily="18" charset="0"/>
                        </a:rPr>
                        <a:t>Jinkook</a:t>
                      </a:r>
                      <a:r>
                        <a:rPr lang="en-US" sz="1400" dirty="0">
                          <a:effectLst/>
                          <a:latin typeface="Palatino Linotype" pitchFamily="18" charset="0"/>
                        </a:rPr>
                        <a:t> Lee, PhD Professor and Director of Program on Global Aging, Health &amp; Policy, University of Southern California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 </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3"/>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Martin Prince MD, MSc </a:t>
                      </a:r>
                      <a:r>
                        <a:rPr lang="en-US" sz="1400" dirty="0" err="1">
                          <a:effectLst/>
                          <a:latin typeface="Palatino Linotype" pitchFamily="18" charset="0"/>
                        </a:rPr>
                        <a:t>FRCPsych</a:t>
                      </a:r>
                      <a:r>
                        <a:rPr lang="en-US" sz="1400" dirty="0">
                          <a:effectLst/>
                          <a:latin typeface="Palatino Linotype" pitchFamily="18" charset="0"/>
                        </a:rPr>
                        <a:t> Professor  and Director, King’s Global Health Institute, University of London</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a:effectLst/>
                          <a:latin typeface="Palatino Linotype" pitchFamily="18" charset="0"/>
                        </a:rPr>
                        <a:t> </a:t>
                      </a:r>
                      <a:endParaRPr lang="en-US" sz="140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4"/>
                  </a:ext>
                </a:extLst>
              </a:tr>
              <a:tr h="466254">
                <a:tc>
                  <a:txBody>
                    <a:bodyPr/>
                    <a:lstStyle/>
                    <a:p>
                      <a:pPr marL="285750" marR="0" indent="-285750">
                        <a:lnSpc>
                          <a:spcPct val="115000"/>
                        </a:lnSpc>
                        <a:spcBef>
                          <a:spcPts val="0"/>
                        </a:spcBef>
                        <a:spcAft>
                          <a:spcPts val="0"/>
                        </a:spcAft>
                        <a:buFont typeface="Arial" pitchFamily="34" charset="0"/>
                        <a:buChar char="•"/>
                      </a:pPr>
                      <a:r>
                        <a:rPr lang="en-US" sz="1400" dirty="0">
                          <a:effectLst/>
                          <a:latin typeface="Palatino Linotype" pitchFamily="18" charset="0"/>
                        </a:rPr>
                        <a:t>Dr. David R. Weir Professor,  Director, Health and Retirement Study, Institute of Social Research, University of Michigan  </a:t>
                      </a:r>
                      <a:endParaRPr lang="en-US" sz="1400" dirty="0">
                        <a:effectLst/>
                        <a:latin typeface="Palatino Linotype" pitchFamily="18" charset="0"/>
                        <a:ea typeface="Calibri"/>
                        <a:cs typeface="Mangal"/>
                      </a:endParaRPr>
                    </a:p>
                  </a:txBody>
                  <a:tcPr marL="50313" marR="50313" marT="0" marB="0"/>
                </a:tc>
                <a:tc>
                  <a:txBody>
                    <a:bodyPr/>
                    <a:lstStyle/>
                    <a:p>
                      <a:pPr marL="0" marR="0" algn="ctr">
                        <a:lnSpc>
                          <a:spcPct val="115000"/>
                        </a:lnSpc>
                        <a:spcBef>
                          <a:spcPts val="0"/>
                        </a:spcBef>
                        <a:spcAft>
                          <a:spcPts val="0"/>
                        </a:spcAft>
                      </a:pPr>
                      <a:r>
                        <a:rPr lang="en-US" sz="1400" dirty="0">
                          <a:effectLst/>
                          <a:latin typeface="Palatino Linotype" pitchFamily="18" charset="0"/>
                        </a:rPr>
                        <a:t> </a:t>
                      </a:r>
                      <a:endParaRPr lang="en-US" sz="1400" dirty="0">
                        <a:effectLst/>
                        <a:latin typeface="Palatino Linotype" pitchFamily="18" charset="0"/>
                        <a:ea typeface="Calibri"/>
                        <a:cs typeface="Mangal"/>
                      </a:endParaRPr>
                    </a:p>
                  </a:txBody>
                  <a:tcPr marL="50313" marR="50313"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4566038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2800" dirty="0">
                <a:latin typeface="Palatino Linotype" pitchFamily="18" charset="0"/>
              </a:rPr>
              <a:t>Study </a:t>
            </a:r>
            <a:r>
              <a:rPr lang="en-US" sz="2800" dirty="0" smtClean="0">
                <a:latin typeface="Palatino Linotype" pitchFamily="18" charset="0"/>
              </a:rPr>
              <a:t>methods</a:t>
            </a:r>
            <a:endParaRPr lang="en-US" sz="2800" dirty="0">
              <a:latin typeface="Palatino Linotype" pitchFamily="18" charset="0"/>
            </a:endParaRPr>
          </a:p>
          <a:p>
            <a:pPr algn="just"/>
            <a:r>
              <a:rPr lang="en-US" sz="2800" dirty="0">
                <a:latin typeface="Palatino Linotype" pitchFamily="18" charset="0"/>
              </a:rPr>
              <a:t>Quantitative method</a:t>
            </a:r>
          </a:p>
          <a:p>
            <a:pPr marL="0" indent="0" algn="just">
              <a:buNone/>
            </a:pPr>
            <a:r>
              <a:rPr lang="en-US" sz="2800" dirty="0">
                <a:latin typeface="Palatino Linotype" pitchFamily="18" charset="0"/>
              </a:rPr>
              <a:t>Study design </a:t>
            </a:r>
          </a:p>
          <a:p>
            <a:pPr algn="just"/>
            <a:r>
              <a:rPr lang="en-US" sz="2800" dirty="0">
                <a:latin typeface="Palatino Linotype" pitchFamily="18" charset="0"/>
              </a:rPr>
              <a:t>longitudinal cohort study</a:t>
            </a:r>
          </a:p>
          <a:p>
            <a:pPr marL="0" indent="0" algn="just">
              <a:buNone/>
            </a:pPr>
            <a:r>
              <a:rPr lang="en-US" sz="2800" dirty="0">
                <a:latin typeface="Palatino Linotype" pitchFamily="18" charset="0"/>
              </a:rPr>
              <a:t>Study Populations </a:t>
            </a:r>
          </a:p>
          <a:p>
            <a:pPr algn="just"/>
            <a:r>
              <a:rPr lang="en-US" sz="2800" dirty="0">
                <a:latin typeface="Palatino Linotype" pitchFamily="18" charset="0"/>
              </a:rPr>
              <a:t>Representative sample of 4,000 older adults and their 4,000 key informants/caregivers from the Chitwan Valley.</a:t>
            </a:r>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
        <p:nvSpPr>
          <p:cNvPr id="4" name="Title 3"/>
          <p:cNvSpPr txBox="1">
            <a:spLocks/>
          </p:cNvSpPr>
          <p:nvPr/>
        </p:nvSpPr>
        <p:spPr>
          <a:xfrm>
            <a:off x="622540" y="685800"/>
            <a:ext cx="7772400" cy="609600"/>
          </a:xfrm>
          <a:prstGeom prst="rect">
            <a:avLst/>
          </a:prstGeom>
        </p:spPr>
        <p:txBody>
          <a:bodyPr/>
          <a:lstStyle>
            <a:lvl1pPr algn="ctr" rtl="0" fontAlgn="base">
              <a:spcBef>
                <a:spcPct val="0"/>
              </a:spcBef>
              <a:spcAft>
                <a:spcPct val="0"/>
              </a:spcAft>
              <a:defRPr sz="4400" kern="1200">
                <a:solidFill>
                  <a:srgbClr val="F2F2F2"/>
                </a:solidFill>
                <a:latin typeface="+mj-lt"/>
                <a:ea typeface="+mj-ea"/>
                <a:cs typeface="+mj-cs"/>
              </a:defRPr>
            </a:lvl1pPr>
            <a:lvl2pPr algn="ctr" rtl="0" fontAlgn="base">
              <a:spcBef>
                <a:spcPct val="0"/>
              </a:spcBef>
              <a:spcAft>
                <a:spcPct val="0"/>
              </a:spcAft>
              <a:defRPr sz="4400">
                <a:solidFill>
                  <a:srgbClr val="F2F2F2"/>
                </a:solidFill>
                <a:latin typeface="Calibri" panose="020F0502020204030204" pitchFamily="34" charset="0"/>
              </a:defRPr>
            </a:lvl2pPr>
            <a:lvl3pPr algn="ctr" rtl="0" fontAlgn="base">
              <a:spcBef>
                <a:spcPct val="0"/>
              </a:spcBef>
              <a:spcAft>
                <a:spcPct val="0"/>
              </a:spcAft>
              <a:defRPr sz="4400">
                <a:solidFill>
                  <a:srgbClr val="F2F2F2"/>
                </a:solidFill>
                <a:latin typeface="Calibri" panose="020F0502020204030204" pitchFamily="34" charset="0"/>
              </a:defRPr>
            </a:lvl3pPr>
            <a:lvl4pPr algn="ctr" rtl="0" fontAlgn="base">
              <a:spcBef>
                <a:spcPct val="0"/>
              </a:spcBef>
              <a:spcAft>
                <a:spcPct val="0"/>
              </a:spcAft>
              <a:defRPr sz="4400">
                <a:solidFill>
                  <a:srgbClr val="F2F2F2"/>
                </a:solidFill>
                <a:latin typeface="Calibri" panose="020F0502020204030204" pitchFamily="34" charset="0"/>
              </a:defRPr>
            </a:lvl4pPr>
            <a:lvl5pPr algn="ctr" rtl="0" fontAlgn="base">
              <a:spcBef>
                <a:spcPct val="0"/>
              </a:spcBef>
              <a:spcAft>
                <a:spcPct val="0"/>
              </a:spcAft>
              <a:defRPr sz="4400">
                <a:solidFill>
                  <a:srgbClr val="F2F2F2"/>
                </a:solidFill>
                <a:latin typeface="Calibri" panose="020F0502020204030204" pitchFamily="34" charset="0"/>
              </a:defRPr>
            </a:lvl5pPr>
            <a:lvl6pPr marL="457200" algn="ctr" rtl="0" fontAlgn="base">
              <a:spcBef>
                <a:spcPct val="0"/>
              </a:spcBef>
              <a:spcAft>
                <a:spcPct val="0"/>
              </a:spcAft>
              <a:defRPr sz="4400">
                <a:solidFill>
                  <a:srgbClr val="F2F2F2"/>
                </a:solidFill>
                <a:latin typeface="Calibri" panose="020F0502020204030204" pitchFamily="34" charset="0"/>
              </a:defRPr>
            </a:lvl6pPr>
            <a:lvl7pPr marL="914400" algn="ctr" rtl="0" fontAlgn="base">
              <a:spcBef>
                <a:spcPct val="0"/>
              </a:spcBef>
              <a:spcAft>
                <a:spcPct val="0"/>
              </a:spcAft>
              <a:defRPr sz="4400">
                <a:solidFill>
                  <a:srgbClr val="F2F2F2"/>
                </a:solidFill>
                <a:latin typeface="Calibri" panose="020F0502020204030204" pitchFamily="34" charset="0"/>
              </a:defRPr>
            </a:lvl7pPr>
            <a:lvl8pPr marL="1371600" algn="ctr" rtl="0" fontAlgn="base">
              <a:spcBef>
                <a:spcPct val="0"/>
              </a:spcBef>
              <a:spcAft>
                <a:spcPct val="0"/>
              </a:spcAft>
              <a:defRPr sz="4400">
                <a:solidFill>
                  <a:srgbClr val="F2F2F2"/>
                </a:solidFill>
                <a:latin typeface="Calibri" panose="020F0502020204030204" pitchFamily="34" charset="0"/>
              </a:defRPr>
            </a:lvl8pPr>
            <a:lvl9pPr marL="1828800" algn="ctr" rtl="0" fontAlgn="base">
              <a:spcBef>
                <a:spcPct val="0"/>
              </a:spcBef>
              <a:spcAft>
                <a:spcPct val="0"/>
              </a:spcAft>
              <a:defRPr sz="4400">
                <a:solidFill>
                  <a:srgbClr val="F2F2F2"/>
                </a:solidFill>
                <a:latin typeface="Calibri" panose="020F0502020204030204" pitchFamily="34" charset="0"/>
              </a:defRPr>
            </a:lvl9pPr>
          </a:lstStyle>
          <a:p>
            <a:r>
              <a:rPr lang="en-US" sz="3200" dirty="0">
                <a:solidFill>
                  <a:srgbClr val="FFC000"/>
                </a:solidFill>
                <a:latin typeface="Palatino Linotype" pitchFamily="18" charset="0"/>
              </a:rPr>
              <a:t>Research </a:t>
            </a:r>
            <a:r>
              <a:rPr lang="en-US" sz="3200" dirty="0" smtClean="0">
                <a:solidFill>
                  <a:srgbClr val="FFC000"/>
                </a:solidFill>
                <a:latin typeface="Palatino Linotype" pitchFamily="18" charset="0"/>
              </a:rPr>
              <a:t>Methods</a:t>
            </a:r>
            <a:endParaRPr lang="en-US" sz="3200" b="1" dirty="0">
              <a:solidFill>
                <a:srgbClr val="FFC000"/>
              </a:solidFill>
              <a:latin typeface="Palatino Linotype" pitchFamily="18" charset="0"/>
            </a:endParaRPr>
          </a:p>
        </p:txBody>
      </p:sp>
    </p:spTree>
    <p:extLst>
      <p:ext uri="{BB962C8B-B14F-4D97-AF65-F5344CB8AC3E}">
        <p14:creationId xmlns:p14="http://schemas.microsoft.com/office/powerpoint/2010/main" val="6927643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602163"/>
          </a:xfrm>
        </p:spPr>
        <p:txBody>
          <a:bodyPr/>
          <a:lstStyle/>
          <a:p>
            <a:pPr marL="0" indent="0">
              <a:buNone/>
            </a:pPr>
            <a:r>
              <a:rPr lang="en-US" sz="2800" dirty="0">
                <a:latin typeface="Palatino Linotype" pitchFamily="18" charset="0"/>
              </a:rPr>
              <a:t>Sampling unit </a:t>
            </a:r>
          </a:p>
          <a:p>
            <a:r>
              <a:rPr lang="en-US" sz="2800" dirty="0">
                <a:latin typeface="Palatino Linotype" pitchFamily="18" charset="0"/>
              </a:rPr>
              <a:t>Individuals aged 50 and older people</a:t>
            </a:r>
          </a:p>
          <a:p>
            <a:pPr marL="0" indent="0">
              <a:buNone/>
            </a:pPr>
            <a:r>
              <a:rPr lang="en-US" sz="2800" dirty="0">
                <a:latin typeface="Palatino Linotype" pitchFamily="18" charset="0"/>
              </a:rPr>
              <a:t>Sample size </a:t>
            </a:r>
          </a:p>
          <a:p>
            <a:r>
              <a:rPr lang="en-US" sz="2800" dirty="0">
                <a:latin typeface="Palatino Linotype" pitchFamily="18" charset="0"/>
              </a:rPr>
              <a:t>4,000 individuals aged 50 and above, and 4,000 caregivers/informants aged 18 and above</a:t>
            </a:r>
          </a:p>
          <a:p>
            <a:pPr marL="0" indent="0">
              <a:buNone/>
            </a:pPr>
            <a:r>
              <a:rPr lang="en-US" sz="2800" dirty="0">
                <a:latin typeface="Palatino Linotype" pitchFamily="18" charset="0"/>
              </a:rPr>
              <a:t>Sampling Technique</a:t>
            </a:r>
          </a:p>
          <a:p>
            <a:r>
              <a:rPr lang="en-US" sz="2800" dirty="0">
                <a:latin typeface="Palatino Linotype" pitchFamily="18" charset="0"/>
              </a:rPr>
              <a:t>Stratified two stages cluster area probability sample </a:t>
            </a:r>
          </a:p>
          <a:p>
            <a:pPr marL="0" indent="0">
              <a:buNone/>
            </a:pPr>
            <a:endParaRPr lang="en-US" dirty="0"/>
          </a:p>
        </p:txBody>
      </p:sp>
      <p:sp>
        <p:nvSpPr>
          <p:cNvPr id="3" name="Date Placeholder 2"/>
          <p:cNvSpPr>
            <a:spLocks noGrp="1"/>
          </p:cNvSpPr>
          <p:nvPr>
            <p:ph type="dt" sz="half" idx="10"/>
          </p:nvPr>
        </p:nvSpPr>
        <p:spPr/>
        <p:txBody>
          <a:bodyPr/>
          <a:lstStyle/>
          <a:p>
            <a:pPr>
              <a:defRPr/>
            </a:pPr>
            <a:fld id="{8FBF3BAD-0C6D-4BB7-8D85-0D756DA25083}" type="datetime4">
              <a:rPr lang="en-US" smtClean="0"/>
              <a:t>July 6, 2023</a:t>
            </a:fld>
            <a:endParaRPr lang="en-US" dirty="0">
              <a:solidFill>
                <a:schemeClr val="tx2">
                  <a:shade val="90000"/>
                </a:schemeClr>
              </a:solidFill>
            </a:endParaRPr>
          </a:p>
        </p:txBody>
      </p:sp>
    </p:spTree>
    <p:extLst>
      <p:ext uri="{BB962C8B-B14F-4D97-AF65-F5344CB8AC3E}">
        <p14:creationId xmlns:p14="http://schemas.microsoft.com/office/powerpoint/2010/main" val="4035834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3" descr="E:\ISER_Profile\Study area map_nepali\Study Area Map\Final map_English.png"/>
          <p:cNvPicPr>
            <a:picLocks noChangeAspect="1" noChangeArrowheads="1"/>
          </p:cNvPicPr>
          <p:nvPr/>
        </p:nvPicPr>
        <p:blipFill>
          <a:blip r:embed="rId3" cstate="print"/>
          <a:srcRect/>
          <a:stretch>
            <a:fillRect/>
          </a:stretch>
        </p:blipFill>
        <p:spPr bwMode="auto">
          <a:xfrm>
            <a:off x="455613" y="1162050"/>
            <a:ext cx="8231187" cy="5257800"/>
          </a:xfrm>
          <a:prstGeom prst="rect">
            <a:avLst/>
          </a:prstGeom>
          <a:noFill/>
          <a:ln w="9525">
            <a:noFill/>
            <a:miter lim="800000"/>
            <a:headEnd/>
            <a:tailEnd/>
          </a:ln>
        </p:spPr>
      </p:pic>
      <p:sp>
        <p:nvSpPr>
          <p:cNvPr id="17411" name="Text Box 21"/>
          <p:cNvSpPr txBox="1">
            <a:spLocks noChangeArrowheads="1"/>
          </p:cNvSpPr>
          <p:nvPr/>
        </p:nvSpPr>
        <p:spPr bwMode="auto">
          <a:xfrm>
            <a:off x="455613" y="6400800"/>
            <a:ext cx="8231187" cy="400050"/>
          </a:xfrm>
          <a:prstGeom prst="rect">
            <a:avLst/>
          </a:prstGeom>
          <a:noFill/>
          <a:ln w="9525">
            <a:noFill/>
            <a:miter lim="800000"/>
            <a:headEnd/>
            <a:tailEnd/>
          </a:ln>
        </p:spPr>
        <p:txBody>
          <a:bodyPr wrap="square">
            <a:spAutoFit/>
          </a:bodyPr>
          <a:lstStyle/>
          <a:p>
            <a:pPr algn="ctr">
              <a:defRPr/>
            </a:pPr>
            <a:r>
              <a:rPr lang="en-US" sz="2000" b="1" dirty="0">
                <a:solidFill>
                  <a:srgbClr val="FFC000"/>
                </a:solidFill>
                <a:effectLst>
                  <a:outerShdw blurRad="38100" dist="38100" dir="2700000" algn="tl">
                    <a:srgbClr val="000000">
                      <a:alpha val="43137"/>
                    </a:srgbClr>
                  </a:outerShdw>
                </a:effectLst>
                <a:latin typeface="Constantia" pitchFamily="18" charset="0"/>
                <a:cs typeface="Times New Roman" pitchFamily="18" charset="0"/>
              </a:rPr>
              <a:t>Case Controlled Comparison</a:t>
            </a:r>
            <a:endParaRPr lang="en-US" sz="2000" dirty="0">
              <a:solidFill>
                <a:srgbClr val="FFC000"/>
              </a:solidFill>
              <a:effectLst>
                <a:outerShdw blurRad="38100" dist="38100" dir="2700000" algn="tl">
                  <a:srgbClr val="000000">
                    <a:alpha val="43137"/>
                  </a:srgbClr>
                </a:outerShdw>
              </a:effectLst>
              <a:latin typeface="Constantia" pitchFamily="18" charset="0"/>
              <a:cs typeface="Times New Roman" pitchFamily="18" charset="0"/>
            </a:endParaRPr>
          </a:p>
        </p:txBody>
      </p:sp>
      <p:sp>
        <p:nvSpPr>
          <p:cNvPr id="2" name="Text Box 21"/>
          <p:cNvSpPr txBox="1">
            <a:spLocks noChangeArrowheads="1"/>
          </p:cNvSpPr>
          <p:nvPr/>
        </p:nvSpPr>
        <p:spPr bwMode="auto">
          <a:xfrm>
            <a:off x="0" y="501789"/>
            <a:ext cx="9144000" cy="597087"/>
          </a:xfrm>
          <a:prstGeom prst="rect">
            <a:avLst/>
          </a:prstGeom>
          <a:noFill/>
          <a:ln w="9525">
            <a:noFill/>
            <a:miter lim="800000"/>
            <a:headEnd/>
            <a:tailEnd/>
          </a:ln>
          <a:effectLst/>
        </p:spPr>
        <p:txBody>
          <a:bodyPr wrap="square">
            <a:spAutoFit/>
          </a:bodyPr>
          <a:lstStyle/>
          <a:p>
            <a:pPr algn="ctr">
              <a:defRPr/>
            </a:pPr>
            <a:r>
              <a:rPr lang="en-US" sz="4000" b="1" dirty="0" smtClean="0">
                <a:solidFill>
                  <a:srgbClr val="FFC000"/>
                </a:solidFill>
                <a:effectLst>
                  <a:outerShdw blurRad="38100" dist="38100" dir="2700000" algn="tl">
                    <a:srgbClr val="000000">
                      <a:alpha val="43137"/>
                    </a:srgbClr>
                  </a:outerShdw>
                </a:effectLst>
                <a:latin typeface="Constantia" pitchFamily="18" charset="0"/>
                <a:cs typeface="Times New Roman" pitchFamily="18" charset="0"/>
              </a:rPr>
              <a:t>Study area</a:t>
            </a:r>
            <a:endParaRPr lang="en-US" sz="4000" dirty="0">
              <a:solidFill>
                <a:srgbClr val="FFC000"/>
              </a:solidFill>
              <a:effectLst>
                <a:outerShdw blurRad="38100" dist="38100" dir="2700000" algn="tl">
                  <a:srgbClr val="000000">
                    <a:alpha val="43137"/>
                  </a:srgbClr>
                </a:outerShdw>
              </a:effectLst>
              <a:latin typeface="Constantia" pitchFamily="18" charset="0"/>
              <a:cs typeface="Times New Roman" pitchFamily="18" charset="0"/>
            </a:endParaRPr>
          </a:p>
        </p:txBody>
      </p:sp>
    </p:spTree>
    <p:extLst>
      <p:ext uri="{BB962C8B-B14F-4D97-AF65-F5344CB8AC3E}">
        <p14:creationId xmlns:p14="http://schemas.microsoft.com/office/powerpoint/2010/main" val="12541449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RO_Tmplt_WhiteBkgd2 (1)">
  <a:themeElements>
    <a:clrScheme name="001_SRO1">
      <a:dk1>
        <a:srgbClr val="00274C"/>
      </a:dk1>
      <a:lt1>
        <a:srgbClr val="FFFFFF"/>
      </a:lt1>
      <a:dk2>
        <a:srgbClr val="FFCB05"/>
      </a:dk2>
      <a:lt2>
        <a:srgbClr val="587ABC"/>
      </a:lt2>
      <a:accent1>
        <a:srgbClr val="CC6600"/>
      </a:accent1>
      <a:accent2>
        <a:srgbClr val="7A121C"/>
      </a:accent2>
      <a:accent3>
        <a:srgbClr val="655A52"/>
      </a:accent3>
      <a:accent4>
        <a:srgbClr val="A02816"/>
      </a:accent4>
      <a:accent5>
        <a:srgbClr val="587ABC"/>
      </a:accent5>
      <a:accent6>
        <a:srgbClr val="595001"/>
      </a:accent6>
      <a:hlink>
        <a:srgbClr val="0D57AA"/>
      </a:hlink>
      <a:folHlink>
        <a:srgbClr val="682B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RO_Tmplt_DrkBkgd2">
  <a:themeElements>
    <a:clrScheme name="001_SRO1">
      <a:dk1>
        <a:srgbClr val="00274C"/>
      </a:dk1>
      <a:lt1>
        <a:srgbClr val="FFFFFF"/>
      </a:lt1>
      <a:dk2>
        <a:srgbClr val="FFCB05"/>
      </a:dk2>
      <a:lt2>
        <a:srgbClr val="587ABC"/>
      </a:lt2>
      <a:accent1>
        <a:srgbClr val="CC6600"/>
      </a:accent1>
      <a:accent2>
        <a:srgbClr val="7A121C"/>
      </a:accent2>
      <a:accent3>
        <a:srgbClr val="655A52"/>
      </a:accent3>
      <a:accent4>
        <a:srgbClr val="A02816"/>
      </a:accent4>
      <a:accent5>
        <a:srgbClr val="587ABC"/>
      </a:accent5>
      <a:accent6>
        <a:srgbClr val="595001"/>
      </a:accent6>
      <a:hlink>
        <a:srgbClr val="0D57AA"/>
      </a:hlink>
      <a:folHlink>
        <a:srgbClr val="682B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Slide_3F</Template>
  <TotalTime>4241967</TotalTime>
  <Words>821</Words>
  <Application>Microsoft Office PowerPoint</Application>
  <PresentationFormat>On-screen Show (4:3)</PresentationFormat>
  <Paragraphs>112</Paragraphs>
  <Slides>19</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19</vt:i4>
      </vt:variant>
    </vt:vector>
  </HeadingPairs>
  <TitlesOfParts>
    <vt:vector size="34" baseType="lpstr">
      <vt:lpstr>Arial</vt:lpstr>
      <vt:lpstr>Calibri</vt:lpstr>
      <vt:lpstr>Constantia</vt:lpstr>
      <vt:lpstr>Garamond Premr Pro</vt:lpstr>
      <vt:lpstr>Lucida Sans</vt:lpstr>
      <vt:lpstr>Mangal</vt:lpstr>
      <vt:lpstr>Palatino Linotype</vt:lpstr>
      <vt:lpstr>Tahoma</vt:lpstr>
      <vt:lpstr>Times New Roman</vt:lpstr>
      <vt:lpstr>1_Custom Design</vt:lpstr>
      <vt:lpstr>SRO_Tmplt_WhiteBkgd2 (1)</vt:lpstr>
      <vt:lpstr>Custom Design</vt:lpstr>
      <vt:lpstr>SRO_Tmplt_DrkBkgd2</vt:lpstr>
      <vt:lpstr>2_Custom Design</vt:lpstr>
      <vt:lpstr>3_Custom Design</vt:lpstr>
      <vt:lpstr>Chitwan Valley Family Study on Cognition and Ageing in Nepal  (CVFS-SCAN)</vt:lpstr>
      <vt:lpstr>Application time line and current status </vt:lpstr>
      <vt:lpstr>PowerPoint Presentation</vt:lpstr>
      <vt:lpstr>General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the Rural Social Sciences  (RSOC 500 A3)</dc:title>
  <dc:creator>ISER</dc:creator>
  <cp:lastModifiedBy>ISER-N</cp:lastModifiedBy>
  <cp:revision>1293</cp:revision>
  <dcterms:created xsi:type="dcterms:W3CDTF">2007-09-04T00:32:47Z</dcterms:created>
  <dcterms:modified xsi:type="dcterms:W3CDTF">2023-07-06T05:10:10Z</dcterms:modified>
</cp:coreProperties>
</file>