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Clear Sans Regular" panose="020B0503030202020304"/>
      <p:regular r:id="rId17"/>
    </p:embeddedFont>
    <p:embeddedFont>
      <p:font typeface="Aileron Regular Italics" panose="00000500000000000000"/>
      <p:italic r:id="rId18"/>
    </p:embeddedFont>
    <p:embeddedFont>
      <p:font typeface="Aileron Regular Bold" panose="00000800000000000000"/>
      <p:bold r:id="rId19"/>
    </p:embeddedFont>
    <p:embeddedFont>
      <p:font typeface="Montserrat Classic Bold" panose="00000800000000000000"/>
      <p:bold r:id="rId20"/>
    </p:embeddedFont>
    <p:embeddedFont>
      <p:font typeface="Montserrat Light" panose="00000400000000000000"/>
      <p:regular r:id="rId21"/>
      <p:italic r:id="rId22"/>
    </p:embeddedFont>
    <p:embeddedFont>
      <p:font typeface="Montserrat Light Bold" panose="00000800000000000000"/>
      <p:bold r:id="rId23"/>
    </p:embeddedFont>
    <p:embeddedFont>
      <p:font typeface="Calibri" panose="020F050202020403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3869598"/>
            <a:ext cx="18288000" cy="6417402"/>
          </a:xfrm>
          <a:prstGeom prst="rect">
            <a:avLst/>
          </a:prstGeom>
          <a:solidFill>
            <a:srgbClr val="000000"/>
          </a:solidFill>
        </p:spPr>
      </p:sp>
      <p:grpSp>
        <p:nvGrpSpPr>
          <p:cNvPr id="3" name="Group 3"/>
          <p:cNvGrpSpPr/>
          <p:nvPr/>
        </p:nvGrpSpPr>
        <p:grpSpPr>
          <a:xfrm rot="0">
            <a:off x="5041265" y="878681"/>
            <a:ext cx="10463530" cy="1244552"/>
            <a:chOff x="0" y="28575"/>
            <a:chExt cx="12673709" cy="1659426"/>
          </a:xfrm>
        </p:grpSpPr>
        <p:sp>
          <p:nvSpPr>
            <p:cNvPr id="4" name="TextBox 4"/>
            <p:cNvSpPr txBox="1"/>
            <p:nvPr/>
          </p:nvSpPr>
          <p:spPr>
            <a:xfrm>
              <a:off x="0" y="28575"/>
              <a:ext cx="12673709" cy="639243"/>
            </a:xfrm>
            <a:prstGeom prst="rect">
              <a:avLst/>
            </a:prstGeom>
          </p:spPr>
          <p:txBody>
            <a:bodyPr lIns="0" tIns="0" rIns="0" bIns="0" rtlCol="0" anchor="t">
              <a:spAutoFit/>
            </a:bodyPr>
            <a:lstStyle/>
            <a:p>
              <a:pPr marL="0" lvl="0" indent="0" algn="r">
                <a:lnSpc>
                  <a:spcPts val="3740"/>
                </a:lnSpc>
              </a:pPr>
              <a:r>
                <a:rPr lang="en-US" sz="3400" spc="510">
                  <a:solidFill>
                    <a:srgbClr val="000000"/>
                  </a:solidFill>
                  <a:latin typeface="HK Grotesk Bold Bold"/>
                </a:rPr>
                <a:t>BLOODBANK MANAGEMENT SYSTEM </a:t>
              </a:r>
              <a:endParaRPr lang="en-US" sz="3400" spc="510">
                <a:solidFill>
                  <a:srgbClr val="000000"/>
                </a:solidFill>
                <a:latin typeface="HK Grotesk Bold Bold"/>
              </a:endParaRPr>
            </a:p>
          </p:txBody>
        </p:sp>
        <p:sp>
          <p:nvSpPr>
            <p:cNvPr id="5" name="TextBox 5"/>
            <p:cNvSpPr txBox="1"/>
            <p:nvPr/>
          </p:nvSpPr>
          <p:spPr>
            <a:xfrm>
              <a:off x="0" y="870109"/>
              <a:ext cx="12673709" cy="817892"/>
            </a:xfrm>
            <a:prstGeom prst="rect">
              <a:avLst/>
            </a:prstGeom>
          </p:spPr>
          <p:txBody>
            <a:bodyPr lIns="0" tIns="0" rIns="0" bIns="0" rtlCol="0" anchor="t">
              <a:spAutoFit/>
            </a:bodyPr>
            <a:lstStyle/>
            <a:p>
              <a:pPr marL="0" lvl="0" indent="0" algn="r">
                <a:lnSpc>
                  <a:spcPts val="4785"/>
                </a:lnSpc>
              </a:pPr>
              <a:r>
                <a:rPr lang="en-US" sz="3420">
                  <a:solidFill>
                    <a:srgbClr val="000000"/>
                  </a:solidFill>
                  <a:latin typeface="HK Grotesk Light" panose="00000400000000000000"/>
                </a:rPr>
                <a:t>"Every blood donor is a Life Saver.</a:t>
              </a:r>
              <a:r>
                <a:rPr lang="en-US" sz="3420" u="none">
                  <a:solidFill>
                    <a:srgbClr val="000000"/>
                  </a:solidFill>
                  <a:latin typeface="HK Grotesk Light" panose="00000400000000000000"/>
                </a:rPr>
                <a:t>"</a:t>
              </a:r>
              <a:endParaRPr lang="en-US" sz="3420" u="none">
                <a:solidFill>
                  <a:srgbClr val="000000"/>
                </a:solidFill>
                <a:latin typeface="HK Grotesk Light" panose="00000400000000000000"/>
              </a:endParaRPr>
            </a:p>
          </p:txBody>
        </p:sp>
      </p:grpSp>
      <p:sp>
        <p:nvSpPr>
          <p:cNvPr id="6" name="TextBox 6"/>
          <p:cNvSpPr txBox="1"/>
          <p:nvPr/>
        </p:nvSpPr>
        <p:spPr>
          <a:xfrm>
            <a:off x="1242060" y="1143000"/>
            <a:ext cx="1385570" cy="820420"/>
          </a:xfrm>
          <a:prstGeom prst="rect">
            <a:avLst/>
          </a:prstGeom>
        </p:spPr>
        <p:txBody>
          <a:bodyPr wrap="square" lIns="0" tIns="0" rIns="0" bIns="0" rtlCol="0" anchor="t">
            <a:spAutoFit/>
          </a:bodyPr>
          <a:lstStyle/>
          <a:p>
            <a:pPr>
              <a:lnSpc>
                <a:spcPts val="6400"/>
              </a:lnSpc>
            </a:pPr>
            <a:r>
              <a:rPr lang="en-US" sz="6400" spc="-64">
                <a:solidFill>
                  <a:srgbClr val="000000"/>
                </a:solidFill>
                <a:latin typeface="HK Grotesk Medium Bold" panose="00000700000000000000"/>
              </a:rPr>
              <a:t>01</a:t>
            </a:r>
            <a:endParaRPr lang="en-US" sz="6400" spc="-64">
              <a:solidFill>
                <a:srgbClr val="000000"/>
              </a:solidFill>
              <a:latin typeface="HK Grotesk Medium Bold" panose="00000700000000000000"/>
            </a:endParaRPr>
          </a:p>
        </p:txBody>
      </p:sp>
      <p:grpSp>
        <p:nvGrpSpPr>
          <p:cNvPr id="7" name="Group 7"/>
          <p:cNvGrpSpPr/>
          <p:nvPr/>
        </p:nvGrpSpPr>
        <p:grpSpPr>
          <a:xfrm rot="0">
            <a:off x="1028700" y="5487058"/>
            <a:ext cx="16362680" cy="3355096"/>
            <a:chOff x="0" y="-57150"/>
            <a:chExt cx="21816907" cy="4473462"/>
          </a:xfrm>
        </p:grpSpPr>
        <p:sp>
          <p:nvSpPr>
            <p:cNvPr id="8" name="TextBox 8"/>
            <p:cNvSpPr txBox="1"/>
            <p:nvPr/>
          </p:nvSpPr>
          <p:spPr>
            <a:xfrm>
              <a:off x="0" y="-57150"/>
              <a:ext cx="21640800" cy="1193195"/>
            </a:xfrm>
            <a:prstGeom prst="rect">
              <a:avLst/>
            </a:prstGeom>
          </p:spPr>
          <p:txBody>
            <a:bodyPr lIns="0" tIns="0" rIns="0" bIns="0" rtlCol="0" anchor="t">
              <a:spAutoFit/>
            </a:bodyPr>
            <a:lstStyle/>
            <a:p>
              <a:pPr marL="0" lvl="0" indent="0">
                <a:lnSpc>
                  <a:spcPts val="7280"/>
                </a:lnSpc>
                <a:spcBef>
                  <a:spcPct val="0"/>
                </a:spcBef>
              </a:pPr>
              <a:r>
                <a:rPr lang="en-US" sz="5600">
                  <a:solidFill>
                    <a:srgbClr val="FFFFFF"/>
                  </a:solidFill>
                  <a:latin typeface="HK Grotesk Medium Bold" panose="00000700000000000000"/>
                </a:rPr>
                <a:t>SOAD Project</a:t>
              </a:r>
              <a:endParaRPr lang="en-US" sz="5600">
                <a:solidFill>
                  <a:srgbClr val="FFFFFF"/>
                </a:solidFill>
                <a:latin typeface="HK Grotesk Medium Bold" panose="00000700000000000000"/>
              </a:endParaRPr>
            </a:p>
          </p:txBody>
        </p:sp>
        <p:sp>
          <p:nvSpPr>
            <p:cNvPr id="9" name="TextBox 9"/>
            <p:cNvSpPr txBox="1"/>
            <p:nvPr/>
          </p:nvSpPr>
          <p:spPr>
            <a:xfrm>
              <a:off x="0" y="1271205"/>
              <a:ext cx="21640800" cy="618937"/>
            </a:xfrm>
            <a:prstGeom prst="rect">
              <a:avLst/>
            </a:prstGeom>
          </p:spPr>
          <p:txBody>
            <a:bodyPr lIns="0" tIns="0" rIns="0" bIns="0" rtlCol="0" anchor="t">
              <a:spAutoFit/>
            </a:bodyPr>
            <a:lstStyle/>
            <a:p>
              <a:pPr marL="0" lvl="0" indent="0">
                <a:lnSpc>
                  <a:spcPts val="3920"/>
                </a:lnSpc>
              </a:pPr>
              <a:r>
                <a:rPr lang="en-US" sz="2800">
                  <a:solidFill>
                    <a:srgbClr val="FFFFFF">
                      <a:alpha val="69804"/>
                    </a:srgbClr>
                  </a:solidFill>
                  <a:latin typeface="HK Grotesk Light" panose="00000400000000000000"/>
                </a:rPr>
                <a:t>An initiative to connect, digitize and streamline the work flow of blood banks across India.</a:t>
              </a:r>
              <a:endParaRPr lang="en-US" sz="2800">
                <a:solidFill>
                  <a:srgbClr val="FFFFFF">
                    <a:alpha val="69804"/>
                  </a:srgbClr>
                </a:solidFill>
                <a:latin typeface="HK Grotesk Light" panose="00000400000000000000"/>
              </a:endParaRPr>
            </a:p>
          </p:txBody>
        </p:sp>
        <p:sp>
          <p:nvSpPr>
            <p:cNvPr id="10" name="TextBox 10"/>
            <p:cNvSpPr txBox="1"/>
            <p:nvPr/>
          </p:nvSpPr>
          <p:spPr>
            <a:xfrm>
              <a:off x="176107" y="3223117"/>
              <a:ext cx="21640800" cy="1193195"/>
            </a:xfrm>
            <a:prstGeom prst="rect">
              <a:avLst/>
            </a:prstGeom>
          </p:spPr>
          <p:txBody>
            <a:bodyPr lIns="0" tIns="0" rIns="0" bIns="0" rtlCol="0" anchor="t">
              <a:spAutoFit/>
            </a:bodyPr>
            <a:lstStyle/>
            <a:p>
              <a:pPr marL="0" lvl="0" indent="0">
                <a:lnSpc>
                  <a:spcPts val="7280"/>
                </a:lnSpc>
                <a:spcBef>
                  <a:spcPct val="0"/>
                </a:spcBef>
              </a:pPr>
              <a:r>
                <a:rPr lang="en-US" sz="5600">
                  <a:solidFill>
                    <a:srgbClr val="FFFFFF"/>
                  </a:solidFill>
                  <a:latin typeface="HK Grotesk Medium Bold" panose="00000700000000000000"/>
                </a:rPr>
                <a:t>Group 28</a:t>
              </a:r>
              <a:endParaRPr lang="en-US" sz="5600">
                <a:solidFill>
                  <a:srgbClr val="FFFFFF"/>
                </a:solidFill>
                <a:latin typeface="HK Grotesk Medium Bold" panose="00000700000000000000"/>
              </a:endParaRPr>
            </a:p>
          </p:txBody>
        </p:sp>
        <p:sp>
          <p:nvSpPr>
            <p:cNvPr id="11" name="TextBox 11"/>
            <p:cNvSpPr txBox="1"/>
            <p:nvPr/>
          </p:nvSpPr>
          <p:spPr>
            <a:xfrm>
              <a:off x="0" y="3510073"/>
              <a:ext cx="21640800" cy="618937"/>
            </a:xfrm>
            <a:prstGeom prst="rect">
              <a:avLst/>
            </a:prstGeom>
          </p:spPr>
          <p:txBody>
            <a:bodyPr lIns="0" tIns="0" rIns="0" bIns="0" rtlCol="0" anchor="t">
              <a:spAutoFit/>
            </a:bodyPr>
            <a:lstStyle/>
            <a:p>
              <a:pPr marL="0" lvl="0" indent="0">
                <a:lnSpc>
                  <a:spcPts val="3920"/>
                </a:lnSpc>
              </a:pPr>
            </a:p>
          </p:txBody>
        </p:sp>
      </p:grpSp>
      <p:sp>
        <p:nvSpPr>
          <p:cNvPr id="12" name="AutoShape 12"/>
          <p:cNvSpPr/>
          <p:nvPr/>
        </p:nvSpPr>
        <p:spPr>
          <a:xfrm>
            <a:off x="-57150" y="3869598"/>
            <a:ext cx="1028700" cy="7274652"/>
          </a:xfrm>
          <a:prstGeom prst="rect">
            <a:avLst/>
          </a:prstGeom>
          <a:solidFill>
            <a:srgbClr val="FF4343"/>
          </a:solidFill>
        </p:spPr>
      </p:sp>
      <p:pic>
        <p:nvPicPr>
          <p:cNvPr id="13" name="Picture 13"/>
          <p:cNvPicPr>
            <a:picLocks noChangeAspect="1"/>
          </p:cNvPicPr>
          <p:nvPr/>
        </p:nvPicPr>
        <p:blipFill>
          <a:blip r:embed="rId1"/>
          <a:srcRect/>
          <a:stretch>
            <a:fillRect/>
          </a:stretch>
        </p:blipFill>
        <p:spPr>
          <a:xfrm>
            <a:off x="15974500" y="646055"/>
            <a:ext cx="2313500" cy="2313500"/>
          </a:xfrm>
          <a:prstGeom prst="rect">
            <a:avLst/>
          </a:prstGeom>
        </p:spPr>
      </p:pic>
      <p:sp>
        <p:nvSpPr>
          <p:cNvPr id="14" name="AutoShape 14"/>
          <p:cNvSpPr/>
          <p:nvPr/>
        </p:nvSpPr>
        <p:spPr>
          <a:xfrm>
            <a:off x="16097250" y="3869598"/>
            <a:ext cx="2190750" cy="6417402"/>
          </a:xfrm>
          <a:prstGeom prst="rect">
            <a:avLst/>
          </a:prstGeom>
          <a:solidFill>
            <a:srgbClr val="FF4343"/>
          </a:solidFill>
        </p:spPr>
      </p:sp>
      <p:grpSp>
        <p:nvGrpSpPr>
          <p:cNvPr id="15" name="Group 15"/>
          <p:cNvGrpSpPr/>
          <p:nvPr/>
        </p:nvGrpSpPr>
        <p:grpSpPr>
          <a:xfrm rot="5400000">
            <a:off x="16546252" y="4442929"/>
            <a:ext cx="1292746" cy="1376638"/>
            <a:chOff x="0" y="0"/>
            <a:chExt cx="1723661" cy="1835518"/>
          </a:xfrm>
        </p:grpSpPr>
        <p:pic>
          <p:nvPicPr>
            <p:cNvPr id="16" name="Picture 16"/>
            <p:cNvPicPr>
              <a:picLocks noChangeAspect="1"/>
            </p:cNvPicPr>
            <p:nvPr/>
          </p:nvPicPr>
          <p:blipFill>
            <a:blip r:embed="rId2"/>
            <a:srcRect l="15610" t="39459" r="16458" b="39884"/>
            <a:stretch>
              <a:fillRect/>
            </a:stretch>
          </p:blipFill>
          <p:spPr>
            <a:xfrm>
              <a:off x="0" y="0"/>
              <a:ext cx="1723661" cy="524123"/>
            </a:xfrm>
            <a:prstGeom prst="rect">
              <a:avLst/>
            </a:prstGeom>
          </p:spPr>
        </p:pic>
        <p:pic>
          <p:nvPicPr>
            <p:cNvPr id="17" name="Picture 17"/>
            <p:cNvPicPr>
              <a:picLocks noChangeAspect="1"/>
            </p:cNvPicPr>
            <p:nvPr/>
          </p:nvPicPr>
          <p:blipFill>
            <a:blip r:embed="rId2"/>
            <a:srcRect l="15610" t="39459" r="16458" b="39884"/>
            <a:stretch>
              <a:fillRect/>
            </a:stretch>
          </p:blipFill>
          <p:spPr>
            <a:xfrm>
              <a:off x="0" y="652935"/>
              <a:ext cx="1723661" cy="524123"/>
            </a:xfrm>
            <a:prstGeom prst="rect">
              <a:avLst/>
            </a:prstGeom>
          </p:spPr>
        </p:pic>
        <p:pic>
          <p:nvPicPr>
            <p:cNvPr id="18" name="Picture 18"/>
            <p:cNvPicPr>
              <a:picLocks noChangeAspect="1"/>
            </p:cNvPicPr>
            <p:nvPr/>
          </p:nvPicPr>
          <p:blipFill>
            <a:blip r:embed="rId2"/>
            <a:srcRect l="15610" t="39459" r="16458" b="39884"/>
            <a:stretch>
              <a:fillRect/>
            </a:stretch>
          </p:blipFill>
          <p:spPr>
            <a:xfrm>
              <a:off x="0" y="1311395"/>
              <a:ext cx="1723661" cy="524123"/>
            </a:xfrm>
            <a:prstGeom prst="rect">
              <a:avLst/>
            </a:prstGeom>
          </p:spPr>
        </p:pic>
      </p:grpSp>
      <p:sp>
        <p:nvSpPr>
          <p:cNvPr id="19" name="AutoShape 19"/>
          <p:cNvSpPr/>
          <p:nvPr/>
        </p:nvSpPr>
        <p:spPr>
          <a:xfrm>
            <a:off x="457200" y="-495300"/>
            <a:ext cx="59419" cy="4364898"/>
          </a:xfrm>
          <a:prstGeom prst="rect">
            <a:avLst/>
          </a:prstGeom>
          <a:solidFill>
            <a:srgbClr val="202020"/>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6195565" y="2474900"/>
            <a:ext cx="2879383" cy="8383600"/>
          </a:xfrm>
          <a:prstGeom prst="rect">
            <a:avLst/>
          </a:prstGeom>
          <a:solidFill>
            <a:srgbClr val="FF4343"/>
          </a:solidFill>
        </p:spPr>
      </p:sp>
      <p:sp>
        <p:nvSpPr>
          <p:cNvPr id="3" name="TextBox 3"/>
          <p:cNvSpPr txBox="1"/>
          <p:nvPr/>
        </p:nvSpPr>
        <p:spPr>
          <a:xfrm>
            <a:off x="2658187" y="657338"/>
            <a:ext cx="10073787" cy="601980"/>
          </a:xfrm>
          <a:prstGeom prst="rect">
            <a:avLst/>
          </a:prstGeom>
        </p:spPr>
        <p:txBody>
          <a:bodyPr lIns="0" tIns="0" rIns="0" bIns="0" rtlCol="0" anchor="t">
            <a:spAutoFit/>
          </a:bodyPr>
          <a:lstStyle/>
          <a:p>
            <a:pPr algn="r">
              <a:lnSpc>
                <a:spcPts val="4620"/>
              </a:lnSpc>
            </a:pPr>
            <a:r>
              <a:rPr lang="en-US" sz="4200" spc="37">
                <a:solidFill>
                  <a:srgbClr val="202020"/>
                </a:solidFill>
                <a:latin typeface="Montserrat Classic Bold" panose="00000800000000000000"/>
              </a:rPr>
              <a:t>Implementation Plan -Work division </a:t>
            </a:r>
            <a:endParaRPr lang="en-US" sz="4200" spc="37">
              <a:solidFill>
                <a:srgbClr val="202020"/>
              </a:solidFill>
              <a:latin typeface="Montserrat Classic Bold" panose="00000800000000000000"/>
            </a:endParaRPr>
          </a:p>
        </p:txBody>
      </p:sp>
      <p:pic>
        <p:nvPicPr>
          <p:cNvPr id="4" name="Picture 4"/>
          <p:cNvPicPr>
            <a:picLocks noChangeAspect="1"/>
          </p:cNvPicPr>
          <p:nvPr/>
        </p:nvPicPr>
        <p:blipFill>
          <a:blip r:embed="rId1"/>
          <a:srcRect/>
          <a:stretch>
            <a:fillRect/>
          </a:stretch>
        </p:blipFill>
        <p:spPr>
          <a:xfrm>
            <a:off x="15388802" y="0"/>
            <a:ext cx="2503388" cy="2503388"/>
          </a:xfrm>
          <a:prstGeom prst="rect">
            <a:avLst/>
          </a:prstGeom>
        </p:spPr>
      </p:pic>
      <p:sp>
        <p:nvSpPr>
          <p:cNvPr id="5" name="AutoShape 5"/>
          <p:cNvSpPr/>
          <p:nvPr/>
        </p:nvSpPr>
        <p:spPr>
          <a:xfrm>
            <a:off x="675216" y="-228600"/>
            <a:ext cx="38100" cy="8229600"/>
          </a:xfrm>
          <a:prstGeom prst="rect">
            <a:avLst/>
          </a:prstGeom>
          <a:solidFill>
            <a:srgbClr val="202020"/>
          </a:solidFill>
        </p:spPr>
      </p:sp>
      <p:grpSp>
        <p:nvGrpSpPr>
          <p:cNvPr id="6" name="Group 6"/>
          <p:cNvGrpSpPr/>
          <p:nvPr/>
        </p:nvGrpSpPr>
        <p:grpSpPr>
          <a:xfrm rot="5400000">
            <a:off x="593147" y="8637839"/>
            <a:ext cx="1165300" cy="1240921"/>
            <a:chOff x="0" y="0"/>
            <a:chExt cx="1553733" cy="1654562"/>
          </a:xfrm>
        </p:grpSpPr>
        <p:pic>
          <p:nvPicPr>
            <p:cNvPr id="7" name="Picture 7"/>
            <p:cNvPicPr>
              <a:picLocks noChangeAspect="1"/>
            </p:cNvPicPr>
            <p:nvPr/>
          </p:nvPicPr>
          <p:blipFill>
            <a:blip r:embed="rId2"/>
            <a:srcRect l="15610" t="39459" r="16458" b="39884"/>
            <a:stretch>
              <a:fillRect/>
            </a:stretch>
          </p:blipFill>
          <p:spPr>
            <a:xfrm>
              <a:off x="0" y="0"/>
              <a:ext cx="1553733" cy="472452"/>
            </a:xfrm>
            <a:prstGeom prst="rect">
              <a:avLst/>
            </a:prstGeom>
          </p:spPr>
        </p:pic>
        <p:pic>
          <p:nvPicPr>
            <p:cNvPr id="8" name="Picture 8"/>
            <p:cNvPicPr>
              <a:picLocks noChangeAspect="1"/>
            </p:cNvPicPr>
            <p:nvPr/>
          </p:nvPicPr>
          <p:blipFill>
            <a:blip r:embed="rId2"/>
            <a:srcRect l="15610" t="39459" r="16458" b="39884"/>
            <a:stretch>
              <a:fillRect/>
            </a:stretch>
          </p:blipFill>
          <p:spPr>
            <a:xfrm>
              <a:off x="0" y="588565"/>
              <a:ext cx="1553733" cy="472452"/>
            </a:xfrm>
            <a:prstGeom prst="rect">
              <a:avLst/>
            </a:prstGeom>
          </p:spPr>
        </p:pic>
        <p:pic>
          <p:nvPicPr>
            <p:cNvPr id="9" name="Picture 9"/>
            <p:cNvPicPr>
              <a:picLocks noChangeAspect="1"/>
            </p:cNvPicPr>
            <p:nvPr/>
          </p:nvPicPr>
          <p:blipFill>
            <a:blip r:embed="rId2"/>
            <a:srcRect l="15610" t="39459" r="16458" b="39884"/>
            <a:stretch>
              <a:fillRect/>
            </a:stretch>
          </p:blipFill>
          <p:spPr>
            <a:xfrm>
              <a:off x="0" y="1182110"/>
              <a:ext cx="1553733" cy="472452"/>
            </a:xfrm>
            <a:prstGeom prst="rect">
              <a:avLst/>
            </a:prstGeom>
          </p:spPr>
        </p:pic>
      </p:grpSp>
      <p:sp>
        <p:nvSpPr>
          <p:cNvPr id="10" name="TextBox 10"/>
          <p:cNvSpPr txBox="1"/>
          <p:nvPr/>
        </p:nvSpPr>
        <p:spPr>
          <a:xfrm>
            <a:off x="1028700" y="657225"/>
            <a:ext cx="1313815" cy="820420"/>
          </a:xfrm>
          <a:prstGeom prst="rect">
            <a:avLst/>
          </a:prstGeom>
        </p:spPr>
        <p:txBody>
          <a:bodyPr wrap="square" lIns="0" tIns="0" rIns="0" bIns="0" rtlCol="0" anchor="t">
            <a:spAutoFit/>
          </a:bodyPr>
          <a:lstStyle/>
          <a:p>
            <a:pPr>
              <a:lnSpc>
                <a:spcPts val="6400"/>
              </a:lnSpc>
            </a:pPr>
            <a:r>
              <a:rPr lang="en-US" sz="6400" spc="-64">
                <a:solidFill>
                  <a:srgbClr val="000000"/>
                </a:solidFill>
                <a:latin typeface="HK Grotesk Medium Bold" panose="00000700000000000000"/>
              </a:rPr>
              <a:t>10</a:t>
            </a:r>
            <a:endParaRPr lang="en-US" sz="6400" spc="-64">
              <a:solidFill>
                <a:srgbClr val="000000"/>
              </a:solidFill>
              <a:latin typeface="HK Grotesk Medium Bold" panose="00000700000000000000"/>
            </a:endParaRPr>
          </a:p>
        </p:txBody>
      </p:sp>
      <p:grpSp>
        <p:nvGrpSpPr>
          <p:cNvPr id="11" name="Group 11"/>
          <p:cNvGrpSpPr/>
          <p:nvPr/>
        </p:nvGrpSpPr>
        <p:grpSpPr>
          <a:xfrm rot="0">
            <a:off x="1255395" y="1911928"/>
            <a:ext cx="14133207" cy="7155536"/>
            <a:chOff x="0" y="0"/>
            <a:chExt cx="18844276" cy="9540715"/>
          </a:xfrm>
        </p:grpSpPr>
        <p:sp>
          <p:nvSpPr>
            <p:cNvPr id="12" name="TextBox 12"/>
            <p:cNvSpPr txBox="1"/>
            <p:nvPr/>
          </p:nvSpPr>
          <p:spPr>
            <a:xfrm>
              <a:off x="0" y="-38100"/>
              <a:ext cx="18844276" cy="8694420"/>
            </a:xfrm>
            <a:prstGeom prst="rect">
              <a:avLst/>
            </a:prstGeom>
          </p:spPr>
          <p:txBody>
            <a:bodyPr lIns="0" tIns="0" rIns="0" bIns="0" rtlCol="0" anchor="t">
              <a:spAutoFit/>
            </a:bodyPr>
            <a:lstStyle/>
            <a:p>
              <a:pPr>
                <a:lnSpc>
                  <a:spcPts val="4680"/>
                </a:lnSpc>
              </a:pPr>
              <a:r>
                <a:rPr lang="en-US" sz="3600" spc="-35">
                  <a:solidFill>
                    <a:srgbClr val="FF4343"/>
                  </a:solidFill>
                  <a:latin typeface="Aileron Regular Italics" panose="00000500000000000000"/>
                </a:rPr>
                <a:t>Full stack Development</a:t>
              </a:r>
              <a:r>
                <a:rPr lang="en-US" sz="3600" spc="-35">
                  <a:solidFill>
                    <a:srgbClr val="000000"/>
                  </a:solidFill>
                  <a:latin typeface="Aileron Regular Italics" panose="00000500000000000000"/>
                </a:rPr>
                <a:t> - </a:t>
              </a:r>
              <a:r>
                <a:rPr lang="en-US" sz="3600" spc="-35">
                  <a:solidFill>
                    <a:srgbClr val="38B6FF"/>
                  </a:solidFill>
                  <a:latin typeface="Aileron Regular Italics" panose="00000500000000000000"/>
                </a:rPr>
                <a:t>Utkarsh Aditya</a:t>
              </a:r>
              <a:r>
                <a:rPr lang="en-US" sz="3600" spc="-35">
                  <a:solidFill>
                    <a:srgbClr val="000000"/>
                  </a:solidFill>
                  <a:latin typeface="Aileron Regular Italics" panose="00000500000000000000"/>
                </a:rPr>
                <a:t>(Mainly Backend)</a:t>
              </a:r>
              <a:endParaRPr lang="en-US" sz="3600" spc="-35">
                <a:solidFill>
                  <a:srgbClr val="000000"/>
                </a:solidFill>
                <a:latin typeface="Aileron Regular Italics" panose="00000500000000000000"/>
              </a:endParaRPr>
            </a:p>
            <a:p>
              <a:pPr>
                <a:lnSpc>
                  <a:spcPts val="4680"/>
                </a:lnSpc>
              </a:pPr>
              <a:r>
                <a:rPr lang="en-US" sz="3600" spc="-35">
                  <a:solidFill>
                    <a:srgbClr val="000000"/>
                  </a:solidFill>
                  <a:latin typeface="Aileron Regular Italics" panose="00000500000000000000"/>
                </a:rPr>
                <a:t>   </a:t>
              </a:r>
              <a:r>
                <a:rPr lang="en-US" sz="3600" spc="-35">
                  <a:solidFill>
                    <a:srgbClr val="38B6FF"/>
                  </a:solidFill>
                  <a:latin typeface="Aileron Regular Italics" panose="00000500000000000000"/>
                </a:rPr>
                <a:t>Vipul Rawat</a:t>
              </a:r>
              <a:r>
                <a:rPr lang="en-US" sz="3600" spc="-35">
                  <a:solidFill>
                    <a:srgbClr val="000000"/>
                  </a:solidFill>
                  <a:latin typeface="Aileron Regular Italics" panose="00000500000000000000"/>
                </a:rPr>
                <a:t>(Mainly Frontend)</a:t>
              </a:r>
              <a:endParaRPr lang="en-US" sz="3600" spc="-35">
                <a:solidFill>
                  <a:srgbClr val="000000"/>
                </a:solidFill>
                <a:latin typeface="Aileron Regular Italics" panose="00000500000000000000"/>
              </a:endParaRPr>
            </a:p>
            <a:p>
              <a:pPr>
                <a:lnSpc>
                  <a:spcPts val="4680"/>
                </a:lnSpc>
              </a:pPr>
              <a:r>
                <a:rPr lang="en-US" sz="3600" spc="-35">
                  <a:solidFill>
                    <a:srgbClr val="000000"/>
                  </a:solidFill>
                  <a:latin typeface="Aileron Regular Italics" panose="00000500000000000000"/>
                </a:rPr>
                <a:t>   </a:t>
              </a:r>
              <a:r>
                <a:rPr lang="en-US" sz="3600" spc="-35">
                  <a:solidFill>
                    <a:srgbClr val="38B6FF"/>
                  </a:solidFill>
                  <a:latin typeface="Aileron Regular Italics" panose="00000500000000000000"/>
                </a:rPr>
                <a:t>Pradum Singh</a:t>
              </a:r>
              <a:r>
                <a:rPr lang="en-US" sz="3600" spc="-35">
                  <a:solidFill>
                    <a:srgbClr val="000000"/>
                  </a:solidFill>
                  <a:latin typeface="Aileron Regular Italics" panose="00000500000000000000"/>
                </a:rPr>
                <a:t>(Mainly Frontend)</a:t>
              </a:r>
              <a:endParaRPr lang="en-US" sz="3600" spc="-35">
                <a:solidFill>
                  <a:srgbClr val="000000"/>
                </a:solidFill>
                <a:latin typeface="Aileron Regular Italics" panose="00000500000000000000"/>
              </a:endParaRPr>
            </a:p>
            <a:p>
              <a:pPr>
                <a:lnSpc>
                  <a:spcPts val="4680"/>
                </a:lnSpc>
              </a:pPr>
              <a:r>
                <a:rPr lang="en-US" sz="3600" spc="-35">
                  <a:solidFill>
                    <a:srgbClr val="FF4343"/>
                  </a:solidFill>
                  <a:latin typeface="Aileron Regular Italics" panose="00000500000000000000"/>
                </a:rPr>
                <a:t>Backend  Development</a:t>
              </a:r>
              <a:r>
                <a:rPr lang="en-US" sz="3600" spc="-35">
                  <a:solidFill>
                    <a:srgbClr val="000000"/>
                  </a:solidFill>
                  <a:latin typeface="Aileron Regular Italics" panose="00000500000000000000"/>
                </a:rPr>
                <a:t> - </a:t>
              </a:r>
              <a:r>
                <a:rPr lang="en-US" sz="3600" spc="-35">
                  <a:solidFill>
                    <a:srgbClr val="38B6FF"/>
                  </a:solidFill>
                  <a:latin typeface="Aileron Regular Italics" panose="00000500000000000000"/>
                </a:rPr>
                <a:t>Sumanth Bhat</a:t>
              </a:r>
              <a:endParaRPr lang="en-US" sz="3600" spc="-35">
                <a:solidFill>
                  <a:srgbClr val="38B6FF"/>
                </a:solidFill>
                <a:latin typeface="Aileron Regular Italics" panose="00000500000000000000"/>
              </a:endParaRPr>
            </a:p>
            <a:p>
              <a:pPr>
                <a:lnSpc>
                  <a:spcPts val="4680"/>
                </a:lnSpc>
              </a:pPr>
              <a:r>
                <a:rPr lang="en-US" sz="3600" spc="-35">
                  <a:solidFill>
                    <a:srgbClr val="FF4343"/>
                  </a:solidFill>
                  <a:latin typeface="Aileron Regular Italics" panose="00000500000000000000"/>
                </a:rPr>
                <a:t>Testing and Documentation</a:t>
              </a:r>
              <a:r>
                <a:rPr lang="en-US" sz="3600" spc="-35">
                  <a:solidFill>
                    <a:srgbClr val="000000"/>
                  </a:solidFill>
                  <a:latin typeface="Aileron Regular Italics" panose="00000500000000000000"/>
                </a:rPr>
                <a:t> - </a:t>
              </a:r>
              <a:r>
                <a:rPr lang="en-US" sz="3600" spc="-35">
                  <a:solidFill>
                    <a:srgbClr val="38B6FF"/>
                  </a:solidFill>
                  <a:latin typeface="Aileron Regular Italics" panose="00000500000000000000"/>
                </a:rPr>
                <a:t>Utkarsh Aditya</a:t>
              </a:r>
              <a:r>
                <a:rPr lang="en-US" sz="3600" spc="-35">
                  <a:solidFill>
                    <a:srgbClr val="000000"/>
                  </a:solidFill>
                  <a:latin typeface="Aileron Regular Italics" panose="00000500000000000000"/>
                </a:rPr>
                <a:t> and </a:t>
              </a:r>
              <a:r>
                <a:rPr lang="en-US" sz="3600" spc="-35">
                  <a:solidFill>
                    <a:srgbClr val="38B6FF"/>
                  </a:solidFill>
                  <a:latin typeface="Aileron Regular Italics" panose="00000500000000000000"/>
                </a:rPr>
                <a:t>Sushant Bondle </a:t>
              </a:r>
              <a:endParaRPr lang="en-US" sz="3600" spc="-35">
                <a:solidFill>
                  <a:srgbClr val="38B6FF"/>
                </a:solidFill>
                <a:latin typeface="Aileron Regular Italics" panose="00000500000000000000"/>
              </a:endParaRPr>
            </a:p>
            <a:p>
              <a:pPr algn="l">
                <a:lnSpc>
                  <a:spcPts val="4680"/>
                </a:lnSpc>
                <a:spcBef>
                  <a:spcPct val="0"/>
                </a:spcBef>
              </a:pPr>
              <a:r>
                <a:rPr lang="en-US" sz="3600" spc="-35">
                  <a:solidFill>
                    <a:srgbClr val="000000"/>
                  </a:solidFill>
                  <a:latin typeface="Aileron Regular Italics" panose="00000500000000000000"/>
                </a:rPr>
                <a:t>In general all the model attributes would be discussed among the whole team and then one of the backend members would work on it. Similar procedure will be followed for all the components of the project. </a:t>
              </a:r>
              <a:r>
                <a:rPr lang="en-US" sz="3600" spc="-35">
                  <a:solidFill>
                    <a:srgbClr val="000000"/>
                  </a:solidFill>
                  <a:latin typeface="Aileron Regular Bold Italics" panose="00000800000000000000"/>
                </a:rPr>
                <a:t>All the attributes of a particular model or element would be discussed among all members</a:t>
              </a:r>
              <a:r>
                <a:rPr lang="en-US" sz="3600" spc="-35">
                  <a:solidFill>
                    <a:srgbClr val="000000"/>
                  </a:solidFill>
                  <a:latin typeface="Aileron Regular Italics" panose="00000500000000000000"/>
                </a:rPr>
                <a:t> and then a particular member will work on it taking into consideration the view of all the other members.</a:t>
              </a:r>
              <a:endParaRPr lang="en-US" sz="3600" spc="-35">
                <a:solidFill>
                  <a:srgbClr val="000000"/>
                </a:solidFill>
                <a:latin typeface="Aileron Regular Italics" panose="00000500000000000000"/>
              </a:endParaRPr>
            </a:p>
          </p:txBody>
        </p:sp>
        <p:sp>
          <p:nvSpPr>
            <p:cNvPr id="13" name="TextBox 13"/>
            <p:cNvSpPr txBox="1"/>
            <p:nvPr/>
          </p:nvSpPr>
          <p:spPr>
            <a:xfrm>
              <a:off x="0" y="8876091"/>
              <a:ext cx="18844276" cy="664624"/>
            </a:xfrm>
            <a:prstGeom prst="rect">
              <a:avLst/>
            </a:prstGeom>
          </p:spPr>
          <p:txBody>
            <a:bodyPr lIns="0" tIns="0" rIns="0" bIns="0" rtlCol="0" anchor="t">
              <a:spAutoFit/>
            </a:bodyPr>
            <a:lstStyle/>
            <a:p>
              <a:pPr marL="0" lvl="0" indent="0" algn="l">
                <a:lnSpc>
                  <a:spcPts val="4260"/>
                </a:lnSpc>
                <a:spcBef>
                  <a:spcPct val="0"/>
                </a:spcBef>
              </a:p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grpSp>
        <p:nvGrpSpPr>
          <p:cNvPr id="2" name="Group 2"/>
          <p:cNvGrpSpPr/>
          <p:nvPr/>
        </p:nvGrpSpPr>
        <p:grpSpPr>
          <a:xfrm rot="0">
            <a:off x="1218323" y="3405210"/>
            <a:ext cx="9076423" cy="3476579"/>
            <a:chOff x="0" y="0"/>
            <a:chExt cx="12101898" cy="4635439"/>
          </a:xfrm>
        </p:grpSpPr>
        <p:sp>
          <p:nvSpPr>
            <p:cNvPr id="3" name="TextBox 3"/>
            <p:cNvSpPr txBox="1"/>
            <p:nvPr/>
          </p:nvSpPr>
          <p:spPr>
            <a:xfrm>
              <a:off x="0" y="-57150"/>
              <a:ext cx="12101898" cy="1843680"/>
            </a:xfrm>
            <a:prstGeom prst="rect">
              <a:avLst/>
            </a:prstGeom>
          </p:spPr>
          <p:txBody>
            <a:bodyPr lIns="0" tIns="0" rIns="0" bIns="0" rtlCol="0" anchor="t">
              <a:spAutoFit/>
            </a:bodyPr>
            <a:lstStyle/>
            <a:p>
              <a:pPr marL="0" lvl="0" indent="0" algn="just">
                <a:lnSpc>
                  <a:spcPts val="11090"/>
                </a:lnSpc>
                <a:spcBef>
                  <a:spcPct val="0"/>
                </a:spcBef>
              </a:pPr>
              <a:r>
                <a:rPr lang="en-US" sz="8800">
                  <a:solidFill>
                    <a:srgbClr val="F8F5F5"/>
                  </a:solidFill>
                  <a:latin typeface="Archivo Black Bold"/>
                </a:rPr>
                <a:t>Thank You</a:t>
              </a:r>
              <a:endParaRPr lang="en-US" sz="8800">
                <a:solidFill>
                  <a:srgbClr val="F8F5F5"/>
                </a:solidFill>
                <a:latin typeface="Archivo Black Bold"/>
              </a:endParaRPr>
            </a:p>
          </p:txBody>
        </p:sp>
        <p:sp>
          <p:nvSpPr>
            <p:cNvPr id="4" name="TextBox 4"/>
            <p:cNvSpPr txBox="1"/>
            <p:nvPr/>
          </p:nvSpPr>
          <p:spPr>
            <a:xfrm>
              <a:off x="0" y="3918547"/>
              <a:ext cx="12101898" cy="716892"/>
            </a:xfrm>
            <a:prstGeom prst="rect">
              <a:avLst/>
            </a:prstGeom>
          </p:spPr>
          <p:txBody>
            <a:bodyPr lIns="0" tIns="0" rIns="0" bIns="0" rtlCol="0" anchor="t">
              <a:spAutoFit/>
            </a:bodyPr>
            <a:lstStyle/>
            <a:p>
              <a:pPr marL="0" lvl="0" indent="0">
                <a:lnSpc>
                  <a:spcPts val="4545"/>
                </a:lnSpc>
                <a:spcBef>
                  <a:spcPct val="0"/>
                </a:spcBef>
              </a:pPr>
            </a:p>
          </p:txBody>
        </p:sp>
      </p:grpSp>
      <p:sp>
        <p:nvSpPr>
          <p:cNvPr id="5" name="AutoShape 5"/>
          <p:cNvSpPr/>
          <p:nvPr/>
        </p:nvSpPr>
        <p:spPr>
          <a:xfrm>
            <a:off x="15994856" y="9258300"/>
            <a:ext cx="1264444" cy="2260997"/>
          </a:xfrm>
          <a:prstGeom prst="rect">
            <a:avLst/>
          </a:prstGeom>
          <a:solidFill>
            <a:srgbClr val="DF2C2C">
              <a:alpha val="80000"/>
            </a:srgbClr>
          </a:solidFill>
        </p:spPr>
      </p:sp>
      <p:pic>
        <p:nvPicPr>
          <p:cNvPr id="6" name="Picture 6"/>
          <p:cNvPicPr>
            <a:picLocks noChangeAspect="1"/>
          </p:cNvPicPr>
          <p:nvPr/>
        </p:nvPicPr>
        <p:blipFill>
          <a:blip r:embed="rId1"/>
          <a:srcRect/>
          <a:stretch>
            <a:fillRect/>
          </a:stretch>
        </p:blipFill>
        <p:spPr>
          <a:xfrm>
            <a:off x="14064019" y="1028700"/>
            <a:ext cx="2861735" cy="686816"/>
          </a:xfrm>
          <a:prstGeom prst="rect">
            <a:avLst/>
          </a:prstGeom>
        </p:spPr>
      </p:pic>
      <p:sp>
        <p:nvSpPr>
          <p:cNvPr id="7" name="TextBox 7"/>
          <p:cNvSpPr txBox="1"/>
          <p:nvPr/>
        </p:nvSpPr>
        <p:spPr>
          <a:xfrm>
            <a:off x="1218323" y="400456"/>
            <a:ext cx="2514014" cy="1123138"/>
          </a:xfrm>
          <a:prstGeom prst="rect">
            <a:avLst/>
          </a:prstGeom>
        </p:spPr>
        <p:txBody>
          <a:bodyPr lIns="0" tIns="0" rIns="0" bIns="0" rtlCol="0" anchor="t">
            <a:spAutoFit/>
          </a:bodyPr>
          <a:lstStyle/>
          <a:p>
            <a:pPr marL="0" lvl="0" indent="0" algn="l">
              <a:lnSpc>
                <a:spcPts val="9375"/>
              </a:lnSpc>
              <a:spcBef>
                <a:spcPct val="0"/>
              </a:spcBef>
            </a:pPr>
            <a:r>
              <a:rPr lang="en-US" sz="6600">
                <a:solidFill>
                  <a:srgbClr val="F8F8F8"/>
                </a:solidFill>
                <a:latin typeface="Aileron Regular Bold" panose="00000800000000000000"/>
              </a:rPr>
              <a:t>11</a:t>
            </a:r>
            <a:endParaRPr lang="en-US" sz="6600">
              <a:solidFill>
                <a:srgbClr val="F8F8F8"/>
              </a:solidFill>
              <a:latin typeface="Aileron Regular Bold" panose="00000800000000000000"/>
            </a:endParaRPr>
          </a:p>
        </p:txBody>
      </p:sp>
      <p:sp>
        <p:nvSpPr>
          <p:cNvPr id="8" name="AutoShape 8"/>
          <p:cNvSpPr/>
          <p:nvPr/>
        </p:nvSpPr>
        <p:spPr>
          <a:xfrm>
            <a:off x="1457496" y="7520292"/>
            <a:ext cx="1017834" cy="1883396"/>
          </a:xfrm>
          <a:prstGeom prst="rect">
            <a:avLst/>
          </a:prstGeom>
          <a:solidFill>
            <a:srgbClr val="F8F5F5">
              <a:alpha val="70980"/>
            </a:srgbClr>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F2C2C"/>
        </a:solidFill>
        <a:effectLst/>
      </p:bgPr>
    </p:bg>
    <p:spTree>
      <p:nvGrpSpPr>
        <p:cNvPr id="1" name=""/>
        <p:cNvGrpSpPr/>
        <p:nvPr/>
      </p:nvGrpSpPr>
      <p:grpSpPr>
        <a:xfrm>
          <a:off x="0" y="0"/>
          <a:ext cx="0" cy="0"/>
          <a:chOff x="0" y="0"/>
          <a:chExt cx="0" cy="0"/>
        </a:xfrm>
      </p:grpSpPr>
      <p:sp>
        <p:nvSpPr>
          <p:cNvPr id="2" name="AutoShape 2"/>
          <p:cNvSpPr/>
          <p:nvPr/>
        </p:nvSpPr>
        <p:spPr>
          <a:xfrm>
            <a:off x="10667284" y="2743001"/>
            <a:ext cx="6592016" cy="4880830"/>
          </a:xfrm>
          <a:prstGeom prst="rect">
            <a:avLst/>
          </a:prstGeom>
          <a:solidFill>
            <a:srgbClr val="F8F5F5">
              <a:alpha val="65882"/>
            </a:srgbClr>
          </a:solidFill>
        </p:spPr>
      </p:sp>
      <p:pic>
        <p:nvPicPr>
          <p:cNvPr id="3" name="Picture 3"/>
          <p:cNvPicPr>
            <a:picLocks noChangeAspect="1"/>
          </p:cNvPicPr>
          <p:nvPr/>
        </p:nvPicPr>
        <p:blipFill>
          <a:blip r:embed="rId1"/>
          <a:srcRect/>
          <a:stretch>
            <a:fillRect/>
          </a:stretch>
        </p:blipFill>
        <p:spPr>
          <a:xfrm>
            <a:off x="13351859" y="8660611"/>
            <a:ext cx="2861735" cy="686816"/>
          </a:xfrm>
          <a:prstGeom prst="rect">
            <a:avLst/>
          </a:prstGeom>
        </p:spPr>
      </p:pic>
      <p:grpSp>
        <p:nvGrpSpPr>
          <p:cNvPr id="4" name="Group 4"/>
          <p:cNvGrpSpPr/>
          <p:nvPr/>
        </p:nvGrpSpPr>
        <p:grpSpPr>
          <a:xfrm rot="0">
            <a:off x="1164824" y="538841"/>
            <a:ext cx="8271885" cy="8691092"/>
            <a:chOff x="0" y="0"/>
            <a:chExt cx="11029181" cy="11588122"/>
          </a:xfrm>
        </p:grpSpPr>
        <p:sp>
          <p:nvSpPr>
            <p:cNvPr id="5" name="TextBox 5"/>
            <p:cNvSpPr txBox="1"/>
            <p:nvPr/>
          </p:nvSpPr>
          <p:spPr>
            <a:xfrm>
              <a:off x="0" y="-57150"/>
              <a:ext cx="11029181" cy="1837182"/>
            </a:xfrm>
            <a:prstGeom prst="rect">
              <a:avLst/>
            </a:prstGeom>
          </p:spPr>
          <p:txBody>
            <a:bodyPr lIns="0" tIns="0" rIns="0" bIns="0" rtlCol="0" anchor="t">
              <a:spAutoFit/>
            </a:bodyPr>
            <a:lstStyle/>
            <a:p>
              <a:pPr algn="l">
                <a:lnSpc>
                  <a:spcPts val="11090"/>
                </a:lnSpc>
              </a:pPr>
              <a:r>
                <a:rPr lang="en-US" sz="8800" u="sng">
                  <a:solidFill>
                    <a:srgbClr val="111717"/>
                  </a:solidFill>
                  <a:latin typeface="Archivo Black Bold"/>
                </a:rPr>
                <a:t>Project Idea</a:t>
              </a:r>
              <a:endParaRPr lang="en-US" sz="8800" u="sng">
                <a:solidFill>
                  <a:srgbClr val="111717"/>
                </a:solidFill>
                <a:latin typeface="Archivo Black Bold"/>
              </a:endParaRPr>
            </a:p>
          </p:txBody>
        </p:sp>
        <p:sp>
          <p:nvSpPr>
            <p:cNvPr id="6" name="TextBox 6"/>
            <p:cNvSpPr txBox="1"/>
            <p:nvPr/>
          </p:nvSpPr>
          <p:spPr>
            <a:xfrm>
              <a:off x="0" y="2117055"/>
              <a:ext cx="11029181" cy="9471067"/>
            </a:xfrm>
            <a:prstGeom prst="rect">
              <a:avLst/>
            </a:prstGeom>
          </p:spPr>
          <p:txBody>
            <a:bodyPr lIns="0" tIns="0" rIns="0" bIns="0" rtlCol="0" anchor="t">
              <a:spAutoFit/>
            </a:bodyPr>
            <a:lstStyle/>
            <a:p>
              <a:pPr marL="0" lvl="0" indent="0" algn="l">
                <a:lnSpc>
                  <a:spcPts val="6265"/>
                </a:lnSpc>
                <a:spcBef>
                  <a:spcPct val="0"/>
                </a:spcBef>
              </a:pPr>
              <a:r>
                <a:rPr lang="en-US" sz="4410">
                  <a:solidFill>
                    <a:srgbClr val="F8F5F5"/>
                  </a:solidFill>
                  <a:latin typeface="Clear Sans Regular" panose="020B0503030202020304"/>
                </a:rPr>
                <a:t>The purpose of the blood bank management system is to simplify and automate the process of searching for blood in case of emegency and maintain the records of blood donors, receipents, blood donation program and blood stocks in the bank.</a:t>
              </a:r>
              <a:endParaRPr lang="en-US" sz="4410">
                <a:solidFill>
                  <a:srgbClr val="F8F5F5"/>
                </a:solidFill>
                <a:latin typeface="Clear Sans Regular" panose="020B0503030202020304"/>
              </a:endParaRPr>
            </a:p>
          </p:txBody>
        </p:sp>
      </p:grpSp>
      <p:sp>
        <p:nvSpPr>
          <p:cNvPr id="7" name="AutoShape 7"/>
          <p:cNvSpPr/>
          <p:nvPr/>
        </p:nvSpPr>
        <p:spPr>
          <a:xfrm>
            <a:off x="457200" y="-495300"/>
            <a:ext cx="105604" cy="10782300"/>
          </a:xfrm>
          <a:prstGeom prst="rect">
            <a:avLst/>
          </a:prstGeom>
          <a:solidFill>
            <a:srgbClr val="202020"/>
          </a:solidFill>
        </p:spPr>
      </p:sp>
      <p:grpSp>
        <p:nvGrpSpPr>
          <p:cNvPr id="8" name="Group 8"/>
          <p:cNvGrpSpPr/>
          <p:nvPr/>
        </p:nvGrpSpPr>
        <p:grpSpPr>
          <a:xfrm rot="0">
            <a:off x="562804" y="9258300"/>
            <a:ext cx="15650790" cy="178255"/>
            <a:chOff x="0" y="0"/>
            <a:chExt cx="50177760" cy="571500"/>
          </a:xfrm>
        </p:grpSpPr>
        <p:sp>
          <p:nvSpPr>
            <p:cNvPr id="9" name="Freeform 9"/>
            <p:cNvSpPr/>
            <p:nvPr/>
          </p:nvSpPr>
          <p:spPr>
            <a:xfrm>
              <a:off x="0" y="255270"/>
              <a:ext cx="50177759" cy="69850"/>
            </a:xfrm>
            <a:custGeom>
              <a:avLst/>
              <a:gdLst/>
              <a:ahLst/>
              <a:cxnLst/>
              <a:rect l="l" t="t" r="r" b="b"/>
              <a:pathLst>
                <a:path w="50177759" h="69850">
                  <a:moveTo>
                    <a:pt x="49886930" y="0"/>
                  </a:moveTo>
                  <a:lnTo>
                    <a:pt x="0" y="0"/>
                  </a:lnTo>
                  <a:lnTo>
                    <a:pt x="0" y="69850"/>
                  </a:lnTo>
                  <a:lnTo>
                    <a:pt x="50177759" y="69850"/>
                  </a:lnTo>
                  <a:lnTo>
                    <a:pt x="50177759" y="0"/>
                  </a:lnTo>
                  <a:close/>
                </a:path>
              </a:pathLst>
            </a:custGeom>
            <a:solidFill>
              <a:srgbClr val="F8F8F8"/>
            </a:solidFill>
          </p:spPr>
        </p:sp>
      </p:grpSp>
      <p:pic>
        <p:nvPicPr>
          <p:cNvPr id="10" name="Picture 10"/>
          <p:cNvPicPr>
            <a:picLocks noChangeAspect="1"/>
          </p:cNvPicPr>
          <p:nvPr/>
        </p:nvPicPr>
        <p:blipFill>
          <a:blip r:embed="rId2"/>
          <a:srcRect/>
          <a:stretch>
            <a:fillRect/>
          </a:stretch>
        </p:blipFill>
        <p:spPr>
          <a:xfrm>
            <a:off x="15788583" y="46472"/>
            <a:ext cx="2313500" cy="2313500"/>
          </a:xfrm>
          <a:prstGeom prst="rect">
            <a:avLst/>
          </a:prstGeom>
        </p:spPr>
      </p:pic>
      <p:pic>
        <p:nvPicPr>
          <p:cNvPr id="11" name="Picture 11"/>
          <p:cNvPicPr>
            <a:picLocks noChangeAspect="1"/>
          </p:cNvPicPr>
          <p:nvPr/>
        </p:nvPicPr>
        <p:blipFill>
          <a:blip r:embed="rId3"/>
          <a:srcRect/>
          <a:stretch>
            <a:fillRect/>
          </a:stretch>
        </p:blipFill>
        <p:spPr>
          <a:xfrm>
            <a:off x="10981251" y="3060280"/>
            <a:ext cx="5964081" cy="4166440"/>
          </a:xfrm>
          <a:prstGeom prst="rect">
            <a:avLst/>
          </a:prstGeom>
        </p:spPr>
      </p:pic>
      <p:sp>
        <p:nvSpPr>
          <p:cNvPr id="12" name="TextBox 12"/>
          <p:cNvSpPr txBox="1"/>
          <p:nvPr/>
        </p:nvSpPr>
        <p:spPr>
          <a:xfrm>
            <a:off x="13650595" y="831850"/>
            <a:ext cx="1993900" cy="820420"/>
          </a:xfrm>
          <a:prstGeom prst="rect">
            <a:avLst/>
          </a:prstGeom>
        </p:spPr>
        <p:txBody>
          <a:bodyPr wrap="square" lIns="0" tIns="0" rIns="0" bIns="0" rtlCol="0" anchor="t">
            <a:spAutoFit/>
          </a:bodyPr>
          <a:lstStyle/>
          <a:p>
            <a:pPr>
              <a:lnSpc>
                <a:spcPts val="6400"/>
              </a:lnSpc>
            </a:pPr>
            <a:r>
              <a:rPr lang="en-US" sz="6400" spc="-64">
                <a:solidFill>
                  <a:srgbClr val="000000"/>
                </a:solidFill>
                <a:latin typeface="HK Grotesk Medium Bold" panose="00000700000000000000"/>
              </a:rPr>
              <a:t>02</a:t>
            </a:r>
            <a:endParaRPr lang="en-US" sz="6400" spc="-64">
              <a:solidFill>
                <a:srgbClr val="000000"/>
              </a:solidFill>
              <a:latin typeface="HK Grotesk Medium Bold" panose="000007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extBox 2"/>
          <p:cNvSpPr txBox="1"/>
          <p:nvPr/>
        </p:nvSpPr>
        <p:spPr>
          <a:xfrm>
            <a:off x="205913" y="472960"/>
            <a:ext cx="8436850" cy="910041"/>
          </a:xfrm>
          <a:prstGeom prst="rect">
            <a:avLst/>
          </a:prstGeom>
        </p:spPr>
        <p:txBody>
          <a:bodyPr lIns="0" tIns="0" rIns="0" bIns="0" rtlCol="0" anchor="t">
            <a:spAutoFit/>
          </a:bodyPr>
          <a:lstStyle/>
          <a:p>
            <a:pPr marL="0" lvl="0" indent="0" algn="l">
              <a:lnSpc>
                <a:spcPts val="7270"/>
              </a:lnSpc>
              <a:spcBef>
                <a:spcPct val="0"/>
              </a:spcBef>
            </a:pPr>
            <a:r>
              <a:rPr lang="en-US" sz="5770" u="sng" spc="-57">
                <a:solidFill>
                  <a:srgbClr val="F8F8F8"/>
                </a:solidFill>
                <a:latin typeface="HK Grotesk Bold Bold"/>
              </a:rPr>
              <a:t>Project Objectives</a:t>
            </a:r>
            <a:endParaRPr lang="en-US" sz="5770" u="sng" spc="-57">
              <a:solidFill>
                <a:srgbClr val="F8F8F8"/>
              </a:solidFill>
              <a:latin typeface="HK Grotesk Bold Bold"/>
            </a:endParaRPr>
          </a:p>
        </p:txBody>
      </p:sp>
      <p:grpSp>
        <p:nvGrpSpPr>
          <p:cNvPr id="3" name="Group 3"/>
          <p:cNvGrpSpPr/>
          <p:nvPr/>
        </p:nvGrpSpPr>
        <p:grpSpPr>
          <a:xfrm rot="0">
            <a:off x="10258702" y="4510337"/>
            <a:ext cx="6791436" cy="2377970"/>
            <a:chOff x="0" y="0"/>
            <a:chExt cx="9055247" cy="3170627"/>
          </a:xfrm>
        </p:grpSpPr>
        <p:sp>
          <p:nvSpPr>
            <p:cNvPr id="4" name="TextBox 4"/>
            <p:cNvSpPr txBox="1"/>
            <p:nvPr/>
          </p:nvSpPr>
          <p:spPr>
            <a:xfrm>
              <a:off x="0" y="-47625"/>
              <a:ext cx="9055247" cy="895389"/>
            </a:xfrm>
            <a:prstGeom prst="rect">
              <a:avLst/>
            </a:prstGeom>
          </p:spPr>
          <p:txBody>
            <a:bodyPr lIns="0" tIns="0" rIns="0" bIns="0" rtlCol="0" anchor="t">
              <a:spAutoFit/>
            </a:bodyPr>
            <a:lstStyle/>
            <a:p>
              <a:pPr marL="0" lvl="0" indent="0" algn="l">
                <a:lnSpc>
                  <a:spcPts val="5460"/>
                </a:lnSpc>
                <a:spcBef>
                  <a:spcPct val="0"/>
                </a:spcBef>
              </a:pPr>
              <a:r>
                <a:rPr lang="en-US" sz="4200" spc="-42">
                  <a:solidFill>
                    <a:srgbClr val="FF4343"/>
                  </a:solidFill>
                  <a:latin typeface="Aileron Regular Italics" panose="00000500000000000000"/>
                </a:rPr>
                <a:t>Alerting Blood Bank </a:t>
              </a:r>
              <a:endParaRPr lang="en-US" sz="4200" spc="-42">
                <a:solidFill>
                  <a:srgbClr val="FF4343"/>
                </a:solidFill>
                <a:latin typeface="Aileron Regular Italics" panose="00000500000000000000"/>
              </a:endParaRPr>
            </a:p>
          </p:txBody>
        </p:sp>
        <p:sp>
          <p:nvSpPr>
            <p:cNvPr id="5" name="TextBox 5"/>
            <p:cNvSpPr txBox="1"/>
            <p:nvPr/>
          </p:nvSpPr>
          <p:spPr>
            <a:xfrm>
              <a:off x="0" y="1067535"/>
              <a:ext cx="9055247" cy="2103092"/>
            </a:xfrm>
            <a:prstGeom prst="rect">
              <a:avLst/>
            </a:prstGeom>
          </p:spPr>
          <p:txBody>
            <a:bodyPr lIns="0" tIns="0" rIns="0" bIns="0" rtlCol="0" anchor="t">
              <a:spAutoFit/>
            </a:bodyPr>
            <a:lstStyle/>
            <a:p>
              <a:pPr marL="0" lvl="0" indent="0" algn="l">
                <a:lnSpc>
                  <a:spcPts val="4260"/>
                </a:lnSpc>
                <a:spcBef>
                  <a:spcPct val="0"/>
                </a:spcBef>
              </a:pPr>
              <a:r>
                <a:rPr lang="en-US" sz="3000">
                  <a:solidFill>
                    <a:srgbClr val="F8F5F5"/>
                  </a:solidFill>
                  <a:latin typeface="Clear Sans Regular" panose="020B0503030202020304"/>
                </a:rPr>
                <a:t>To alert the blood bank when the blood quantity is below par level or when the blood stock has expired.</a:t>
              </a:r>
              <a:endParaRPr lang="en-US" sz="3000">
                <a:solidFill>
                  <a:srgbClr val="F8F5F5"/>
                </a:solidFill>
                <a:latin typeface="Clear Sans Regular" panose="020B0503030202020304"/>
              </a:endParaRPr>
            </a:p>
          </p:txBody>
        </p:sp>
      </p:grpSp>
      <p:grpSp>
        <p:nvGrpSpPr>
          <p:cNvPr id="6" name="Group 6"/>
          <p:cNvGrpSpPr/>
          <p:nvPr/>
        </p:nvGrpSpPr>
        <p:grpSpPr>
          <a:xfrm rot="0">
            <a:off x="10258702" y="1028700"/>
            <a:ext cx="6791436" cy="2917396"/>
            <a:chOff x="0" y="0"/>
            <a:chExt cx="9055247" cy="3889861"/>
          </a:xfrm>
        </p:grpSpPr>
        <p:sp>
          <p:nvSpPr>
            <p:cNvPr id="7" name="TextBox 7"/>
            <p:cNvSpPr txBox="1"/>
            <p:nvPr/>
          </p:nvSpPr>
          <p:spPr>
            <a:xfrm>
              <a:off x="0" y="-47625"/>
              <a:ext cx="9055247" cy="895389"/>
            </a:xfrm>
            <a:prstGeom prst="rect">
              <a:avLst/>
            </a:prstGeom>
          </p:spPr>
          <p:txBody>
            <a:bodyPr lIns="0" tIns="0" rIns="0" bIns="0" rtlCol="0" anchor="t">
              <a:spAutoFit/>
            </a:bodyPr>
            <a:lstStyle/>
            <a:p>
              <a:pPr marL="0" lvl="0" indent="0" algn="l">
                <a:lnSpc>
                  <a:spcPts val="5460"/>
                </a:lnSpc>
                <a:spcBef>
                  <a:spcPct val="0"/>
                </a:spcBef>
              </a:pPr>
              <a:r>
                <a:rPr lang="en-US" sz="4200" spc="-42">
                  <a:solidFill>
                    <a:srgbClr val="FF4343"/>
                  </a:solidFill>
                  <a:latin typeface="Aileron Regular Italics" panose="00000500000000000000"/>
                </a:rPr>
                <a:t>Management System</a:t>
              </a:r>
              <a:endParaRPr lang="en-US" sz="4200" spc="-42">
                <a:solidFill>
                  <a:srgbClr val="FF4343"/>
                </a:solidFill>
                <a:latin typeface="Aileron Regular Italics" panose="00000500000000000000"/>
              </a:endParaRPr>
            </a:p>
          </p:txBody>
        </p:sp>
        <p:sp>
          <p:nvSpPr>
            <p:cNvPr id="8" name="TextBox 8"/>
            <p:cNvSpPr txBox="1"/>
            <p:nvPr/>
          </p:nvSpPr>
          <p:spPr>
            <a:xfrm>
              <a:off x="0" y="1067535"/>
              <a:ext cx="9055247" cy="2822327"/>
            </a:xfrm>
            <a:prstGeom prst="rect">
              <a:avLst/>
            </a:prstGeom>
          </p:spPr>
          <p:txBody>
            <a:bodyPr lIns="0" tIns="0" rIns="0" bIns="0" rtlCol="0" anchor="t">
              <a:spAutoFit/>
            </a:bodyPr>
            <a:lstStyle/>
            <a:p>
              <a:pPr marL="0" lvl="0" indent="0" algn="l">
                <a:lnSpc>
                  <a:spcPts val="4260"/>
                </a:lnSpc>
                <a:spcBef>
                  <a:spcPct val="0"/>
                </a:spcBef>
              </a:pPr>
              <a:r>
                <a:rPr lang="en-US" sz="3000">
                  <a:solidFill>
                    <a:srgbClr val="F8F5F5"/>
                  </a:solidFill>
                  <a:latin typeface="Clear Sans Regular" panose="020B0503030202020304"/>
                </a:rPr>
                <a:t>To provide an efficient donor and blood stock management system to the blood bank by recording the donor and blood details.</a:t>
              </a:r>
              <a:endParaRPr lang="en-US" sz="3000">
                <a:solidFill>
                  <a:srgbClr val="F8F5F5"/>
                </a:solidFill>
                <a:latin typeface="Clear Sans Regular" panose="020B0503030202020304"/>
              </a:endParaRPr>
            </a:p>
          </p:txBody>
        </p:sp>
      </p:grpSp>
      <p:grpSp>
        <p:nvGrpSpPr>
          <p:cNvPr id="9" name="Group 9"/>
          <p:cNvGrpSpPr/>
          <p:nvPr/>
        </p:nvGrpSpPr>
        <p:grpSpPr>
          <a:xfrm rot="0">
            <a:off x="10258702" y="7309251"/>
            <a:ext cx="6791436" cy="2463399"/>
            <a:chOff x="0" y="0"/>
            <a:chExt cx="9055247" cy="3284532"/>
          </a:xfrm>
        </p:grpSpPr>
        <p:sp>
          <p:nvSpPr>
            <p:cNvPr id="10" name="TextBox 10"/>
            <p:cNvSpPr txBox="1"/>
            <p:nvPr/>
          </p:nvSpPr>
          <p:spPr>
            <a:xfrm>
              <a:off x="0" y="-47625"/>
              <a:ext cx="9055247" cy="895389"/>
            </a:xfrm>
            <a:prstGeom prst="rect">
              <a:avLst/>
            </a:prstGeom>
          </p:spPr>
          <p:txBody>
            <a:bodyPr lIns="0" tIns="0" rIns="0" bIns="0" rtlCol="0" anchor="t">
              <a:spAutoFit/>
            </a:bodyPr>
            <a:lstStyle/>
            <a:p>
              <a:pPr marL="0" lvl="0" indent="0" algn="l">
                <a:lnSpc>
                  <a:spcPts val="5460"/>
                </a:lnSpc>
                <a:spcBef>
                  <a:spcPct val="0"/>
                </a:spcBef>
              </a:pPr>
              <a:r>
                <a:rPr lang="en-US" sz="4200" spc="-41">
                  <a:solidFill>
                    <a:srgbClr val="FF4343"/>
                  </a:solidFill>
                  <a:latin typeface="Aileron Regular Italics" panose="00000500000000000000"/>
                </a:rPr>
                <a:t>Networking of blood banks</a:t>
              </a:r>
              <a:endParaRPr lang="en-US" sz="4200" spc="-41">
                <a:solidFill>
                  <a:srgbClr val="FF4343"/>
                </a:solidFill>
                <a:latin typeface="Aileron Regular Italics" panose="00000500000000000000"/>
              </a:endParaRPr>
            </a:p>
          </p:txBody>
        </p:sp>
        <p:sp>
          <p:nvSpPr>
            <p:cNvPr id="11" name="TextBox 11"/>
            <p:cNvSpPr txBox="1"/>
            <p:nvPr/>
          </p:nvSpPr>
          <p:spPr>
            <a:xfrm>
              <a:off x="0" y="1181439"/>
              <a:ext cx="9055247" cy="2103092"/>
            </a:xfrm>
            <a:prstGeom prst="rect">
              <a:avLst/>
            </a:prstGeom>
          </p:spPr>
          <p:txBody>
            <a:bodyPr lIns="0" tIns="0" rIns="0" bIns="0" rtlCol="0" anchor="t">
              <a:spAutoFit/>
            </a:bodyPr>
            <a:lstStyle/>
            <a:p>
              <a:pPr marL="0" lvl="0" indent="0" algn="l">
                <a:lnSpc>
                  <a:spcPts val="4260"/>
                </a:lnSpc>
                <a:spcBef>
                  <a:spcPct val="0"/>
                </a:spcBef>
              </a:pPr>
              <a:r>
                <a:rPr lang="en-US" sz="3000">
                  <a:solidFill>
                    <a:srgbClr val="F8F5F5"/>
                  </a:solidFill>
                  <a:latin typeface="Clear Sans Regular" panose="020B0503030202020304"/>
                </a:rPr>
                <a:t>To allow the blood banks to exchange blood packets to balance the blood stock across all blood banks.</a:t>
              </a:r>
              <a:endParaRPr lang="en-US" sz="3000">
                <a:solidFill>
                  <a:srgbClr val="F8F5F5"/>
                </a:solidFill>
                <a:latin typeface="Clear Sans Regular" panose="020B0503030202020304"/>
              </a:endParaRPr>
            </a:p>
          </p:txBody>
        </p:sp>
      </p:grpSp>
      <p:sp>
        <p:nvSpPr>
          <p:cNvPr id="12" name="AutoShape 12"/>
          <p:cNvSpPr/>
          <p:nvPr/>
        </p:nvSpPr>
        <p:spPr>
          <a:xfrm>
            <a:off x="9366492" y="1171649"/>
            <a:ext cx="310257" cy="296768"/>
          </a:xfrm>
          <a:prstGeom prst="rect">
            <a:avLst/>
          </a:prstGeom>
          <a:solidFill>
            <a:srgbClr val="DF2C2C"/>
          </a:solidFill>
        </p:spPr>
      </p:sp>
      <p:sp>
        <p:nvSpPr>
          <p:cNvPr id="13" name="AutoShape 13"/>
          <p:cNvSpPr/>
          <p:nvPr/>
        </p:nvSpPr>
        <p:spPr>
          <a:xfrm>
            <a:off x="9366492" y="4638391"/>
            <a:ext cx="310257" cy="296768"/>
          </a:xfrm>
          <a:prstGeom prst="rect">
            <a:avLst/>
          </a:prstGeom>
          <a:solidFill>
            <a:srgbClr val="DF2C2C"/>
          </a:solidFill>
        </p:spPr>
      </p:sp>
      <p:sp>
        <p:nvSpPr>
          <p:cNvPr id="14" name="AutoShape 14"/>
          <p:cNvSpPr/>
          <p:nvPr/>
        </p:nvSpPr>
        <p:spPr>
          <a:xfrm>
            <a:off x="9366492" y="7559468"/>
            <a:ext cx="310257" cy="296768"/>
          </a:xfrm>
          <a:prstGeom prst="rect">
            <a:avLst/>
          </a:prstGeom>
          <a:solidFill>
            <a:srgbClr val="DF2C2C"/>
          </a:solidFill>
        </p:spPr>
      </p:sp>
      <p:pic>
        <p:nvPicPr>
          <p:cNvPr id="15" name="Picture 15"/>
          <p:cNvPicPr>
            <a:picLocks noChangeAspect="1"/>
          </p:cNvPicPr>
          <p:nvPr/>
        </p:nvPicPr>
        <p:blipFill>
          <a:blip r:embed="rId1"/>
          <a:srcRect/>
          <a:stretch>
            <a:fillRect/>
          </a:stretch>
        </p:blipFill>
        <p:spPr>
          <a:xfrm>
            <a:off x="15426265" y="258710"/>
            <a:ext cx="2861735" cy="686816"/>
          </a:xfrm>
          <a:prstGeom prst="rect">
            <a:avLst/>
          </a:prstGeom>
        </p:spPr>
      </p:pic>
      <p:grpSp>
        <p:nvGrpSpPr>
          <p:cNvPr id="16" name="Group 16"/>
          <p:cNvGrpSpPr/>
          <p:nvPr/>
        </p:nvGrpSpPr>
        <p:grpSpPr>
          <a:xfrm rot="0">
            <a:off x="2638064" y="9959349"/>
            <a:ext cx="15650790" cy="178255"/>
            <a:chOff x="0" y="0"/>
            <a:chExt cx="50177760" cy="571500"/>
          </a:xfrm>
        </p:grpSpPr>
        <p:sp>
          <p:nvSpPr>
            <p:cNvPr id="17" name="Freeform 17"/>
            <p:cNvSpPr/>
            <p:nvPr/>
          </p:nvSpPr>
          <p:spPr>
            <a:xfrm>
              <a:off x="0" y="255270"/>
              <a:ext cx="50177759" cy="69850"/>
            </a:xfrm>
            <a:custGeom>
              <a:avLst/>
              <a:gdLst/>
              <a:ahLst/>
              <a:cxnLst/>
              <a:rect l="l" t="t" r="r" b="b"/>
              <a:pathLst>
                <a:path w="50177759" h="69850">
                  <a:moveTo>
                    <a:pt x="49886930" y="0"/>
                  </a:moveTo>
                  <a:lnTo>
                    <a:pt x="0" y="0"/>
                  </a:lnTo>
                  <a:lnTo>
                    <a:pt x="0" y="69850"/>
                  </a:lnTo>
                  <a:lnTo>
                    <a:pt x="50177759" y="69850"/>
                  </a:lnTo>
                  <a:lnTo>
                    <a:pt x="50177759" y="0"/>
                  </a:lnTo>
                  <a:close/>
                </a:path>
              </a:pathLst>
            </a:custGeom>
            <a:solidFill>
              <a:srgbClr val="F8F8F8"/>
            </a:solidFill>
          </p:spPr>
        </p:sp>
      </p:grpSp>
      <p:sp>
        <p:nvSpPr>
          <p:cNvPr id="18" name="TextBox 18"/>
          <p:cNvSpPr txBox="1"/>
          <p:nvPr/>
        </p:nvSpPr>
        <p:spPr>
          <a:xfrm>
            <a:off x="312883" y="8873273"/>
            <a:ext cx="1876413" cy="843534"/>
          </a:xfrm>
          <a:prstGeom prst="rect">
            <a:avLst/>
          </a:prstGeom>
        </p:spPr>
        <p:txBody>
          <a:bodyPr lIns="0" tIns="0" rIns="0" bIns="0" rtlCol="0" anchor="t">
            <a:spAutoFit/>
          </a:bodyPr>
          <a:lstStyle/>
          <a:p>
            <a:pPr marL="0" lvl="0" indent="0" algn="l">
              <a:lnSpc>
                <a:spcPts val="6995"/>
              </a:lnSpc>
              <a:spcBef>
                <a:spcPct val="0"/>
              </a:spcBef>
            </a:pPr>
            <a:r>
              <a:rPr lang="en-US" sz="4925" u="none">
                <a:solidFill>
                  <a:srgbClr val="F8F8F8"/>
                </a:solidFill>
                <a:latin typeface="Aileron Regular Bold" panose="00000800000000000000"/>
              </a:rPr>
              <a:t>03</a:t>
            </a:r>
            <a:endParaRPr lang="en-US" sz="4925" u="none">
              <a:solidFill>
                <a:srgbClr val="F8F8F8"/>
              </a:solidFill>
              <a:latin typeface="Aileron Regular Bold" panose="00000800000000000000"/>
            </a:endParaRPr>
          </a:p>
        </p:txBody>
      </p:sp>
      <p:grpSp>
        <p:nvGrpSpPr>
          <p:cNvPr id="19" name="Group 19"/>
          <p:cNvGrpSpPr/>
          <p:nvPr/>
        </p:nvGrpSpPr>
        <p:grpSpPr>
          <a:xfrm rot="0">
            <a:off x="-149397" y="423864"/>
            <a:ext cx="16333152" cy="174393"/>
            <a:chOff x="0" y="0"/>
            <a:chExt cx="53524916" cy="571500"/>
          </a:xfrm>
        </p:grpSpPr>
        <p:sp>
          <p:nvSpPr>
            <p:cNvPr id="20" name="Freeform 20"/>
            <p:cNvSpPr/>
            <p:nvPr/>
          </p:nvSpPr>
          <p:spPr>
            <a:xfrm>
              <a:off x="0" y="255270"/>
              <a:ext cx="53524919" cy="69850"/>
            </a:xfrm>
            <a:custGeom>
              <a:avLst/>
              <a:gdLst/>
              <a:ahLst/>
              <a:cxnLst/>
              <a:rect l="l" t="t" r="r" b="b"/>
              <a:pathLst>
                <a:path w="53524919" h="69850">
                  <a:moveTo>
                    <a:pt x="53234084" y="0"/>
                  </a:moveTo>
                  <a:lnTo>
                    <a:pt x="0" y="0"/>
                  </a:lnTo>
                  <a:lnTo>
                    <a:pt x="0" y="69850"/>
                  </a:lnTo>
                  <a:lnTo>
                    <a:pt x="53524919" y="69850"/>
                  </a:lnTo>
                  <a:lnTo>
                    <a:pt x="53524919" y="0"/>
                  </a:lnTo>
                  <a:close/>
                </a:path>
              </a:pathLst>
            </a:custGeom>
            <a:solidFill>
              <a:srgbClr val="F8F8F8"/>
            </a:solidFill>
          </p:spPr>
        </p:sp>
      </p:grpSp>
      <p:sp>
        <p:nvSpPr>
          <p:cNvPr id="21" name="AutoShape 21"/>
          <p:cNvSpPr/>
          <p:nvPr/>
        </p:nvSpPr>
        <p:spPr>
          <a:xfrm>
            <a:off x="1740527" y="9258300"/>
            <a:ext cx="897537" cy="1028700"/>
          </a:xfrm>
          <a:prstGeom prst="rect">
            <a:avLst/>
          </a:prstGeom>
          <a:solidFill>
            <a:srgbClr val="DF2C2C">
              <a:alpha val="80000"/>
            </a:srgbClr>
          </a:solidFill>
        </p:spPr>
      </p:sp>
      <p:sp>
        <p:nvSpPr>
          <p:cNvPr id="22" name="AutoShape 22"/>
          <p:cNvSpPr/>
          <p:nvPr/>
        </p:nvSpPr>
        <p:spPr>
          <a:xfrm>
            <a:off x="205913" y="1947972"/>
            <a:ext cx="310257" cy="296768"/>
          </a:xfrm>
          <a:prstGeom prst="rect">
            <a:avLst/>
          </a:prstGeom>
          <a:solidFill>
            <a:srgbClr val="DF2C2C"/>
          </a:solidFill>
        </p:spPr>
      </p:sp>
      <p:grpSp>
        <p:nvGrpSpPr>
          <p:cNvPr id="23" name="Group 23"/>
          <p:cNvGrpSpPr/>
          <p:nvPr/>
        </p:nvGrpSpPr>
        <p:grpSpPr>
          <a:xfrm rot="0">
            <a:off x="1028621" y="1816786"/>
            <a:ext cx="6791436" cy="2377970"/>
            <a:chOff x="0" y="0"/>
            <a:chExt cx="9055247" cy="3170627"/>
          </a:xfrm>
        </p:grpSpPr>
        <p:sp>
          <p:nvSpPr>
            <p:cNvPr id="24" name="TextBox 24"/>
            <p:cNvSpPr txBox="1"/>
            <p:nvPr/>
          </p:nvSpPr>
          <p:spPr>
            <a:xfrm>
              <a:off x="0" y="-47625"/>
              <a:ext cx="9055247" cy="895389"/>
            </a:xfrm>
            <a:prstGeom prst="rect">
              <a:avLst/>
            </a:prstGeom>
          </p:spPr>
          <p:txBody>
            <a:bodyPr lIns="0" tIns="0" rIns="0" bIns="0" rtlCol="0" anchor="t">
              <a:spAutoFit/>
            </a:bodyPr>
            <a:lstStyle/>
            <a:p>
              <a:pPr marL="0" lvl="0" indent="0" algn="l">
                <a:lnSpc>
                  <a:spcPts val="5460"/>
                </a:lnSpc>
                <a:spcBef>
                  <a:spcPct val="0"/>
                </a:spcBef>
              </a:pPr>
              <a:r>
                <a:rPr lang="en-US" sz="4200" spc="-42">
                  <a:solidFill>
                    <a:srgbClr val="FF4343"/>
                  </a:solidFill>
                  <a:latin typeface="Aileron Regular Italics" panose="00000500000000000000"/>
                </a:rPr>
                <a:t>Event Advertisement</a:t>
              </a:r>
              <a:endParaRPr lang="en-US" sz="4200" spc="-42">
                <a:solidFill>
                  <a:srgbClr val="FF4343"/>
                </a:solidFill>
                <a:latin typeface="Aileron Regular Italics" panose="00000500000000000000"/>
              </a:endParaRPr>
            </a:p>
          </p:txBody>
        </p:sp>
        <p:sp>
          <p:nvSpPr>
            <p:cNvPr id="25" name="TextBox 25"/>
            <p:cNvSpPr txBox="1"/>
            <p:nvPr/>
          </p:nvSpPr>
          <p:spPr>
            <a:xfrm>
              <a:off x="0" y="1067535"/>
              <a:ext cx="9055247" cy="2103092"/>
            </a:xfrm>
            <a:prstGeom prst="rect">
              <a:avLst/>
            </a:prstGeom>
          </p:spPr>
          <p:txBody>
            <a:bodyPr lIns="0" tIns="0" rIns="0" bIns="0" rtlCol="0" anchor="t">
              <a:spAutoFit/>
            </a:bodyPr>
            <a:lstStyle/>
            <a:p>
              <a:pPr marL="0" lvl="0" indent="0" algn="l">
                <a:lnSpc>
                  <a:spcPts val="4260"/>
                </a:lnSpc>
                <a:spcBef>
                  <a:spcPct val="0"/>
                </a:spcBef>
              </a:pPr>
              <a:r>
                <a:rPr lang="en-US" sz="3000">
                  <a:solidFill>
                    <a:srgbClr val="F8F5F5"/>
                  </a:solidFill>
                  <a:latin typeface="Clear Sans Regular" panose="020B0503030202020304"/>
                </a:rPr>
                <a:t>To provide a platform for the blood banks to publicize and advertise blood donation programs.</a:t>
              </a:r>
              <a:endParaRPr lang="en-US" sz="3000">
                <a:solidFill>
                  <a:srgbClr val="F8F5F5"/>
                </a:solidFill>
                <a:latin typeface="Clear Sans Regular" panose="020B0503030202020304"/>
              </a:endParaRPr>
            </a:p>
          </p:txBody>
        </p:sp>
      </p:grpSp>
      <p:sp>
        <p:nvSpPr>
          <p:cNvPr id="26" name="AutoShape 26"/>
          <p:cNvSpPr/>
          <p:nvPr/>
        </p:nvSpPr>
        <p:spPr>
          <a:xfrm>
            <a:off x="205913" y="4995116"/>
            <a:ext cx="310257" cy="296768"/>
          </a:xfrm>
          <a:prstGeom prst="rect">
            <a:avLst/>
          </a:prstGeom>
          <a:solidFill>
            <a:srgbClr val="DF2C2C"/>
          </a:solidFill>
        </p:spPr>
      </p:sp>
      <p:grpSp>
        <p:nvGrpSpPr>
          <p:cNvPr id="27" name="Group 27"/>
          <p:cNvGrpSpPr/>
          <p:nvPr/>
        </p:nvGrpSpPr>
        <p:grpSpPr>
          <a:xfrm rot="0">
            <a:off x="1028700" y="4935159"/>
            <a:ext cx="6791436" cy="2917396"/>
            <a:chOff x="0" y="0"/>
            <a:chExt cx="9055247" cy="3889861"/>
          </a:xfrm>
        </p:grpSpPr>
        <p:sp>
          <p:nvSpPr>
            <p:cNvPr id="28" name="TextBox 28"/>
            <p:cNvSpPr txBox="1"/>
            <p:nvPr/>
          </p:nvSpPr>
          <p:spPr>
            <a:xfrm>
              <a:off x="0" y="-47625"/>
              <a:ext cx="9055247" cy="895389"/>
            </a:xfrm>
            <a:prstGeom prst="rect">
              <a:avLst/>
            </a:prstGeom>
          </p:spPr>
          <p:txBody>
            <a:bodyPr lIns="0" tIns="0" rIns="0" bIns="0" rtlCol="0" anchor="t">
              <a:spAutoFit/>
            </a:bodyPr>
            <a:lstStyle/>
            <a:p>
              <a:pPr marL="0" lvl="0" indent="0" algn="l">
                <a:lnSpc>
                  <a:spcPts val="5460"/>
                </a:lnSpc>
                <a:spcBef>
                  <a:spcPct val="0"/>
                </a:spcBef>
              </a:pPr>
              <a:r>
                <a:rPr lang="en-US" sz="4200" spc="-42">
                  <a:solidFill>
                    <a:srgbClr val="FF4343"/>
                  </a:solidFill>
                  <a:latin typeface="Aileron Regular Italics" panose="00000500000000000000"/>
                </a:rPr>
                <a:t>Online Donation Request</a:t>
              </a:r>
              <a:endParaRPr lang="en-US" sz="4200" spc="-42">
                <a:solidFill>
                  <a:srgbClr val="FF4343"/>
                </a:solidFill>
                <a:latin typeface="Aileron Regular Italics" panose="00000500000000000000"/>
              </a:endParaRPr>
            </a:p>
          </p:txBody>
        </p:sp>
        <p:sp>
          <p:nvSpPr>
            <p:cNvPr id="29" name="TextBox 29"/>
            <p:cNvSpPr txBox="1"/>
            <p:nvPr/>
          </p:nvSpPr>
          <p:spPr>
            <a:xfrm>
              <a:off x="0" y="1067535"/>
              <a:ext cx="9055247" cy="2822327"/>
            </a:xfrm>
            <a:prstGeom prst="rect">
              <a:avLst/>
            </a:prstGeom>
          </p:spPr>
          <p:txBody>
            <a:bodyPr lIns="0" tIns="0" rIns="0" bIns="0" rtlCol="0" anchor="t">
              <a:spAutoFit/>
            </a:bodyPr>
            <a:lstStyle/>
            <a:p>
              <a:pPr marL="0" lvl="0" indent="0" algn="l">
                <a:lnSpc>
                  <a:spcPts val="4260"/>
                </a:lnSpc>
                <a:spcBef>
                  <a:spcPct val="0"/>
                </a:spcBef>
              </a:pPr>
              <a:r>
                <a:rPr lang="en-US" sz="3000">
                  <a:solidFill>
                    <a:srgbClr val="F8F5F5"/>
                  </a:solidFill>
                  <a:latin typeface="Clear Sans Regular" panose="020B0503030202020304"/>
                </a:rPr>
                <a:t>The Blood donor can make online request, if he/she wishes to donate blood to a blood bank, with all the required details and specifics.</a:t>
              </a:r>
              <a:endParaRPr lang="en-US" sz="3000">
                <a:solidFill>
                  <a:srgbClr val="F8F5F5"/>
                </a:solidFill>
                <a:latin typeface="Clear Sans Regular" panose="020B05030302020203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25682" y="6399458"/>
            <a:ext cx="14452136" cy="3020117"/>
            <a:chOff x="0" y="0"/>
            <a:chExt cx="19269515" cy="4026822"/>
          </a:xfrm>
        </p:grpSpPr>
        <p:sp>
          <p:nvSpPr>
            <p:cNvPr id="3" name="TextBox 3"/>
            <p:cNvSpPr txBox="1"/>
            <p:nvPr/>
          </p:nvSpPr>
          <p:spPr>
            <a:xfrm>
              <a:off x="0" y="0"/>
              <a:ext cx="19269515" cy="690880"/>
            </a:xfrm>
            <a:prstGeom prst="rect">
              <a:avLst/>
            </a:prstGeom>
          </p:spPr>
          <p:txBody>
            <a:bodyPr lIns="0" tIns="0" rIns="0" bIns="0" rtlCol="0" anchor="t">
              <a:spAutoFit/>
            </a:bodyPr>
            <a:lstStyle/>
            <a:p>
              <a:pPr>
                <a:lnSpc>
                  <a:spcPts val="4080"/>
                </a:lnSpc>
              </a:pPr>
              <a:r>
                <a:rPr lang="en-US" sz="3400" u="sng" spc="136">
                  <a:solidFill>
                    <a:srgbClr val="202020"/>
                  </a:solidFill>
                  <a:latin typeface="Montserrat Classic Bold" panose="00000800000000000000"/>
                </a:rPr>
                <a:t>Online Payment Portal</a:t>
              </a:r>
              <a:endParaRPr lang="en-US" sz="3400" u="sng" spc="136">
                <a:solidFill>
                  <a:srgbClr val="202020"/>
                </a:solidFill>
                <a:latin typeface="Montserrat Classic Bold" panose="00000800000000000000"/>
              </a:endParaRPr>
            </a:p>
          </p:txBody>
        </p:sp>
        <p:sp>
          <p:nvSpPr>
            <p:cNvPr id="4" name="TextBox 4"/>
            <p:cNvSpPr txBox="1"/>
            <p:nvPr/>
          </p:nvSpPr>
          <p:spPr>
            <a:xfrm>
              <a:off x="0" y="1040206"/>
              <a:ext cx="19269515" cy="2986617"/>
            </a:xfrm>
            <a:prstGeom prst="rect">
              <a:avLst/>
            </a:prstGeom>
          </p:spPr>
          <p:txBody>
            <a:bodyPr lIns="0" tIns="0" rIns="0" bIns="0" rtlCol="0" anchor="t">
              <a:spAutoFit/>
            </a:bodyPr>
            <a:lstStyle/>
            <a:p>
              <a:pPr>
                <a:lnSpc>
                  <a:spcPts val="4480"/>
                </a:lnSpc>
              </a:pPr>
              <a:r>
                <a:rPr lang="en-US" sz="3200">
                  <a:solidFill>
                    <a:srgbClr val="202020"/>
                  </a:solidFill>
                  <a:latin typeface="Montserrat Light" panose="00000400000000000000"/>
                </a:rPr>
                <a:t>Our Webapp will allow the blood recipient to search the nearby blood banks online and if he is able to find the required blood type</a:t>
              </a:r>
              <a:r>
                <a:rPr lang="en-US" sz="3200">
                  <a:solidFill>
                    <a:srgbClr val="202020"/>
                  </a:solidFill>
                  <a:latin typeface="Montserrat Light Bold" panose="00000800000000000000"/>
                </a:rPr>
                <a:t>,</a:t>
              </a:r>
              <a:r>
                <a:rPr lang="en-US" sz="3200">
                  <a:solidFill>
                    <a:srgbClr val="202020"/>
                  </a:solidFill>
                  <a:latin typeface="Montserrat Light" panose="00000400000000000000"/>
                </a:rPr>
                <a:t> he could buy and reserve the blood packet online and collect it from the respective blood bank.</a:t>
              </a:r>
              <a:endParaRPr lang="en-US" sz="3200">
                <a:solidFill>
                  <a:srgbClr val="202020"/>
                </a:solidFill>
                <a:latin typeface="Montserrat Light" panose="00000400000000000000"/>
              </a:endParaRPr>
            </a:p>
          </p:txBody>
        </p:sp>
      </p:grpSp>
      <p:sp>
        <p:nvSpPr>
          <p:cNvPr id="5" name="AutoShape 5"/>
          <p:cNvSpPr/>
          <p:nvPr/>
        </p:nvSpPr>
        <p:spPr>
          <a:xfrm>
            <a:off x="421873" y="1478051"/>
            <a:ext cx="110045" cy="11747234"/>
          </a:xfrm>
          <a:prstGeom prst="rect">
            <a:avLst/>
          </a:prstGeom>
          <a:solidFill>
            <a:srgbClr val="202020"/>
          </a:solidFill>
        </p:spPr>
      </p:sp>
      <p:sp>
        <p:nvSpPr>
          <p:cNvPr id="6" name="AutoShape 6"/>
          <p:cNvSpPr/>
          <p:nvPr/>
        </p:nvSpPr>
        <p:spPr>
          <a:xfrm>
            <a:off x="0" y="-38100"/>
            <a:ext cx="10961442" cy="2971800"/>
          </a:xfrm>
          <a:prstGeom prst="rect">
            <a:avLst/>
          </a:prstGeom>
          <a:solidFill>
            <a:srgbClr val="FF4343"/>
          </a:solidFill>
        </p:spPr>
      </p:sp>
      <p:grpSp>
        <p:nvGrpSpPr>
          <p:cNvPr id="7" name="Group 7"/>
          <p:cNvGrpSpPr/>
          <p:nvPr/>
        </p:nvGrpSpPr>
        <p:grpSpPr>
          <a:xfrm rot="0">
            <a:off x="848688" y="3282916"/>
            <a:ext cx="360024" cy="360024"/>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4343"/>
            </a:solidFill>
          </p:spPr>
        </p:sp>
      </p:grpSp>
      <p:grpSp>
        <p:nvGrpSpPr>
          <p:cNvPr id="9" name="Group 9"/>
          <p:cNvGrpSpPr/>
          <p:nvPr/>
        </p:nvGrpSpPr>
        <p:grpSpPr>
          <a:xfrm rot="0">
            <a:off x="1725682" y="3282916"/>
            <a:ext cx="14260055" cy="2433377"/>
            <a:chOff x="0" y="0"/>
            <a:chExt cx="19013407" cy="3244502"/>
          </a:xfrm>
        </p:grpSpPr>
        <p:sp>
          <p:nvSpPr>
            <p:cNvPr id="10" name="TextBox 10"/>
            <p:cNvSpPr txBox="1"/>
            <p:nvPr/>
          </p:nvSpPr>
          <p:spPr>
            <a:xfrm>
              <a:off x="0" y="0"/>
              <a:ext cx="19013407" cy="690880"/>
            </a:xfrm>
            <a:prstGeom prst="rect">
              <a:avLst/>
            </a:prstGeom>
          </p:spPr>
          <p:txBody>
            <a:bodyPr lIns="0" tIns="0" rIns="0" bIns="0" rtlCol="0" anchor="t">
              <a:spAutoFit/>
            </a:bodyPr>
            <a:lstStyle/>
            <a:p>
              <a:pPr>
                <a:lnSpc>
                  <a:spcPts val="4080"/>
                </a:lnSpc>
              </a:pPr>
              <a:r>
                <a:rPr lang="en-US" sz="3400" u="sng" spc="136">
                  <a:solidFill>
                    <a:srgbClr val="202020"/>
                  </a:solidFill>
                  <a:latin typeface="Montserrat Classic Bold" panose="00000800000000000000"/>
                </a:rPr>
                <a:t>Faster Search Process</a:t>
              </a:r>
              <a:endParaRPr lang="en-US" sz="3400" u="sng" spc="136">
                <a:solidFill>
                  <a:srgbClr val="202020"/>
                </a:solidFill>
                <a:latin typeface="Montserrat Classic Bold" panose="00000800000000000000"/>
              </a:endParaRPr>
            </a:p>
          </p:txBody>
        </p:sp>
        <p:sp>
          <p:nvSpPr>
            <p:cNvPr id="11" name="TextBox 11"/>
            <p:cNvSpPr txBox="1"/>
            <p:nvPr/>
          </p:nvSpPr>
          <p:spPr>
            <a:xfrm>
              <a:off x="0" y="1040206"/>
              <a:ext cx="19013407" cy="2204297"/>
            </a:xfrm>
            <a:prstGeom prst="rect">
              <a:avLst/>
            </a:prstGeom>
          </p:spPr>
          <p:txBody>
            <a:bodyPr lIns="0" tIns="0" rIns="0" bIns="0" rtlCol="0" anchor="t">
              <a:spAutoFit/>
            </a:bodyPr>
            <a:lstStyle/>
            <a:p>
              <a:pPr>
                <a:lnSpc>
                  <a:spcPts val="4480"/>
                </a:lnSpc>
              </a:pPr>
              <a:r>
                <a:rPr lang="en-US" sz="3200">
                  <a:solidFill>
                    <a:srgbClr val="202020"/>
                  </a:solidFill>
                  <a:latin typeface="Montserrat Light" panose="00000400000000000000"/>
                </a:rPr>
                <a:t>Reduced turnaround time by allowing the probable recipients to search and find the required blood type in case of emergencies, or make request for blood in case of unavailability.</a:t>
              </a:r>
              <a:endParaRPr lang="en-US" sz="3200">
                <a:solidFill>
                  <a:srgbClr val="202020"/>
                </a:solidFill>
                <a:latin typeface="Montserrat Light" panose="00000400000000000000"/>
              </a:endParaRPr>
            </a:p>
          </p:txBody>
        </p:sp>
      </p:grpSp>
      <p:grpSp>
        <p:nvGrpSpPr>
          <p:cNvPr id="12" name="Group 12"/>
          <p:cNvGrpSpPr/>
          <p:nvPr/>
        </p:nvGrpSpPr>
        <p:grpSpPr>
          <a:xfrm rot="0">
            <a:off x="848688" y="6527512"/>
            <a:ext cx="360024" cy="360024"/>
            <a:chOff x="0" y="0"/>
            <a:chExt cx="6350000" cy="6350000"/>
          </a:xfrm>
        </p:grpSpPr>
        <p:sp>
          <p:nvSpPr>
            <p:cNvPr id="13" name="Freeform 1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4343"/>
            </a:solidFill>
          </p:spPr>
        </p:sp>
      </p:grpSp>
      <p:pic>
        <p:nvPicPr>
          <p:cNvPr id="14" name="Picture 14"/>
          <p:cNvPicPr>
            <a:picLocks noChangeAspect="1"/>
          </p:cNvPicPr>
          <p:nvPr/>
        </p:nvPicPr>
        <p:blipFill>
          <a:blip r:embed="rId1"/>
          <a:srcRect/>
          <a:stretch>
            <a:fillRect/>
          </a:stretch>
        </p:blipFill>
        <p:spPr>
          <a:xfrm>
            <a:off x="10773752" y="22402"/>
            <a:ext cx="2911298" cy="2911298"/>
          </a:xfrm>
          <a:prstGeom prst="rect">
            <a:avLst/>
          </a:prstGeom>
        </p:spPr>
      </p:pic>
      <p:sp>
        <p:nvSpPr>
          <p:cNvPr id="15" name="AutoShape 15"/>
          <p:cNvSpPr/>
          <p:nvPr/>
        </p:nvSpPr>
        <p:spPr>
          <a:xfrm>
            <a:off x="17849850" y="-53801"/>
            <a:ext cx="1447800" cy="10378901"/>
          </a:xfrm>
          <a:prstGeom prst="rect">
            <a:avLst/>
          </a:prstGeom>
          <a:solidFill>
            <a:srgbClr val="FF4343"/>
          </a:solidFill>
        </p:spPr>
      </p:sp>
      <p:sp>
        <p:nvSpPr>
          <p:cNvPr id="16" name="TextBox 16"/>
          <p:cNvSpPr txBox="1"/>
          <p:nvPr/>
        </p:nvSpPr>
        <p:spPr>
          <a:xfrm>
            <a:off x="200130" y="407035"/>
            <a:ext cx="12930018" cy="2148205"/>
          </a:xfrm>
          <a:prstGeom prst="rect">
            <a:avLst/>
          </a:prstGeom>
        </p:spPr>
        <p:txBody>
          <a:bodyPr lIns="0" tIns="0" rIns="0" bIns="0" rtlCol="0" anchor="t">
            <a:spAutoFit/>
          </a:bodyPr>
          <a:lstStyle/>
          <a:p>
            <a:pPr>
              <a:lnSpc>
                <a:spcPts val="8800"/>
              </a:lnSpc>
            </a:pPr>
            <a:r>
              <a:rPr lang="en-US" sz="8000" spc="72">
                <a:solidFill>
                  <a:srgbClr val="202020"/>
                </a:solidFill>
                <a:latin typeface="Montserrat Classic Bold" panose="00000800000000000000"/>
              </a:rPr>
              <a:t>Why Our BBMS?</a:t>
            </a:r>
            <a:endParaRPr lang="en-US" sz="8000" spc="72">
              <a:solidFill>
                <a:srgbClr val="202020"/>
              </a:solidFill>
              <a:latin typeface="Montserrat Classic Bold" panose="00000800000000000000"/>
            </a:endParaRPr>
          </a:p>
          <a:p>
            <a:pPr>
              <a:lnSpc>
                <a:spcPts val="7920"/>
              </a:lnSpc>
            </a:pPr>
            <a:r>
              <a:rPr lang="en-US" sz="7200" spc="64">
                <a:solidFill>
                  <a:srgbClr val="202020"/>
                </a:solidFill>
                <a:latin typeface="Montserrat Classic Bold" panose="00000800000000000000"/>
              </a:rPr>
              <a:t>Unique Selling Points</a:t>
            </a:r>
            <a:endParaRPr lang="en-US" sz="7200" spc="64">
              <a:solidFill>
                <a:srgbClr val="202020"/>
              </a:solidFill>
              <a:latin typeface="Montserrat Classic Bold" panose="00000800000000000000"/>
            </a:endParaRPr>
          </a:p>
        </p:txBody>
      </p:sp>
      <p:sp>
        <p:nvSpPr>
          <p:cNvPr id="17" name="TextBox 17"/>
          <p:cNvSpPr txBox="1"/>
          <p:nvPr/>
        </p:nvSpPr>
        <p:spPr>
          <a:xfrm>
            <a:off x="15676880" y="657225"/>
            <a:ext cx="1582420" cy="820420"/>
          </a:xfrm>
          <a:prstGeom prst="rect">
            <a:avLst/>
          </a:prstGeom>
        </p:spPr>
        <p:txBody>
          <a:bodyPr wrap="square" lIns="0" tIns="0" rIns="0" bIns="0" rtlCol="0" anchor="t">
            <a:spAutoFit/>
          </a:bodyPr>
          <a:lstStyle/>
          <a:p>
            <a:pPr>
              <a:lnSpc>
                <a:spcPts val="6400"/>
              </a:lnSpc>
            </a:pPr>
            <a:r>
              <a:rPr lang="en-US" sz="6400" spc="-64">
                <a:solidFill>
                  <a:srgbClr val="000000"/>
                </a:solidFill>
                <a:latin typeface="HK Grotesk Medium Bold" panose="00000700000000000000"/>
              </a:rPr>
              <a:t>04</a:t>
            </a:r>
            <a:endParaRPr lang="en-US" sz="6400" spc="-64">
              <a:solidFill>
                <a:srgbClr val="000000"/>
              </a:solidFill>
              <a:latin typeface="HK Grotesk Medium Bold" panose="000007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F2C2C"/>
        </a:solidFill>
        <a:effectLst/>
      </p:bgPr>
    </p:bg>
    <p:spTree>
      <p:nvGrpSpPr>
        <p:cNvPr id="1" name=""/>
        <p:cNvGrpSpPr/>
        <p:nvPr/>
      </p:nvGrpSpPr>
      <p:grpSpPr>
        <a:xfrm>
          <a:off x="0" y="0"/>
          <a:ext cx="0" cy="0"/>
          <a:chOff x="0" y="0"/>
          <a:chExt cx="0" cy="0"/>
        </a:xfrm>
      </p:grpSpPr>
      <p:sp>
        <p:nvSpPr>
          <p:cNvPr id="2" name="AutoShape 2"/>
          <p:cNvSpPr/>
          <p:nvPr/>
        </p:nvSpPr>
        <p:spPr>
          <a:xfrm>
            <a:off x="11328897" y="3072664"/>
            <a:ext cx="6207854" cy="4880830"/>
          </a:xfrm>
          <a:prstGeom prst="rect">
            <a:avLst/>
          </a:prstGeom>
          <a:solidFill>
            <a:srgbClr val="F8F5F5">
              <a:alpha val="65882"/>
            </a:srgbClr>
          </a:solidFill>
        </p:spPr>
      </p:sp>
      <p:pic>
        <p:nvPicPr>
          <p:cNvPr id="3" name="Picture 3"/>
          <p:cNvPicPr>
            <a:picLocks noChangeAspect="1"/>
          </p:cNvPicPr>
          <p:nvPr/>
        </p:nvPicPr>
        <p:blipFill>
          <a:blip r:embed="rId1"/>
          <a:srcRect/>
          <a:stretch>
            <a:fillRect/>
          </a:stretch>
        </p:blipFill>
        <p:spPr>
          <a:xfrm>
            <a:off x="13351859" y="8938062"/>
            <a:ext cx="2861735" cy="686816"/>
          </a:xfrm>
          <a:prstGeom prst="rect">
            <a:avLst/>
          </a:prstGeom>
        </p:spPr>
      </p:pic>
      <p:grpSp>
        <p:nvGrpSpPr>
          <p:cNvPr id="4" name="Group 4"/>
          <p:cNvGrpSpPr/>
          <p:nvPr/>
        </p:nvGrpSpPr>
        <p:grpSpPr>
          <a:xfrm rot="0">
            <a:off x="1164824" y="411559"/>
            <a:ext cx="9502460" cy="9124191"/>
            <a:chOff x="0" y="0"/>
            <a:chExt cx="12669947" cy="12165588"/>
          </a:xfrm>
        </p:grpSpPr>
        <p:sp>
          <p:nvSpPr>
            <p:cNvPr id="5" name="TextBox 5"/>
            <p:cNvSpPr txBox="1"/>
            <p:nvPr/>
          </p:nvSpPr>
          <p:spPr>
            <a:xfrm>
              <a:off x="0" y="-38100"/>
              <a:ext cx="12669947" cy="1334516"/>
            </a:xfrm>
            <a:prstGeom prst="rect">
              <a:avLst/>
            </a:prstGeom>
          </p:spPr>
          <p:txBody>
            <a:bodyPr lIns="0" tIns="0" rIns="0" bIns="0" rtlCol="0" anchor="t">
              <a:spAutoFit/>
            </a:bodyPr>
            <a:lstStyle/>
            <a:p>
              <a:pPr algn="l">
                <a:lnSpc>
                  <a:spcPts val="8065"/>
                </a:lnSpc>
              </a:pPr>
              <a:r>
                <a:rPr lang="en-US" sz="6400" u="sng">
                  <a:solidFill>
                    <a:srgbClr val="111717"/>
                  </a:solidFill>
                  <a:latin typeface="Archivo Black Bold"/>
                </a:rPr>
                <a:t>Potential Customers</a:t>
              </a:r>
              <a:endParaRPr lang="en-US" sz="6400" u="sng">
                <a:solidFill>
                  <a:srgbClr val="111717"/>
                </a:solidFill>
                <a:latin typeface="Archivo Black Bold"/>
              </a:endParaRPr>
            </a:p>
          </p:txBody>
        </p:sp>
        <p:sp>
          <p:nvSpPr>
            <p:cNvPr id="6" name="TextBox 6"/>
            <p:cNvSpPr txBox="1"/>
            <p:nvPr/>
          </p:nvSpPr>
          <p:spPr>
            <a:xfrm>
              <a:off x="0" y="1633439"/>
              <a:ext cx="12669947" cy="10532149"/>
            </a:xfrm>
            <a:prstGeom prst="rect">
              <a:avLst/>
            </a:prstGeom>
          </p:spPr>
          <p:txBody>
            <a:bodyPr lIns="0" tIns="0" rIns="0" bIns="0" rtlCol="0" anchor="t">
              <a:spAutoFit/>
            </a:bodyPr>
            <a:lstStyle/>
            <a:p>
              <a:pPr>
                <a:lnSpc>
                  <a:spcPts val="6265"/>
                </a:lnSpc>
              </a:pPr>
              <a:r>
                <a:rPr lang="en-US" sz="4410">
                  <a:solidFill>
                    <a:srgbClr val="38B6FF"/>
                  </a:solidFill>
                  <a:latin typeface="Clear Sans Regular" panose="020B0503030202020304"/>
                </a:rPr>
                <a:t>1) </a:t>
              </a:r>
              <a:r>
                <a:rPr lang="en-US" sz="4410" u="sng">
                  <a:solidFill>
                    <a:srgbClr val="38B6FF"/>
                  </a:solidFill>
                  <a:latin typeface="Clear Sans Regular" panose="020B0503030202020304"/>
                </a:rPr>
                <a:t>The Blood Banks</a:t>
              </a:r>
              <a:endParaRPr lang="en-US" sz="4410" u="sng">
                <a:solidFill>
                  <a:srgbClr val="38B6FF"/>
                </a:solidFill>
                <a:latin typeface="Clear Sans Regular" panose="020B0503030202020304"/>
              </a:endParaRPr>
            </a:p>
            <a:p>
              <a:pPr>
                <a:lnSpc>
                  <a:spcPts val="6265"/>
                </a:lnSpc>
              </a:pPr>
              <a:r>
                <a:rPr lang="en-US" sz="4410">
                  <a:solidFill>
                    <a:srgbClr val="F8F5F5"/>
                  </a:solidFill>
                  <a:latin typeface="Clear Sans Regular" panose="020B0503030202020304"/>
                </a:rPr>
                <a:t>BBMS, Alert System, Payment Gateway and connect people with bank. </a:t>
              </a:r>
              <a:endParaRPr lang="en-US" sz="4410">
                <a:solidFill>
                  <a:srgbClr val="F8F5F5"/>
                </a:solidFill>
                <a:latin typeface="Clear Sans Regular" panose="020B0503030202020304"/>
              </a:endParaRPr>
            </a:p>
            <a:p>
              <a:pPr>
                <a:lnSpc>
                  <a:spcPts val="6265"/>
                </a:lnSpc>
              </a:pPr>
              <a:r>
                <a:rPr lang="en-US" sz="4410">
                  <a:solidFill>
                    <a:srgbClr val="38B6FF"/>
                  </a:solidFill>
                  <a:latin typeface="Clear Sans Regular" panose="020B0503030202020304"/>
                </a:rPr>
                <a:t>2) </a:t>
              </a:r>
              <a:r>
                <a:rPr lang="en-US" sz="4410" u="sng">
                  <a:solidFill>
                    <a:srgbClr val="38B6FF"/>
                  </a:solidFill>
                  <a:latin typeface="Clear Sans Regular" panose="020B0503030202020304"/>
                </a:rPr>
                <a:t>Users(Public)</a:t>
              </a:r>
              <a:endParaRPr lang="en-US" sz="4410" u="sng">
                <a:solidFill>
                  <a:srgbClr val="38B6FF"/>
                </a:solidFill>
                <a:latin typeface="Clear Sans Regular" panose="020B0503030202020304"/>
              </a:endParaRPr>
            </a:p>
            <a:p>
              <a:pPr>
                <a:lnSpc>
                  <a:spcPts val="6265"/>
                </a:lnSpc>
              </a:pPr>
              <a:r>
                <a:rPr lang="en-US" sz="4410">
                  <a:solidFill>
                    <a:srgbClr val="F8F5F5"/>
                  </a:solidFill>
                  <a:latin typeface="Clear Sans Regular" panose="020B0503030202020304"/>
                </a:rPr>
                <a:t>They can view the blood donation events and donate or make requests for donation.</a:t>
              </a:r>
              <a:endParaRPr lang="en-US" sz="4410">
                <a:solidFill>
                  <a:srgbClr val="F8F5F5"/>
                </a:solidFill>
                <a:latin typeface="Clear Sans Regular" panose="020B0503030202020304"/>
              </a:endParaRPr>
            </a:p>
            <a:p>
              <a:pPr marL="0" lvl="0" indent="0" algn="l">
                <a:lnSpc>
                  <a:spcPts val="6265"/>
                </a:lnSpc>
                <a:spcBef>
                  <a:spcPct val="0"/>
                </a:spcBef>
              </a:pPr>
              <a:r>
                <a:rPr lang="en-US" sz="4410">
                  <a:solidFill>
                    <a:srgbClr val="F8F5F5"/>
                  </a:solidFill>
                  <a:latin typeface="Clear Sans Regular" panose="020B0503030202020304"/>
                </a:rPr>
                <a:t>(Donor and recipient fall under this category)</a:t>
              </a:r>
              <a:endParaRPr lang="en-US" sz="4410">
                <a:solidFill>
                  <a:srgbClr val="F8F5F5"/>
                </a:solidFill>
                <a:latin typeface="Clear Sans Regular" panose="020B0503030202020304"/>
              </a:endParaRPr>
            </a:p>
          </p:txBody>
        </p:sp>
      </p:grpSp>
      <p:sp>
        <p:nvSpPr>
          <p:cNvPr id="7" name="AutoShape 7"/>
          <p:cNvSpPr/>
          <p:nvPr/>
        </p:nvSpPr>
        <p:spPr>
          <a:xfrm>
            <a:off x="457200" y="-495300"/>
            <a:ext cx="105604" cy="10782300"/>
          </a:xfrm>
          <a:prstGeom prst="rect">
            <a:avLst/>
          </a:prstGeom>
          <a:solidFill>
            <a:srgbClr val="202020"/>
          </a:solidFill>
        </p:spPr>
      </p:sp>
      <p:grpSp>
        <p:nvGrpSpPr>
          <p:cNvPr id="8" name="Group 8"/>
          <p:cNvGrpSpPr/>
          <p:nvPr/>
        </p:nvGrpSpPr>
        <p:grpSpPr>
          <a:xfrm rot="0">
            <a:off x="562804" y="9535751"/>
            <a:ext cx="15650790" cy="178255"/>
            <a:chOff x="0" y="0"/>
            <a:chExt cx="50177760" cy="571500"/>
          </a:xfrm>
        </p:grpSpPr>
        <p:sp>
          <p:nvSpPr>
            <p:cNvPr id="9" name="Freeform 9"/>
            <p:cNvSpPr/>
            <p:nvPr/>
          </p:nvSpPr>
          <p:spPr>
            <a:xfrm>
              <a:off x="0" y="255270"/>
              <a:ext cx="50177759" cy="69850"/>
            </a:xfrm>
            <a:custGeom>
              <a:avLst/>
              <a:gdLst/>
              <a:ahLst/>
              <a:cxnLst/>
              <a:rect l="l" t="t" r="r" b="b"/>
              <a:pathLst>
                <a:path w="50177759" h="69850">
                  <a:moveTo>
                    <a:pt x="49886930" y="0"/>
                  </a:moveTo>
                  <a:lnTo>
                    <a:pt x="0" y="0"/>
                  </a:lnTo>
                  <a:lnTo>
                    <a:pt x="0" y="69850"/>
                  </a:lnTo>
                  <a:lnTo>
                    <a:pt x="50177759" y="69850"/>
                  </a:lnTo>
                  <a:lnTo>
                    <a:pt x="50177759" y="0"/>
                  </a:lnTo>
                  <a:close/>
                </a:path>
              </a:pathLst>
            </a:custGeom>
            <a:solidFill>
              <a:srgbClr val="F8F8F8"/>
            </a:solidFill>
          </p:spPr>
        </p:sp>
      </p:grpSp>
      <p:pic>
        <p:nvPicPr>
          <p:cNvPr id="10" name="Picture 10"/>
          <p:cNvPicPr>
            <a:picLocks noChangeAspect="1"/>
          </p:cNvPicPr>
          <p:nvPr/>
        </p:nvPicPr>
        <p:blipFill>
          <a:blip r:embed="rId2"/>
          <a:srcRect/>
          <a:stretch>
            <a:fillRect/>
          </a:stretch>
        </p:blipFill>
        <p:spPr>
          <a:xfrm>
            <a:off x="15788583" y="46472"/>
            <a:ext cx="2313500" cy="2313500"/>
          </a:xfrm>
          <a:prstGeom prst="rect">
            <a:avLst/>
          </a:prstGeom>
        </p:spPr>
      </p:pic>
      <p:sp>
        <p:nvSpPr>
          <p:cNvPr id="11" name="TextBox 11"/>
          <p:cNvSpPr txBox="1"/>
          <p:nvPr/>
        </p:nvSpPr>
        <p:spPr>
          <a:xfrm>
            <a:off x="13817600" y="779145"/>
            <a:ext cx="1826895" cy="820420"/>
          </a:xfrm>
          <a:prstGeom prst="rect">
            <a:avLst/>
          </a:prstGeom>
        </p:spPr>
        <p:txBody>
          <a:bodyPr wrap="square" lIns="0" tIns="0" rIns="0" bIns="0" rtlCol="0" anchor="t">
            <a:spAutoFit/>
          </a:bodyPr>
          <a:lstStyle/>
          <a:p>
            <a:pPr>
              <a:lnSpc>
                <a:spcPts val="6400"/>
              </a:lnSpc>
            </a:pPr>
            <a:r>
              <a:rPr lang="en-US" sz="6400" spc="-64">
                <a:solidFill>
                  <a:srgbClr val="000000"/>
                </a:solidFill>
                <a:latin typeface="HK Grotesk Medium Bold" panose="00000700000000000000"/>
              </a:rPr>
              <a:t>05</a:t>
            </a:r>
            <a:endParaRPr lang="en-US" sz="6400" spc="-64">
              <a:solidFill>
                <a:srgbClr val="000000"/>
              </a:solidFill>
              <a:latin typeface="HK Grotesk Medium Bold" panose="00000700000000000000"/>
            </a:endParaRPr>
          </a:p>
        </p:txBody>
      </p:sp>
      <p:pic>
        <p:nvPicPr>
          <p:cNvPr id="12" name="Picture 12"/>
          <p:cNvPicPr>
            <a:picLocks noChangeAspect="1"/>
          </p:cNvPicPr>
          <p:nvPr/>
        </p:nvPicPr>
        <p:blipFill>
          <a:blip r:embed="rId3"/>
          <a:srcRect/>
          <a:stretch>
            <a:fillRect/>
          </a:stretch>
        </p:blipFill>
        <p:spPr>
          <a:xfrm>
            <a:off x="14124650" y="3414141"/>
            <a:ext cx="1316154" cy="1316154"/>
          </a:xfrm>
          <a:prstGeom prst="rect">
            <a:avLst/>
          </a:prstGeom>
        </p:spPr>
      </p:pic>
      <p:pic>
        <p:nvPicPr>
          <p:cNvPr id="13" name="Picture 13"/>
          <p:cNvPicPr>
            <a:picLocks noChangeAspect="1"/>
          </p:cNvPicPr>
          <p:nvPr/>
        </p:nvPicPr>
        <p:blipFill>
          <a:blip r:embed="rId4"/>
          <a:srcRect/>
          <a:stretch>
            <a:fillRect/>
          </a:stretch>
        </p:blipFill>
        <p:spPr>
          <a:xfrm>
            <a:off x="14563394" y="3165840"/>
            <a:ext cx="3309606" cy="46944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extBox 2"/>
          <p:cNvSpPr txBox="1"/>
          <p:nvPr/>
        </p:nvSpPr>
        <p:spPr>
          <a:xfrm>
            <a:off x="205913" y="472960"/>
            <a:ext cx="8436850" cy="910041"/>
          </a:xfrm>
          <a:prstGeom prst="rect">
            <a:avLst/>
          </a:prstGeom>
        </p:spPr>
        <p:txBody>
          <a:bodyPr lIns="0" tIns="0" rIns="0" bIns="0" rtlCol="0" anchor="t">
            <a:spAutoFit/>
          </a:bodyPr>
          <a:lstStyle/>
          <a:p>
            <a:pPr marL="0" lvl="0" indent="0" algn="l">
              <a:lnSpc>
                <a:spcPts val="7270"/>
              </a:lnSpc>
              <a:spcBef>
                <a:spcPct val="0"/>
              </a:spcBef>
            </a:pPr>
            <a:r>
              <a:rPr lang="en-US" sz="5770" u="sng" spc="-57">
                <a:solidFill>
                  <a:srgbClr val="F8F8F8"/>
                </a:solidFill>
                <a:latin typeface="HK Grotesk Bold Bold"/>
              </a:rPr>
              <a:t>Exposed Services</a:t>
            </a:r>
            <a:endParaRPr lang="en-US" sz="5770" u="sng" spc="-57">
              <a:solidFill>
                <a:srgbClr val="F8F8F8"/>
              </a:solidFill>
              <a:latin typeface="HK Grotesk Bold Bold"/>
            </a:endParaRPr>
          </a:p>
        </p:txBody>
      </p:sp>
      <p:pic>
        <p:nvPicPr>
          <p:cNvPr id="3" name="Picture 3"/>
          <p:cNvPicPr>
            <a:picLocks noChangeAspect="1"/>
          </p:cNvPicPr>
          <p:nvPr/>
        </p:nvPicPr>
        <p:blipFill>
          <a:blip r:embed="rId1"/>
          <a:srcRect/>
          <a:stretch>
            <a:fillRect/>
          </a:stretch>
        </p:blipFill>
        <p:spPr>
          <a:xfrm>
            <a:off x="15426265" y="258710"/>
            <a:ext cx="2861735" cy="686816"/>
          </a:xfrm>
          <a:prstGeom prst="rect">
            <a:avLst/>
          </a:prstGeom>
        </p:spPr>
      </p:pic>
      <p:grpSp>
        <p:nvGrpSpPr>
          <p:cNvPr id="4" name="Group 4"/>
          <p:cNvGrpSpPr/>
          <p:nvPr/>
        </p:nvGrpSpPr>
        <p:grpSpPr>
          <a:xfrm rot="0">
            <a:off x="2638064" y="9959349"/>
            <a:ext cx="15650790" cy="178255"/>
            <a:chOff x="0" y="0"/>
            <a:chExt cx="50177760" cy="571500"/>
          </a:xfrm>
        </p:grpSpPr>
        <p:sp>
          <p:nvSpPr>
            <p:cNvPr id="5" name="Freeform 5"/>
            <p:cNvSpPr/>
            <p:nvPr/>
          </p:nvSpPr>
          <p:spPr>
            <a:xfrm>
              <a:off x="0" y="255270"/>
              <a:ext cx="50177759" cy="69850"/>
            </a:xfrm>
            <a:custGeom>
              <a:avLst/>
              <a:gdLst/>
              <a:ahLst/>
              <a:cxnLst/>
              <a:rect l="l" t="t" r="r" b="b"/>
              <a:pathLst>
                <a:path w="50177759" h="69850">
                  <a:moveTo>
                    <a:pt x="49886930" y="0"/>
                  </a:moveTo>
                  <a:lnTo>
                    <a:pt x="0" y="0"/>
                  </a:lnTo>
                  <a:lnTo>
                    <a:pt x="0" y="69850"/>
                  </a:lnTo>
                  <a:lnTo>
                    <a:pt x="50177759" y="69850"/>
                  </a:lnTo>
                  <a:lnTo>
                    <a:pt x="50177759" y="0"/>
                  </a:lnTo>
                  <a:close/>
                </a:path>
              </a:pathLst>
            </a:custGeom>
            <a:solidFill>
              <a:srgbClr val="F8F8F8"/>
            </a:solidFill>
          </p:spPr>
        </p:sp>
      </p:grpSp>
      <p:sp>
        <p:nvSpPr>
          <p:cNvPr id="6" name="TextBox 6"/>
          <p:cNvSpPr txBox="1"/>
          <p:nvPr/>
        </p:nvSpPr>
        <p:spPr>
          <a:xfrm>
            <a:off x="312883" y="8873273"/>
            <a:ext cx="1876413" cy="843534"/>
          </a:xfrm>
          <a:prstGeom prst="rect">
            <a:avLst/>
          </a:prstGeom>
        </p:spPr>
        <p:txBody>
          <a:bodyPr lIns="0" tIns="0" rIns="0" bIns="0" rtlCol="0" anchor="t">
            <a:spAutoFit/>
          </a:bodyPr>
          <a:lstStyle/>
          <a:p>
            <a:pPr marL="0" lvl="0" indent="0" algn="l">
              <a:lnSpc>
                <a:spcPts val="6995"/>
              </a:lnSpc>
              <a:spcBef>
                <a:spcPct val="0"/>
              </a:spcBef>
            </a:pPr>
            <a:r>
              <a:rPr lang="en-US" sz="4925" u="none">
                <a:solidFill>
                  <a:srgbClr val="F8F8F8"/>
                </a:solidFill>
                <a:latin typeface="Aileron Regular Bold" panose="00000800000000000000"/>
              </a:rPr>
              <a:t>06</a:t>
            </a:r>
            <a:endParaRPr lang="en-US" sz="4925" u="none">
              <a:solidFill>
                <a:srgbClr val="F8F8F8"/>
              </a:solidFill>
              <a:latin typeface="Aileron Regular Bold" panose="00000800000000000000"/>
            </a:endParaRPr>
          </a:p>
        </p:txBody>
      </p:sp>
      <p:grpSp>
        <p:nvGrpSpPr>
          <p:cNvPr id="7" name="Group 7"/>
          <p:cNvGrpSpPr/>
          <p:nvPr/>
        </p:nvGrpSpPr>
        <p:grpSpPr>
          <a:xfrm rot="0">
            <a:off x="-149397" y="423864"/>
            <a:ext cx="16333152" cy="174393"/>
            <a:chOff x="0" y="0"/>
            <a:chExt cx="53524916" cy="571500"/>
          </a:xfrm>
        </p:grpSpPr>
        <p:sp>
          <p:nvSpPr>
            <p:cNvPr id="8" name="Freeform 8"/>
            <p:cNvSpPr/>
            <p:nvPr/>
          </p:nvSpPr>
          <p:spPr>
            <a:xfrm>
              <a:off x="0" y="255270"/>
              <a:ext cx="53524919" cy="69850"/>
            </a:xfrm>
            <a:custGeom>
              <a:avLst/>
              <a:gdLst/>
              <a:ahLst/>
              <a:cxnLst/>
              <a:rect l="l" t="t" r="r" b="b"/>
              <a:pathLst>
                <a:path w="53524919" h="69850">
                  <a:moveTo>
                    <a:pt x="53234084" y="0"/>
                  </a:moveTo>
                  <a:lnTo>
                    <a:pt x="0" y="0"/>
                  </a:lnTo>
                  <a:lnTo>
                    <a:pt x="0" y="69850"/>
                  </a:lnTo>
                  <a:lnTo>
                    <a:pt x="53524919" y="69850"/>
                  </a:lnTo>
                  <a:lnTo>
                    <a:pt x="53524919" y="0"/>
                  </a:lnTo>
                  <a:close/>
                </a:path>
              </a:pathLst>
            </a:custGeom>
            <a:solidFill>
              <a:srgbClr val="F8F8F8"/>
            </a:solidFill>
          </p:spPr>
        </p:sp>
      </p:grpSp>
      <p:sp>
        <p:nvSpPr>
          <p:cNvPr id="9" name="AutoShape 9"/>
          <p:cNvSpPr/>
          <p:nvPr/>
        </p:nvSpPr>
        <p:spPr>
          <a:xfrm>
            <a:off x="1740527" y="9258300"/>
            <a:ext cx="897537" cy="1028700"/>
          </a:xfrm>
          <a:prstGeom prst="rect">
            <a:avLst/>
          </a:prstGeom>
          <a:solidFill>
            <a:srgbClr val="DF2C2C">
              <a:alpha val="80000"/>
            </a:srgbClr>
          </a:solidFill>
        </p:spPr>
      </p:sp>
      <p:sp>
        <p:nvSpPr>
          <p:cNvPr id="10" name="AutoShape 10"/>
          <p:cNvSpPr/>
          <p:nvPr/>
        </p:nvSpPr>
        <p:spPr>
          <a:xfrm>
            <a:off x="205913" y="1947972"/>
            <a:ext cx="310257" cy="296768"/>
          </a:xfrm>
          <a:prstGeom prst="rect">
            <a:avLst/>
          </a:prstGeom>
          <a:solidFill>
            <a:srgbClr val="DF2C2C"/>
          </a:solidFill>
        </p:spPr>
      </p:sp>
      <p:grpSp>
        <p:nvGrpSpPr>
          <p:cNvPr id="11" name="Group 11"/>
          <p:cNvGrpSpPr/>
          <p:nvPr/>
        </p:nvGrpSpPr>
        <p:grpSpPr>
          <a:xfrm rot="0">
            <a:off x="1028621" y="1816786"/>
            <a:ext cx="16374154" cy="2917396"/>
            <a:chOff x="0" y="0"/>
            <a:chExt cx="21832206" cy="3889861"/>
          </a:xfrm>
        </p:grpSpPr>
        <p:sp>
          <p:nvSpPr>
            <p:cNvPr id="12" name="TextBox 12"/>
            <p:cNvSpPr txBox="1"/>
            <p:nvPr/>
          </p:nvSpPr>
          <p:spPr>
            <a:xfrm>
              <a:off x="0" y="-47625"/>
              <a:ext cx="21832206" cy="895389"/>
            </a:xfrm>
            <a:prstGeom prst="rect">
              <a:avLst/>
            </a:prstGeom>
          </p:spPr>
          <p:txBody>
            <a:bodyPr lIns="0" tIns="0" rIns="0" bIns="0" rtlCol="0" anchor="t">
              <a:spAutoFit/>
            </a:bodyPr>
            <a:lstStyle/>
            <a:p>
              <a:pPr marL="0" lvl="0" indent="0" algn="l">
                <a:lnSpc>
                  <a:spcPts val="5460"/>
                </a:lnSpc>
                <a:spcBef>
                  <a:spcPct val="0"/>
                </a:spcBef>
              </a:pPr>
              <a:r>
                <a:rPr lang="en-US" sz="4200" spc="-42">
                  <a:solidFill>
                    <a:srgbClr val="FF4343"/>
                  </a:solidFill>
                  <a:latin typeface="Aileron Regular Italics" panose="00000500000000000000"/>
                </a:rPr>
                <a:t>Blood Bank Directory APIs</a:t>
              </a:r>
              <a:endParaRPr lang="en-US" sz="4200" spc="-42">
                <a:solidFill>
                  <a:srgbClr val="FF4343"/>
                </a:solidFill>
                <a:latin typeface="Aileron Regular Italics" panose="00000500000000000000"/>
              </a:endParaRPr>
            </a:p>
          </p:txBody>
        </p:sp>
        <p:sp>
          <p:nvSpPr>
            <p:cNvPr id="13" name="TextBox 13"/>
            <p:cNvSpPr txBox="1"/>
            <p:nvPr/>
          </p:nvSpPr>
          <p:spPr>
            <a:xfrm>
              <a:off x="0" y="1067535"/>
              <a:ext cx="21832206" cy="2822327"/>
            </a:xfrm>
            <a:prstGeom prst="rect">
              <a:avLst/>
            </a:prstGeom>
          </p:spPr>
          <p:txBody>
            <a:bodyPr lIns="0" tIns="0" rIns="0" bIns="0" rtlCol="0" anchor="t">
              <a:spAutoFit/>
            </a:bodyPr>
            <a:lstStyle/>
            <a:p>
              <a:pPr>
                <a:lnSpc>
                  <a:spcPts val="4260"/>
                </a:lnSpc>
              </a:pPr>
              <a:r>
                <a:rPr lang="en-US" sz="3000">
                  <a:solidFill>
                    <a:srgbClr val="F8F5F5"/>
                  </a:solidFill>
                  <a:latin typeface="Clear Sans Regular" panose="020B0503030202020304"/>
                </a:rPr>
                <a:t>1) List of all available blood banks in a certain city along with its complete inventory information.</a:t>
              </a:r>
              <a:endParaRPr lang="en-US" sz="3000">
                <a:solidFill>
                  <a:srgbClr val="F8F5F5"/>
                </a:solidFill>
                <a:latin typeface="Clear Sans Regular" panose="020B0503030202020304"/>
              </a:endParaRPr>
            </a:p>
            <a:p>
              <a:pPr>
                <a:lnSpc>
                  <a:spcPts val="4260"/>
                </a:lnSpc>
              </a:pPr>
              <a:r>
                <a:rPr lang="en-US" sz="3000">
                  <a:solidFill>
                    <a:srgbClr val="F8F5F5"/>
                  </a:solidFill>
                  <a:latin typeface="Clear Sans Regular" panose="020B0503030202020304"/>
                </a:rPr>
                <a:t>2) CRUD operations for Blood Bank .</a:t>
              </a:r>
              <a:endParaRPr lang="en-US" sz="3000">
                <a:solidFill>
                  <a:srgbClr val="F8F5F5"/>
                </a:solidFill>
                <a:latin typeface="Clear Sans Regular" panose="020B0503030202020304"/>
              </a:endParaRPr>
            </a:p>
            <a:p>
              <a:pPr marL="0" lvl="0" indent="0" algn="l">
                <a:lnSpc>
                  <a:spcPts val="4260"/>
                </a:lnSpc>
                <a:spcBef>
                  <a:spcPct val="0"/>
                </a:spcBef>
              </a:pPr>
              <a:r>
                <a:rPr lang="en-US" sz="3000">
                  <a:solidFill>
                    <a:srgbClr val="F8F5F5"/>
                  </a:solidFill>
                  <a:latin typeface="Clear Sans Regular" panose="020B0503030202020304"/>
                </a:rPr>
                <a:t>3) Filter blood banks by a specific blood group or location.</a:t>
              </a:r>
              <a:endParaRPr lang="en-US" sz="3000">
                <a:solidFill>
                  <a:srgbClr val="F8F5F5"/>
                </a:solidFill>
                <a:latin typeface="Clear Sans Regular" panose="020B0503030202020304"/>
              </a:endParaRPr>
            </a:p>
          </p:txBody>
        </p:sp>
      </p:grpSp>
      <p:sp>
        <p:nvSpPr>
          <p:cNvPr id="14" name="AutoShape 14"/>
          <p:cNvSpPr/>
          <p:nvPr/>
        </p:nvSpPr>
        <p:spPr>
          <a:xfrm>
            <a:off x="205913" y="4995116"/>
            <a:ext cx="310257" cy="296768"/>
          </a:xfrm>
          <a:prstGeom prst="rect">
            <a:avLst/>
          </a:prstGeom>
          <a:solidFill>
            <a:srgbClr val="DF2C2C"/>
          </a:solidFill>
        </p:spPr>
      </p:sp>
      <p:grpSp>
        <p:nvGrpSpPr>
          <p:cNvPr id="15" name="Group 15"/>
          <p:cNvGrpSpPr/>
          <p:nvPr/>
        </p:nvGrpSpPr>
        <p:grpSpPr>
          <a:xfrm rot="0">
            <a:off x="1028700" y="4935159"/>
            <a:ext cx="13620990" cy="2377970"/>
            <a:chOff x="0" y="0"/>
            <a:chExt cx="18161320" cy="3170627"/>
          </a:xfrm>
        </p:grpSpPr>
        <p:sp>
          <p:nvSpPr>
            <p:cNvPr id="16" name="TextBox 16"/>
            <p:cNvSpPr txBox="1"/>
            <p:nvPr/>
          </p:nvSpPr>
          <p:spPr>
            <a:xfrm>
              <a:off x="0" y="-47625"/>
              <a:ext cx="18161320" cy="895389"/>
            </a:xfrm>
            <a:prstGeom prst="rect">
              <a:avLst/>
            </a:prstGeom>
          </p:spPr>
          <p:txBody>
            <a:bodyPr lIns="0" tIns="0" rIns="0" bIns="0" rtlCol="0" anchor="t">
              <a:spAutoFit/>
            </a:bodyPr>
            <a:lstStyle/>
            <a:p>
              <a:pPr marL="0" lvl="0" indent="0" algn="l">
                <a:lnSpc>
                  <a:spcPts val="5460"/>
                </a:lnSpc>
                <a:spcBef>
                  <a:spcPct val="0"/>
                </a:spcBef>
              </a:pPr>
              <a:r>
                <a:rPr lang="en-US" sz="4200" spc="-42">
                  <a:solidFill>
                    <a:srgbClr val="FF4343"/>
                  </a:solidFill>
                  <a:latin typeface="Aileron Regular Italics" panose="00000500000000000000"/>
                </a:rPr>
                <a:t>Donors in Blood Bank API</a:t>
              </a:r>
              <a:endParaRPr lang="en-US" sz="4200" spc="-42">
                <a:solidFill>
                  <a:srgbClr val="FF4343"/>
                </a:solidFill>
                <a:latin typeface="Aileron Regular Italics" panose="00000500000000000000"/>
              </a:endParaRPr>
            </a:p>
          </p:txBody>
        </p:sp>
        <p:sp>
          <p:nvSpPr>
            <p:cNvPr id="17" name="TextBox 17"/>
            <p:cNvSpPr txBox="1"/>
            <p:nvPr/>
          </p:nvSpPr>
          <p:spPr>
            <a:xfrm>
              <a:off x="0" y="1067535"/>
              <a:ext cx="18161320" cy="2103092"/>
            </a:xfrm>
            <a:prstGeom prst="rect">
              <a:avLst/>
            </a:prstGeom>
          </p:spPr>
          <p:txBody>
            <a:bodyPr lIns="0" tIns="0" rIns="0" bIns="0" rtlCol="0" anchor="t">
              <a:spAutoFit/>
            </a:bodyPr>
            <a:lstStyle/>
            <a:p>
              <a:pPr>
                <a:lnSpc>
                  <a:spcPts val="4260"/>
                </a:lnSpc>
              </a:pPr>
              <a:r>
                <a:rPr lang="en-US" sz="3000">
                  <a:solidFill>
                    <a:srgbClr val="F8F5F5"/>
                  </a:solidFill>
                  <a:latin typeface="Clear Sans Regular" panose="020B0503030202020304"/>
                </a:rPr>
                <a:t>1) List of all the blood donors in a certain area.</a:t>
              </a:r>
              <a:endParaRPr lang="en-US" sz="3000">
                <a:solidFill>
                  <a:srgbClr val="F8F5F5"/>
                </a:solidFill>
                <a:latin typeface="Clear Sans Regular" panose="020B0503030202020304"/>
              </a:endParaRPr>
            </a:p>
            <a:p>
              <a:pPr>
                <a:lnSpc>
                  <a:spcPts val="4260"/>
                </a:lnSpc>
              </a:pPr>
              <a:r>
                <a:rPr lang="en-US" sz="3000">
                  <a:solidFill>
                    <a:srgbClr val="F8F5F5"/>
                  </a:solidFill>
                  <a:latin typeface="Clear Sans Regular" panose="020B0503030202020304"/>
                </a:rPr>
                <a:t>2) CRUD operations for user(Donor and recepient fall under this)</a:t>
              </a:r>
              <a:endParaRPr lang="en-US" sz="3000">
                <a:solidFill>
                  <a:srgbClr val="F8F5F5"/>
                </a:solidFill>
                <a:latin typeface="Clear Sans Regular" panose="020B0503030202020304"/>
              </a:endParaRPr>
            </a:p>
            <a:p>
              <a:pPr marL="0" lvl="0" indent="0" algn="l">
                <a:lnSpc>
                  <a:spcPts val="4260"/>
                </a:lnSpc>
                <a:spcBef>
                  <a:spcPct val="0"/>
                </a:spcBef>
              </a:pPr>
              <a:r>
                <a:rPr lang="en-US" sz="3000">
                  <a:solidFill>
                    <a:srgbClr val="F8F5F5"/>
                  </a:solidFill>
                  <a:latin typeface="Clear Sans Regular" panose="020B0503030202020304"/>
                </a:rPr>
                <a:t>3) Filter the blood donors by blood type.</a:t>
              </a:r>
              <a:endParaRPr lang="en-US" sz="3000">
                <a:solidFill>
                  <a:srgbClr val="F8F5F5"/>
                </a:solidFill>
                <a:latin typeface="Clear Sans Regular" panose="020B05030302020203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11717"/>
        </a:solidFill>
        <a:effectLst/>
      </p:bgPr>
    </p:bg>
    <p:spTree>
      <p:nvGrpSpPr>
        <p:cNvPr id="1" name=""/>
        <p:cNvGrpSpPr/>
        <p:nvPr/>
      </p:nvGrpSpPr>
      <p:grpSpPr>
        <a:xfrm>
          <a:off x="0" y="0"/>
          <a:ext cx="0" cy="0"/>
          <a:chOff x="0" y="0"/>
          <a:chExt cx="0" cy="0"/>
        </a:xfrm>
      </p:grpSpPr>
      <p:sp>
        <p:nvSpPr>
          <p:cNvPr id="2" name="TextBox 2"/>
          <p:cNvSpPr txBox="1"/>
          <p:nvPr/>
        </p:nvSpPr>
        <p:spPr>
          <a:xfrm>
            <a:off x="205913" y="472960"/>
            <a:ext cx="8436850" cy="910041"/>
          </a:xfrm>
          <a:prstGeom prst="rect">
            <a:avLst/>
          </a:prstGeom>
        </p:spPr>
        <p:txBody>
          <a:bodyPr lIns="0" tIns="0" rIns="0" bIns="0" rtlCol="0" anchor="t">
            <a:spAutoFit/>
          </a:bodyPr>
          <a:lstStyle/>
          <a:p>
            <a:pPr marL="0" lvl="0" indent="0" algn="l">
              <a:lnSpc>
                <a:spcPts val="7270"/>
              </a:lnSpc>
              <a:spcBef>
                <a:spcPct val="0"/>
              </a:spcBef>
            </a:pPr>
            <a:r>
              <a:rPr lang="en-US" sz="5770" u="sng" spc="-57">
                <a:solidFill>
                  <a:srgbClr val="F8F8F8"/>
                </a:solidFill>
                <a:latin typeface="HK Grotesk Bold Bold"/>
              </a:rPr>
              <a:t>Consumed Services</a:t>
            </a:r>
            <a:endParaRPr lang="en-US" sz="5770" u="sng" spc="-57">
              <a:solidFill>
                <a:srgbClr val="F8F8F8"/>
              </a:solidFill>
              <a:latin typeface="HK Grotesk Bold Bold"/>
            </a:endParaRPr>
          </a:p>
        </p:txBody>
      </p:sp>
      <p:pic>
        <p:nvPicPr>
          <p:cNvPr id="3" name="Picture 3"/>
          <p:cNvPicPr>
            <a:picLocks noChangeAspect="1"/>
          </p:cNvPicPr>
          <p:nvPr/>
        </p:nvPicPr>
        <p:blipFill>
          <a:blip r:embed="rId1"/>
          <a:srcRect/>
          <a:stretch>
            <a:fillRect/>
          </a:stretch>
        </p:blipFill>
        <p:spPr>
          <a:xfrm>
            <a:off x="15426265" y="258710"/>
            <a:ext cx="2861735" cy="686816"/>
          </a:xfrm>
          <a:prstGeom prst="rect">
            <a:avLst/>
          </a:prstGeom>
        </p:spPr>
      </p:pic>
      <p:grpSp>
        <p:nvGrpSpPr>
          <p:cNvPr id="4" name="Group 4"/>
          <p:cNvGrpSpPr/>
          <p:nvPr/>
        </p:nvGrpSpPr>
        <p:grpSpPr>
          <a:xfrm rot="0">
            <a:off x="2638064" y="9959349"/>
            <a:ext cx="15650790" cy="178255"/>
            <a:chOff x="0" y="0"/>
            <a:chExt cx="50177760" cy="571500"/>
          </a:xfrm>
        </p:grpSpPr>
        <p:sp>
          <p:nvSpPr>
            <p:cNvPr id="5" name="Freeform 5"/>
            <p:cNvSpPr/>
            <p:nvPr/>
          </p:nvSpPr>
          <p:spPr>
            <a:xfrm>
              <a:off x="0" y="255270"/>
              <a:ext cx="50177759" cy="69850"/>
            </a:xfrm>
            <a:custGeom>
              <a:avLst/>
              <a:gdLst/>
              <a:ahLst/>
              <a:cxnLst/>
              <a:rect l="l" t="t" r="r" b="b"/>
              <a:pathLst>
                <a:path w="50177759" h="69850">
                  <a:moveTo>
                    <a:pt x="49886930" y="0"/>
                  </a:moveTo>
                  <a:lnTo>
                    <a:pt x="0" y="0"/>
                  </a:lnTo>
                  <a:lnTo>
                    <a:pt x="0" y="69850"/>
                  </a:lnTo>
                  <a:lnTo>
                    <a:pt x="50177759" y="69850"/>
                  </a:lnTo>
                  <a:lnTo>
                    <a:pt x="50177759" y="0"/>
                  </a:lnTo>
                  <a:close/>
                </a:path>
              </a:pathLst>
            </a:custGeom>
            <a:solidFill>
              <a:srgbClr val="F8F8F8"/>
            </a:solidFill>
          </p:spPr>
        </p:sp>
      </p:grpSp>
      <p:sp>
        <p:nvSpPr>
          <p:cNvPr id="6" name="TextBox 6"/>
          <p:cNvSpPr txBox="1"/>
          <p:nvPr/>
        </p:nvSpPr>
        <p:spPr>
          <a:xfrm>
            <a:off x="312883" y="8873273"/>
            <a:ext cx="1876413" cy="843534"/>
          </a:xfrm>
          <a:prstGeom prst="rect">
            <a:avLst/>
          </a:prstGeom>
        </p:spPr>
        <p:txBody>
          <a:bodyPr lIns="0" tIns="0" rIns="0" bIns="0" rtlCol="0" anchor="t">
            <a:spAutoFit/>
          </a:bodyPr>
          <a:lstStyle/>
          <a:p>
            <a:pPr marL="0" lvl="0" indent="0" algn="l">
              <a:lnSpc>
                <a:spcPts val="6995"/>
              </a:lnSpc>
              <a:spcBef>
                <a:spcPct val="0"/>
              </a:spcBef>
            </a:pPr>
            <a:r>
              <a:rPr lang="en-US" sz="4925" u="none">
                <a:solidFill>
                  <a:srgbClr val="F8F8F8"/>
                </a:solidFill>
                <a:latin typeface="Aileron Regular Bold" panose="00000800000000000000"/>
              </a:rPr>
              <a:t>07</a:t>
            </a:r>
            <a:endParaRPr lang="en-US" sz="4925" u="none">
              <a:solidFill>
                <a:srgbClr val="F8F8F8"/>
              </a:solidFill>
              <a:latin typeface="Aileron Regular Bold" panose="00000800000000000000"/>
            </a:endParaRPr>
          </a:p>
        </p:txBody>
      </p:sp>
      <p:grpSp>
        <p:nvGrpSpPr>
          <p:cNvPr id="7" name="Group 7"/>
          <p:cNvGrpSpPr/>
          <p:nvPr/>
        </p:nvGrpSpPr>
        <p:grpSpPr>
          <a:xfrm rot="0">
            <a:off x="-149397" y="423864"/>
            <a:ext cx="16333152" cy="174393"/>
            <a:chOff x="0" y="0"/>
            <a:chExt cx="53524916" cy="571500"/>
          </a:xfrm>
        </p:grpSpPr>
        <p:sp>
          <p:nvSpPr>
            <p:cNvPr id="8" name="Freeform 8"/>
            <p:cNvSpPr/>
            <p:nvPr/>
          </p:nvSpPr>
          <p:spPr>
            <a:xfrm>
              <a:off x="0" y="255270"/>
              <a:ext cx="53524919" cy="69850"/>
            </a:xfrm>
            <a:custGeom>
              <a:avLst/>
              <a:gdLst/>
              <a:ahLst/>
              <a:cxnLst/>
              <a:rect l="l" t="t" r="r" b="b"/>
              <a:pathLst>
                <a:path w="53524919" h="69850">
                  <a:moveTo>
                    <a:pt x="53234084" y="0"/>
                  </a:moveTo>
                  <a:lnTo>
                    <a:pt x="0" y="0"/>
                  </a:lnTo>
                  <a:lnTo>
                    <a:pt x="0" y="69850"/>
                  </a:lnTo>
                  <a:lnTo>
                    <a:pt x="53524919" y="69850"/>
                  </a:lnTo>
                  <a:lnTo>
                    <a:pt x="53524919" y="0"/>
                  </a:lnTo>
                  <a:close/>
                </a:path>
              </a:pathLst>
            </a:custGeom>
            <a:solidFill>
              <a:srgbClr val="F8F8F8"/>
            </a:solidFill>
          </p:spPr>
        </p:sp>
      </p:grpSp>
      <p:sp>
        <p:nvSpPr>
          <p:cNvPr id="9" name="AutoShape 9"/>
          <p:cNvSpPr/>
          <p:nvPr/>
        </p:nvSpPr>
        <p:spPr>
          <a:xfrm>
            <a:off x="1740527" y="9258300"/>
            <a:ext cx="897537" cy="1028700"/>
          </a:xfrm>
          <a:prstGeom prst="rect">
            <a:avLst/>
          </a:prstGeom>
          <a:solidFill>
            <a:srgbClr val="DF2C2C">
              <a:alpha val="80000"/>
            </a:srgbClr>
          </a:solidFill>
        </p:spPr>
      </p:sp>
      <p:sp>
        <p:nvSpPr>
          <p:cNvPr id="10" name="AutoShape 10"/>
          <p:cNvSpPr/>
          <p:nvPr/>
        </p:nvSpPr>
        <p:spPr>
          <a:xfrm>
            <a:off x="205913" y="1947972"/>
            <a:ext cx="310257" cy="296768"/>
          </a:xfrm>
          <a:prstGeom prst="rect">
            <a:avLst/>
          </a:prstGeom>
          <a:solidFill>
            <a:srgbClr val="DF2C2C"/>
          </a:solidFill>
        </p:spPr>
      </p:sp>
      <p:grpSp>
        <p:nvGrpSpPr>
          <p:cNvPr id="11" name="Group 11"/>
          <p:cNvGrpSpPr/>
          <p:nvPr/>
        </p:nvGrpSpPr>
        <p:grpSpPr>
          <a:xfrm rot="0">
            <a:off x="1028621" y="1816786"/>
            <a:ext cx="14133207" cy="2917396"/>
            <a:chOff x="0" y="0"/>
            <a:chExt cx="18844276" cy="3889861"/>
          </a:xfrm>
        </p:grpSpPr>
        <p:sp>
          <p:nvSpPr>
            <p:cNvPr id="12" name="TextBox 12"/>
            <p:cNvSpPr txBox="1"/>
            <p:nvPr/>
          </p:nvSpPr>
          <p:spPr>
            <a:xfrm>
              <a:off x="0" y="-47625"/>
              <a:ext cx="18844276" cy="895389"/>
            </a:xfrm>
            <a:prstGeom prst="rect">
              <a:avLst/>
            </a:prstGeom>
          </p:spPr>
          <p:txBody>
            <a:bodyPr lIns="0" tIns="0" rIns="0" bIns="0" rtlCol="0" anchor="t">
              <a:spAutoFit/>
            </a:bodyPr>
            <a:lstStyle/>
            <a:p>
              <a:pPr marL="0" lvl="0" indent="0" algn="l">
                <a:lnSpc>
                  <a:spcPts val="5460"/>
                </a:lnSpc>
                <a:spcBef>
                  <a:spcPct val="0"/>
                </a:spcBef>
              </a:pPr>
              <a:r>
                <a:rPr lang="en-US" sz="4200" spc="-42">
                  <a:solidFill>
                    <a:srgbClr val="FF4343"/>
                  </a:solidFill>
                  <a:latin typeface="Aileron Regular Italics" panose="00000500000000000000"/>
                </a:rPr>
                <a:t>Payment Gateway</a:t>
              </a:r>
              <a:endParaRPr lang="en-US" sz="4200" spc="-42">
                <a:solidFill>
                  <a:srgbClr val="FF4343"/>
                </a:solidFill>
                <a:latin typeface="Aileron Regular Italics" panose="00000500000000000000"/>
              </a:endParaRPr>
            </a:p>
          </p:txBody>
        </p:sp>
        <p:sp>
          <p:nvSpPr>
            <p:cNvPr id="13" name="TextBox 13"/>
            <p:cNvSpPr txBox="1"/>
            <p:nvPr/>
          </p:nvSpPr>
          <p:spPr>
            <a:xfrm>
              <a:off x="0" y="1067535"/>
              <a:ext cx="18844276" cy="2822327"/>
            </a:xfrm>
            <a:prstGeom prst="rect">
              <a:avLst/>
            </a:prstGeom>
          </p:spPr>
          <p:txBody>
            <a:bodyPr lIns="0" tIns="0" rIns="0" bIns="0" rtlCol="0" anchor="t">
              <a:spAutoFit/>
            </a:bodyPr>
            <a:lstStyle/>
            <a:p>
              <a:pPr marL="0" lvl="0" indent="0" algn="l">
                <a:lnSpc>
                  <a:spcPts val="4260"/>
                </a:lnSpc>
                <a:spcBef>
                  <a:spcPct val="0"/>
                </a:spcBef>
              </a:pPr>
              <a:r>
                <a:rPr lang="en-US" sz="3000">
                  <a:solidFill>
                    <a:srgbClr val="F8F5F5"/>
                  </a:solidFill>
                  <a:latin typeface="Clear Sans Regular" panose="020B0503030202020304"/>
                </a:rPr>
                <a:t>The users would be provided with an online payment gateway such that any user looking for blood packet could search across the local blood banks on our website and if found, he can buy it online and collect the blood sample from the respective blood bank.</a:t>
              </a:r>
              <a:endParaRPr lang="en-US" sz="3000">
                <a:solidFill>
                  <a:srgbClr val="F8F5F5"/>
                </a:solidFill>
                <a:latin typeface="Clear Sans Regular" panose="020B0503030202020304"/>
              </a:endParaRPr>
            </a:p>
          </p:txBody>
        </p:sp>
      </p:grpSp>
      <p:sp>
        <p:nvSpPr>
          <p:cNvPr id="14" name="AutoShape 14"/>
          <p:cNvSpPr/>
          <p:nvPr/>
        </p:nvSpPr>
        <p:spPr>
          <a:xfrm>
            <a:off x="205913" y="5143500"/>
            <a:ext cx="310257" cy="296768"/>
          </a:xfrm>
          <a:prstGeom prst="rect">
            <a:avLst/>
          </a:prstGeom>
          <a:solidFill>
            <a:srgbClr val="DF2C2C"/>
          </a:solidFill>
        </p:spPr>
      </p:sp>
      <p:grpSp>
        <p:nvGrpSpPr>
          <p:cNvPr id="15" name="Group 15"/>
          <p:cNvGrpSpPr/>
          <p:nvPr/>
        </p:nvGrpSpPr>
        <p:grpSpPr>
          <a:xfrm rot="0">
            <a:off x="1028700" y="5069171"/>
            <a:ext cx="13620990" cy="2917396"/>
            <a:chOff x="0" y="0"/>
            <a:chExt cx="18161320" cy="3889861"/>
          </a:xfrm>
        </p:grpSpPr>
        <p:sp>
          <p:nvSpPr>
            <p:cNvPr id="16" name="TextBox 16"/>
            <p:cNvSpPr txBox="1"/>
            <p:nvPr/>
          </p:nvSpPr>
          <p:spPr>
            <a:xfrm>
              <a:off x="0" y="-47625"/>
              <a:ext cx="18161320" cy="895389"/>
            </a:xfrm>
            <a:prstGeom prst="rect">
              <a:avLst/>
            </a:prstGeom>
          </p:spPr>
          <p:txBody>
            <a:bodyPr lIns="0" tIns="0" rIns="0" bIns="0" rtlCol="0" anchor="t">
              <a:spAutoFit/>
            </a:bodyPr>
            <a:lstStyle/>
            <a:p>
              <a:pPr marL="0" lvl="0" indent="0" algn="l">
                <a:lnSpc>
                  <a:spcPts val="5460"/>
                </a:lnSpc>
                <a:spcBef>
                  <a:spcPct val="0"/>
                </a:spcBef>
              </a:pPr>
              <a:r>
                <a:rPr lang="en-US" sz="4200" spc="-42">
                  <a:solidFill>
                    <a:srgbClr val="FF4343"/>
                  </a:solidFill>
                  <a:latin typeface="Aileron Regular Italics" panose="00000500000000000000"/>
                </a:rPr>
                <a:t>Social Media Sharing</a:t>
              </a:r>
              <a:endParaRPr lang="en-US" sz="4200" spc="-42">
                <a:solidFill>
                  <a:srgbClr val="FF4343"/>
                </a:solidFill>
                <a:latin typeface="Aileron Regular Italics" panose="00000500000000000000"/>
              </a:endParaRPr>
            </a:p>
          </p:txBody>
        </p:sp>
        <p:sp>
          <p:nvSpPr>
            <p:cNvPr id="17" name="TextBox 17"/>
            <p:cNvSpPr txBox="1"/>
            <p:nvPr/>
          </p:nvSpPr>
          <p:spPr>
            <a:xfrm>
              <a:off x="0" y="1067535"/>
              <a:ext cx="18161320" cy="2822327"/>
            </a:xfrm>
            <a:prstGeom prst="rect">
              <a:avLst/>
            </a:prstGeom>
          </p:spPr>
          <p:txBody>
            <a:bodyPr lIns="0" tIns="0" rIns="0" bIns="0" rtlCol="0" anchor="t">
              <a:spAutoFit/>
            </a:bodyPr>
            <a:lstStyle/>
            <a:p>
              <a:pPr>
                <a:lnSpc>
                  <a:spcPts val="4260"/>
                </a:lnSpc>
              </a:pPr>
              <a:r>
                <a:rPr lang="en-US" sz="3000">
                  <a:solidFill>
                    <a:srgbClr val="F8F5F5"/>
                  </a:solidFill>
                  <a:latin typeface="Clear Sans Regular" panose="020B0503030202020304"/>
                </a:rPr>
                <a:t>The users would be provided with the option to share on social media. A donor can share and inspire other people to donate blood by sharing on social media.</a:t>
              </a:r>
              <a:endParaRPr lang="en-US" sz="3000">
                <a:solidFill>
                  <a:srgbClr val="F8F5F5"/>
                </a:solidFill>
                <a:latin typeface="Clear Sans Regular" panose="020B0503030202020304"/>
              </a:endParaRPr>
            </a:p>
            <a:p>
              <a:pPr marL="0" lvl="0" indent="0" algn="l">
                <a:lnSpc>
                  <a:spcPts val="4260"/>
                </a:lnSpc>
                <a:spcBef>
                  <a:spcPct val="0"/>
                </a:spcBef>
              </a:pPr>
              <a:r>
                <a:rPr lang="en-US" sz="3000">
                  <a:solidFill>
                    <a:srgbClr val="F8F5F5"/>
                  </a:solidFill>
                  <a:latin typeface="Clear Sans Regular" panose="020B0503030202020304"/>
                </a:rPr>
                <a:t>In case of emergeny any recipient can request for blood donation on social media.</a:t>
              </a:r>
              <a:endParaRPr lang="en-US" sz="3000">
                <a:solidFill>
                  <a:srgbClr val="F8F5F5"/>
                </a:solidFill>
                <a:latin typeface="Clear Sans Regular" panose="020B0503030202020304"/>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F2C2C"/>
        </a:solidFill>
        <a:effectLst/>
      </p:bgPr>
    </p:bg>
    <p:spTree>
      <p:nvGrpSpPr>
        <p:cNvPr id="1" name=""/>
        <p:cNvGrpSpPr/>
        <p:nvPr/>
      </p:nvGrpSpPr>
      <p:grpSpPr>
        <a:xfrm>
          <a:off x="0" y="0"/>
          <a:ext cx="0" cy="0"/>
          <a:chOff x="0" y="0"/>
          <a:chExt cx="0" cy="0"/>
        </a:xfrm>
      </p:grpSpPr>
      <p:sp>
        <p:nvSpPr>
          <p:cNvPr id="2" name="AutoShape 2"/>
          <p:cNvSpPr/>
          <p:nvPr/>
        </p:nvSpPr>
        <p:spPr>
          <a:xfrm>
            <a:off x="5310913" y="713777"/>
            <a:ext cx="11605257" cy="7961873"/>
          </a:xfrm>
          <a:prstGeom prst="rect">
            <a:avLst/>
          </a:prstGeom>
          <a:solidFill>
            <a:srgbClr val="F8F5F5"/>
          </a:solidFill>
        </p:spPr>
      </p:sp>
      <p:sp>
        <p:nvSpPr>
          <p:cNvPr id="3" name="TextBox 3"/>
          <p:cNvSpPr txBox="1"/>
          <p:nvPr/>
        </p:nvSpPr>
        <p:spPr>
          <a:xfrm>
            <a:off x="5535488" y="1122690"/>
            <a:ext cx="11723812" cy="7552960"/>
          </a:xfrm>
          <a:prstGeom prst="rect">
            <a:avLst/>
          </a:prstGeom>
        </p:spPr>
        <p:txBody>
          <a:bodyPr lIns="0" tIns="0" rIns="0" bIns="0" rtlCol="0" anchor="t">
            <a:spAutoFit/>
          </a:bodyPr>
          <a:lstStyle/>
          <a:p>
            <a:pPr>
              <a:lnSpc>
                <a:spcPts val="5495"/>
              </a:lnSpc>
            </a:pPr>
            <a:r>
              <a:rPr lang="en-US" sz="4230" spc="-42">
                <a:solidFill>
                  <a:srgbClr val="111717"/>
                </a:solidFill>
                <a:latin typeface="Aileron Regular Bold" panose="00000800000000000000"/>
              </a:rPr>
              <a:t>A)Frontend : HTML, CSS and JavaScript</a:t>
            </a:r>
            <a:endParaRPr lang="en-US" sz="4230" spc="-42">
              <a:solidFill>
                <a:srgbClr val="111717"/>
              </a:solidFill>
              <a:latin typeface="Aileron Regular Bold" panose="00000800000000000000"/>
            </a:endParaRPr>
          </a:p>
          <a:p>
            <a:pPr>
              <a:lnSpc>
                <a:spcPts val="5495"/>
              </a:lnSpc>
            </a:pPr>
            <a:r>
              <a:rPr lang="en-US" sz="4230" spc="-42">
                <a:solidFill>
                  <a:srgbClr val="111717"/>
                </a:solidFill>
                <a:latin typeface="Aileron Regular Bold" panose="00000800000000000000"/>
              </a:rPr>
              <a:t>B)Backend :</a:t>
            </a:r>
            <a:endParaRPr lang="en-US" sz="4230" spc="-42">
              <a:solidFill>
                <a:srgbClr val="111717"/>
              </a:solidFill>
              <a:latin typeface="Aileron Regular Bold" panose="00000800000000000000"/>
            </a:endParaRPr>
          </a:p>
          <a:p>
            <a:pPr>
              <a:lnSpc>
                <a:spcPts val="5495"/>
              </a:lnSpc>
            </a:pPr>
            <a:r>
              <a:rPr lang="en-US" sz="4230" spc="-42">
                <a:solidFill>
                  <a:srgbClr val="111717"/>
                </a:solidFill>
                <a:latin typeface="Aileron Regular Bold" panose="00000800000000000000"/>
              </a:rPr>
              <a:t>1) Web Framework: Django and Django Rest</a:t>
            </a:r>
            <a:endParaRPr lang="en-US" sz="4230" spc="-42">
              <a:solidFill>
                <a:srgbClr val="111717"/>
              </a:solidFill>
              <a:latin typeface="Aileron Regular Bold" panose="00000800000000000000"/>
            </a:endParaRPr>
          </a:p>
          <a:p>
            <a:pPr>
              <a:lnSpc>
                <a:spcPts val="5495"/>
              </a:lnSpc>
            </a:pPr>
            <a:r>
              <a:rPr lang="en-US" sz="4230" spc="-42">
                <a:solidFill>
                  <a:srgbClr val="111717"/>
                </a:solidFill>
                <a:latin typeface="Aileron Regular Bold" panose="00000800000000000000"/>
              </a:rPr>
              <a:t>2) Programming Language: Python</a:t>
            </a:r>
            <a:endParaRPr lang="en-US" sz="4230" spc="-42">
              <a:solidFill>
                <a:srgbClr val="111717"/>
              </a:solidFill>
              <a:latin typeface="Aileron Regular Bold" panose="00000800000000000000"/>
            </a:endParaRPr>
          </a:p>
          <a:p>
            <a:pPr>
              <a:lnSpc>
                <a:spcPts val="5495"/>
              </a:lnSpc>
            </a:pPr>
            <a:r>
              <a:rPr lang="en-US" sz="4230" spc="-42">
                <a:solidFill>
                  <a:srgbClr val="111717"/>
                </a:solidFill>
                <a:latin typeface="Aileron Regular Bold" panose="00000800000000000000"/>
              </a:rPr>
              <a:t>3) Database: MySQL</a:t>
            </a:r>
            <a:endParaRPr lang="en-US" sz="4230" spc="-42">
              <a:solidFill>
                <a:srgbClr val="111717"/>
              </a:solidFill>
              <a:latin typeface="Aileron Regular Bold" panose="00000800000000000000"/>
            </a:endParaRPr>
          </a:p>
          <a:p>
            <a:pPr>
              <a:lnSpc>
                <a:spcPts val="5495"/>
              </a:lnSpc>
            </a:pPr>
            <a:r>
              <a:rPr lang="en-US" sz="4230" spc="-42">
                <a:solidFill>
                  <a:srgbClr val="111717"/>
                </a:solidFill>
                <a:latin typeface="Aileron Regular Bold" panose="00000800000000000000"/>
              </a:rPr>
              <a:t>4) Memory and Time Profiling: Django Debug toolbar </a:t>
            </a:r>
            <a:endParaRPr lang="en-US" sz="4230" spc="-42">
              <a:solidFill>
                <a:srgbClr val="111717"/>
              </a:solidFill>
              <a:latin typeface="Aileron Regular Bold" panose="00000800000000000000"/>
            </a:endParaRPr>
          </a:p>
          <a:p>
            <a:pPr>
              <a:lnSpc>
                <a:spcPts val="5495"/>
              </a:lnSpc>
            </a:pPr>
            <a:r>
              <a:rPr lang="en-US" sz="4230" spc="-42">
                <a:solidFill>
                  <a:srgbClr val="111717"/>
                </a:solidFill>
                <a:latin typeface="Aileron Regular Bold" panose="00000800000000000000"/>
              </a:rPr>
              <a:t>5) Deployment Server: PythonAnywhere</a:t>
            </a:r>
            <a:endParaRPr lang="en-US" sz="4230" spc="-42">
              <a:solidFill>
                <a:srgbClr val="111717"/>
              </a:solidFill>
              <a:latin typeface="Aileron Regular Bold" panose="00000800000000000000"/>
            </a:endParaRPr>
          </a:p>
          <a:p>
            <a:pPr>
              <a:lnSpc>
                <a:spcPts val="5495"/>
              </a:lnSpc>
            </a:pPr>
            <a:r>
              <a:rPr lang="en-US" sz="4230" spc="-42">
                <a:solidFill>
                  <a:srgbClr val="111717"/>
                </a:solidFill>
                <a:latin typeface="Aileron Regular Bold" panose="00000800000000000000"/>
              </a:rPr>
              <a:t>C)API Documentation : Swagger</a:t>
            </a:r>
            <a:endParaRPr lang="en-US" sz="4230" spc="-42">
              <a:solidFill>
                <a:srgbClr val="111717"/>
              </a:solidFill>
              <a:latin typeface="Aileron Regular Bold" panose="00000800000000000000"/>
            </a:endParaRPr>
          </a:p>
          <a:p>
            <a:pPr>
              <a:lnSpc>
                <a:spcPts val="5495"/>
              </a:lnSpc>
            </a:pPr>
            <a:r>
              <a:rPr lang="en-US" sz="4230" spc="-42">
                <a:solidFill>
                  <a:srgbClr val="111717"/>
                </a:solidFill>
                <a:latin typeface="Aileron Regular Bold" panose="00000800000000000000"/>
              </a:rPr>
              <a:t>D) Testing : Django(Unit Test Module)</a:t>
            </a:r>
            <a:endParaRPr lang="en-US" sz="4230" spc="-42">
              <a:solidFill>
                <a:srgbClr val="111717"/>
              </a:solidFill>
              <a:latin typeface="Aileron Regular Bold" panose="00000800000000000000"/>
            </a:endParaRPr>
          </a:p>
          <a:p>
            <a:pPr marL="0" lvl="0" indent="0">
              <a:lnSpc>
                <a:spcPts val="5495"/>
              </a:lnSpc>
              <a:spcBef>
                <a:spcPct val="0"/>
              </a:spcBef>
            </a:pPr>
            <a:r>
              <a:rPr lang="en-US" sz="4230" spc="-42">
                <a:solidFill>
                  <a:srgbClr val="111717"/>
                </a:solidFill>
                <a:latin typeface="Aileron Regular Bold" panose="00000800000000000000"/>
              </a:rPr>
              <a:t>E) Measure Progress: Github(Version Control)</a:t>
            </a:r>
            <a:endParaRPr lang="en-US" sz="4230" spc="-42">
              <a:solidFill>
                <a:srgbClr val="111717"/>
              </a:solidFill>
              <a:latin typeface="Aileron Regular Bold" panose="00000800000000000000"/>
            </a:endParaRPr>
          </a:p>
        </p:txBody>
      </p:sp>
      <p:grpSp>
        <p:nvGrpSpPr>
          <p:cNvPr id="4" name="Group 4"/>
          <p:cNvGrpSpPr/>
          <p:nvPr/>
        </p:nvGrpSpPr>
        <p:grpSpPr>
          <a:xfrm rot="0">
            <a:off x="1028700" y="3780066"/>
            <a:ext cx="6795648" cy="2726868"/>
            <a:chOff x="0" y="0"/>
            <a:chExt cx="9060864" cy="3635824"/>
          </a:xfrm>
        </p:grpSpPr>
        <p:sp>
          <p:nvSpPr>
            <p:cNvPr id="5" name="TextBox 5"/>
            <p:cNvSpPr txBox="1"/>
            <p:nvPr/>
          </p:nvSpPr>
          <p:spPr>
            <a:xfrm>
              <a:off x="0" y="-66675"/>
              <a:ext cx="9060864" cy="2766909"/>
            </a:xfrm>
            <a:prstGeom prst="rect">
              <a:avLst/>
            </a:prstGeom>
          </p:spPr>
          <p:txBody>
            <a:bodyPr lIns="0" tIns="0" rIns="0" bIns="0" rtlCol="0" anchor="t">
              <a:spAutoFit/>
            </a:bodyPr>
            <a:lstStyle/>
            <a:p>
              <a:pPr>
                <a:lnSpc>
                  <a:spcPts val="8320"/>
                </a:lnSpc>
              </a:pPr>
              <a:r>
                <a:rPr lang="en-US" sz="6400" spc="-64">
                  <a:solidFill>
                    <a:srgbClr val="F8F5F5"/>
                  </a:solidFill>
                  <a:latin typeface="Archivo Black Bold"/>
                </a:rPr>
                <a:t>Tech</a:t>
              </a:r>
              <a:endParaRPr lang="en-US" sz="6400" spc="-64">
                <a:solidFill>
                  <a:srgbClr val="F8F5F5"/>
                </a:solidFill>
                <a:latin typeface="Archivo Black Bold"/>
              </a:endParaRPr>
            </a:p>
            <a:p>
              <a:pPr marL="0" lvl="0" indent="0">
                <a:lnSpc>
                  <a:spcPts val="8320"/>
                </a:lnSpc>
                <a:spcBef>
                  <a:spcPct val="0"/>
                </a:spcBef>
              </a:pPr>
              <a:r>
                <a:rPr lang="en-US" sz="6400" spc="-64">
                  <a:solidFill>
                    <a:srgbClr val="F8F5F5"/>
                  </a:solidFill>
                  <a:latin typeface="Archivo Black Bold"/>
                </a:rPr>
                <a:t>Stack</a:t>
              </a:r>
              <a:endParaRPr lang="en-US" sz="6400" spc="-64">
                <a:solidFill>
                  <a:srgbClr val="F8F5F5"/>
                </a:solidFill>
                <a:latin typeface="Archivo Black Bold"/>
              </a:endParaRPr>
            </a:p>
          </p:txBody>
        </p:sp>
        <p:sp>
          <p:nvSpPr>
            <p:cNvPr id="6" name="TextBox 6"/>
            <p:cNvSpPr txBox="1"/>
            <p:nvPr/>
          </p:nvSpPr>
          <p:spPr>
            <a:xfrm>
              <a:off x="0" y="2971696"/>
              <a:ext cx="9060864" cy="664128"/>
            </a:xfrm>
            <a:prstGeom prst="rect">
              <a:avLst/>
            </a:prstGeom>
          </p:spPr>
          <p:txBody>
            <a:bodyPr lIns="0" tIns="0" rIns="0" bIns="0" rtlCol="0" anchor="t">
              <a:spAutoFit/>
            </a:bodyPr>
            <a:lstStyle/>
            <a:p>
              <a:pPr marL="0" lvl="0" indent="0">
                <a:lnSpc>
                  <a:spcPts val="4260"/>
                </a:lnSpc>
              </a:pPr>
            </a:p>
          </p:txBody>
        </p:sp>
      </p:grpSp>
      <p:pic>
        <p:nvPicPr>
          <p:cNvPr id="7" name="Picture 7"/>
          <p:cNvPicPr>
            <a:picLocks noChangeAspect="1"/>
          </p:cNvPicPr>
          <p:nvPr/>
        </p:nvPicPr>
        <p:blipFill>
          <a:blip r:embed="rId1"/>
          <a:srcRect/>
          <a:stretch>
            <a:fillRect/>
          </a:stretch>
        </p:blipFill>
        <p:spPr>
          <a:xfrm>
            <a:off x="1028700" y="-343408"/>
            <a:ext cx="2861735" cy="686816"/>
          </a:xfrm>
          <a:prstGeom prst="rect">
            <a:avLst/>
          </a:prstGeom>
        </p:spPr>
      </p:pic>
      <p:grpSp>
        <p:nvGrpSpPr>
          <p:cNvPr id="8" name="Group 8"/>
          <p:cNvGrpSpPr/>
          <p:nvPr/>
        </p:nvGrpSpPr>
        <p:grpSpPr>
          <a:xfrm rot="0">
            <a:off x="16573038" y="8746688"/>
            <a:ext cx="686262" cy="511612"/>
            <a:chOff x="0" y="0"/>
            <a:chExt cx="915016" cy="682149"/>
          </a:xfrm>
        </p:grpSpPr>
        <p:sp>
          <p:nvSpPr>
            <p:cNvPr id="9" name="AutoShape 9"/>
            <p:cNvSpPr/>
            <p:nvPr/>
          </p:nvSpPr>
          <p:spPr>
            <a:xfrm>
              <a:off x="0" y="0"/>
              <a:ext cx="915016" cy="682149"/>
            </a:xfrm>
            <a:prstGeom prst="rect">
              <a:avLst/>
            </a:prstGeom>
            <a:solidFill>
              <a:srgbClr val="F8F5F5"/>
            </a:solidFill>
          </p:spPr>
        </p:sp>
        <p:pic>
          <p:nvPicPr>
            <p:cNvPr id="10" name="Picture 10"/>
            <p:cNvPicPr>
              <a:picLocks noChangeAspect="1"/>
            </p:cNvPicPr>
            <p:nvPr/>
          </p:nvPicPr>
          <p:blipFill>
            <a:blip r:embed="rId2"/>
            <a:srcRect/>
            <a:stretch>
              <a:fillRect/>
            </a:stretch>
          </p:blipFill>
          <p:spPr>
            <a:xfrm>
              <a:off x="154237" y="183374"/>
              <a:ext cx="606541" cy="315401"/>
            </a:xfrm>
            <a:prstGeom prst="rect">
              <a:avLst/>
            </a:prstGeom>
          </p:spPr>
        </p:pic>
      </p:grpSp>
      <p:sp>
        <p:nvSpPr>
          <p:cNvPr id="11" name="TextBox 11"/>
          <p:cNvSpPr txBox="1"/>
          <p:nvPr/>
        </p:nvSpPr>
        <p:spPr>
          <a:xfrm>
            <a:off x="1028700" y="657225"/>
            <a:ext cx="1720215" cy="820420"/>
          </a:xfrm>
          <a:prstGeom prst="rect">
            <a:avLst/>
          </a:prstGeom>
        </p:spPr>
        <p:txBody>
          <a:bodyPr wrap="square" lIns="0" tIns="0" rIns="0" bIns="0" rtlCol="0" anchor="t">
            <a:spAutoFit/>
          </a:bodyPr>
          <a:lstStyle/>
          <a:p>
            <a:pPr>
              <a:lnSpc>
                <a:spcPts val="6400"/>
              </a:lnSpc>
            </a:pPr>
            <a:r>
              <a:rPr lang="en-US" sz="6400" spc="-64">
                <a:solidFill>
                  <a:srgbClr val="000000"/>
                </a:solidFill>
                <a:latin typeface="HK Grotesk Medium Bold" panose="00000700000000000000"/>
              </a:rPr>
              <a:t>08</a:t>
            </a:r>
            <a:endParaRPr lang="en-US" sz="6400" spc="-64">
              <a:solidFill>
                <a:srgbClr val="000000"/>
              </a:solidFill>
              <a:latin typeface="HK Grotesk Medium Bold" panose="00000700000000000000"/>
            </a:endParaRPr>
          </a:p>
        </p:txBody>
      </p:sp>
      <p:sp>
        <p:nvSpPr>
          <p:cNvPr id="12" name="AutoShape 12"/>
          <p:cNvSpPr/>
          <p:nvPr/>
        </p:nvSpPr>
        <p:spPr>
          <a:xfrm>
            <a:off x="675216" y="-228600"/>
            <a:ext cx="38100" cy="8229600"/>
          </a:xfrm>
          <a:prstGeom prst="rect">
            <a:avLst/>
          </a:prstGeom>
          <a:solidFill>
            <a:srgbClr val="202020"/>
          </a:solidFill>
        </p:spPr>
      </p:sp>
      <p:grpSp>
        <p:nvGrpSpPr>
          <p:cNvPr id="13" name="Group 13"/>
          <p:cNvGrpSpPr/>
          <p:nvPr/>
        </p:nvGrpSpPr>
        <p:grpSpPr>
          <a:xfrm rot="5400000">
            <a:off x="593147" y="8637839"/>
            <a:ext cx="1165300" cy="1240921"/>
            <a:chOff x="0" y="0"/>
            <a:chExt cx="1553733" cy="1654562"/>
          </a:xfrm>
        </p:grpSpPr>
        <p:pic>
          <p:nvPicPr>
            <p:cNvPr id="14" name="Picture 14"/>
            <p:cNvPicPr>
              <a:picLocks noChangeAspect="1"/>
            </p:cNvPicPr>
            <p:nvPr/>
          </p:nvPicPr>
          <p:blipFill>
            <a:blip r:embed="rId3"/>
            <a:srcRect l="15610" t="39459" r="16458" b="39884"/>
            <a:stretch>
              <a:fillRect/>
            </a:stretch>
          </p:blipFill>
          <p:spPr>
            <a:xfrm>
              <a:off x="0" y="0"/>
              <a:ext cx="1553733" cy="472452"/>
            </a:xfrm>
            <a:prstGeom prst="rect">
              <a:avLst/>
            </a:prstGeom>
          </p:spPr>
        </p:pic>
        <p:pic>
          <p:nvPicPr>
            <p:cNvPr id="15" name="Picture 15"/>
            <p:cNvPicPr>
              <a:picLocks noChangeAspect="1"/>
            </p:cNvPicPr>
            <p:nvPr/>
          </p:nvPicPr>
          <p:blipFill>
            <a:blip r:embed="rId3"/>
            <a:srcRect l="15610" t="39459" r="16458" b="39884"/>
            <a:stretch>
              <a:fillRect/>
            </a:stretch>
          </p:blipFill>
          <p:spPr>
            <a:xfrm>
              <a:off x="0" y="588565"/>
              <a:ext cx="1553733" cy="472452"/>
            </a:xfrm>
            <a:prstGeom prst="rect">
              <a:avLst/>
            </a:prstGeom>
          </p:spPr>
        </p:pic>
        <p:pic>
          <p:nvPicPr>
            <p:cNvPr id="16" name="Picture 16"/>
            <p:cNvPicPr>
              <a:picLocks noChangeAspect="1"/>
            </p:cNvPicPr>
            <p:nvPr/>
          </p:nvPicPr>
          <p:blipFill>
            <a:blip r:embed="rId3"/>
            <a:srcRect l="15610" t="39459" r="16458" b="39884"/>
            <a:stretch>
              <a:fillRect/>
            </a:stretch>
          </p:blipFill>
          <p:spPr>
            <a:xfrm>
              <a:off x="0" y="1182110"/>
              <a:ext cx="1553733" cy="472452"/>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a:off x="16195565" y="2474900"/>
            <a:ext cx="2879383" cy="8383600"/>
          </a:xfrm>
          <a:prstGeom prst="rect">
            <a:avLst/>
          </a:prstGeom>
          <a:solidFill>
            <a:srgbClr val="FF4343"/>
          </a:solidFill>
        </p:spPr>
      </p:sp>
      <p:sp>
        <p:nvSpPr>
          <p:cNvPr id="3" name="TextBox 3"/>
          <p:cNvSpPr txBox="1"/>
          <p:nvPr/>
        </p:nvSpPr>
        <p:spPr>
          <a:xfrm>
            <a:off x="2490547" y="657338"/>
            <a:ext cx="8195659" cy="601980"/>
          </a:xfrm>
          <a:prstGeom prst="rect">
            <a:avLst/>
          </a:prstGeom>
        </p:spPr>
        <p:txBody>
          <a:bodyPr lIns="0" tIns="0" rIns="0" bIns="0" rtlCol="0" anchor="t">
            <a:spAutoFit/>
          </a:bodyPr>
          <a:lstStyle/>
          <a:p>
            <a:pPr algn="r">
              <a:lnSpc>
                <a:spcPts val="4620"/>
              </a:lnSpc>
            </a:pPr>
            <a:r>
              <a:rPr lang="en-US" sz="4200" spc="37">
                <a:solidFill>
                  <a:srgbClr val="202020"/>
                </a:solidFill>
                <a:latin typeface="Montserrat Classic Bold" panose="00000800000000000000"/>
              </a:rPr>
              <a:t>Implementation Plan -When?</a:t>
            </a:r>
            <a:endParaRPr lang="en-US" sz="4200" spc="37">
              <a:solidFill>
                <a:srgbClr val="202020"/>
              </a:solidFill>
              <a:latin typeface="Montserrat Classic Bold" panose="00000800000000000000"/>
            </a:endParaRPr>
          </a:p>
        </p:txBody>
      </p:sp>
      <p:pic>
        <p:nvPicPr>
          <p:cNvPr id="4" name="Picture 4"/>
          <p:cNvPicPr>
            <a:picLocks noChangeAspect="1"/>
          </p:cNvPicPr>
          <p:nvPr/>
        </p:nvPicPr>
        <p:blipFill>
          <a:blip r:embed="rId1"/>
          <a:srcRect/>
          <a:stretch>
            <a:fillRect/>
          </a:stretch>
        </p:blipFill>
        <p:spPr>
          <a:xfrm>
            <a:off x="15388802" y="0"/>
            <a:ext cx="2503388" cy="2503388"/>
          </a:xfrm>
          <a:prstGeom prst="rect">
            <a:avLst/>
          </a:prstGeom>
        </p:spPr>
      </p:pic>
      <p:sp>
        <p:nvSpPr>
          <p:cNvPr id="5" name="AutoShape 5"/>
          <p:cNvSpPr/>
          <p:nvPr/>
        </p:nvSpPr>
        <p:spPr>
          <a:xfrm>
            <a:off x="675216" y="-228600"/>
            <a:ext cx="38100" cy="8229600"/>
          </a:xfrm>
          <a:prstGeom prst="rect">
            <a:avLst/>
          </a:prstGeom>
          <a:solidFill>
            <a:srgbClr val="202020"/>
          </a:solidFill>
        </p:spPr>
      </p:sp>
      <p:grpSp>
        <p:nvGrpSpPr>
          <p:cNvPr id="6" name="Group 6"/>
          <p:cNvGrpSpPr/>
          <p:nvPr/>
        </p:nvGrpSpPr>
        <p:grpSpPr>
          <a:xfrm rot="5400000">
            <a:off x="593147" y="8637839"/>
            <a:ext cx="1165300" cy="1240921"/>
            <a:chOff x="0" y="0"/>
            <a:chExt cx="1553733" cy="1654562"/>
          </a:xfrm>
        </p:grpSpPr>
        <p:pic>
          <p:nvPicPr>
            <p:cNvPr id="7" name="Picture 7"/>
            <p:cNvPicPr>
              <a:picLocks noChangeAspect="1"/>
            </p:cNvPicPr>
            <p:nvPr/>
          </p:nvPicPr>
          <p:blipFill>
            <a:blip r:embed="rId2"/>
            <a:srcRect l="15610" t="39459" r="16458" b="39884"/>
            <a:stretch>
              <a:fillRect/>
            </a:stretch>
          </p:blipFill>
          <p:spPr>
            <a:xfrm>
              <a:off x="0" y="0"/>
              <a:ext cx="1553733" cy="472452"/>
            </a:xfrm>
            <a:prstGeom prst="rect">
              <a:avLst/>
            </a:prstGeom>
          </p:spPr>
        </p:pic>
        <p:pic>
          <p:nvPicPr>
            <p:cNvPr id="8" name="Picture 8"/>
            <p:cNvPicPr>
              <a:picLocks noChangeAspect="1"/>
            </p:cNvPicPr>
            <p:nvPr/>
          </p:nvPicPr>
          <p:blipFill>
            <a:blip r:embed="rId2"/>
            <a:srcRect l="15610" t="39459" r="16458" b="39884"/>
            <a:stretch>
              <a:fillRect/>
            </a:stretch>
          </p:blipFill>
          <p:spPr>
            <a:xfrm>
              <a:off x="0" y="588565"/>
              <a:ext cx="1553733" cy="472452"/>
            </a:xfrm>
            <a:prstGeom prst="rect">
              <a:avLst/>
            </a:prstGeom>
          </p:spPr>
        </p:pic>
        <p:pic>
          <p:nvPicPr>
            <p:cNvPr id="9" name="Picture 9"/>
            <p:cNvPicPr>
              <a:picLocks noChangeAspect="1"/>
            </p:cNvPicPr>
            <p:nvPr/>
          </p:nvPicPr>
          <p:blipFill>
            <a:blip r:embed="rId2"/>
            <a:srcRect l="15610" t="39459" r="16458" b="39884"/>
            <a:stretch>
              <a:fillRect/>
            </a:stretch>
          </p:blipFill>
          <p:spPr>
            <a:xfrm>
              <a:off x="0" y="1182110"/>
              <a:ext cx="1553733" cy="472452"/>
            </a:xfrm>
            <a:prstGeom prst="rect">
              <a:avLst/>
            </a:prstGeom>
          </p:spPr>
        </p:pic>
      </p:grpSp>
      <p:sp>
        <p:nvSpPr>
          <p:cNvPr id="10" name="TextBox 10"/>
          <p:cNvSpPr txBox="1"/>
          <p:nvPr/>
        </p:nvSpPr>
        <p:spPr>
          <a:xfrm>
            <a:off x="1028700" y="657225"/>
            <a:ext cx="1704340" cy="820420"/>
          </a:xfrm>
          <a:prstGeom prst="rect">
            <a:avLst/>
          </a:prstGeom>
        </p:spPr>
        <p:txBody>
          <a:bodyPr wrap="square" lIns="0" tIns="0" rIns="0" bIns="0" rtlCol="0" anchor="t">
            <a:spAutoFit/>
          </a:bodyPr>
          <a:lstStyle/>
          <a:p>
            <a:pPr>
              <a:lnSpc>
                <a:spcPts val="6400"/>
              </a:lnSpc>
            </a:pPr>
            <a:r>
              <a:rPr lang="en-US" sz="6400" spc="-64">
                <a:solidFill>
                  <a:srgbClr val="000000"/>
                </a:solidFill>
                <a:latin typeface="HK Grotesk Medium Bold" panose="00000700000000000000"/>
              </a:rPr>
              <a:t>09</a:t>
            </a:r>
            <a:endParaRPr lang="en-US" sz="6400" spc="-64">
              <a:solidFill>
                <a:srgbClr val="000000"/>
              </a:solidFill>
              <a:latin typeface="HK Grotesk Medium Bold" panose="00000700000000000000"/>
            </a:endParaRPr>
          </a:p>
        </p:txBody>
      </p:sp>
      <p:grpSp>
        <p:nvGrpSpPr>
          <p:cNvPr id="11" name="Group 11"/>
          <p:cNvGrpSpPr/>
          <p:nvPr/>
        </p:nvGrpSpPr>
        <p:grpSpPr>
          <a:xfrm rot="0">
            <a:off x="1028700" y="1880813"/>
            <a:ext cx="14133207" cy="5966816"/>
            <a:chOff x="0" y="0"/>
            <a:chExt cx="18844276" cy="7955755"/>
          </a:xfrm>
        </p:grpSpPr>
        <p:sp>
          <p:nvSpPr>
            <p:cNvPr id="12" name="TextBox 12"/>
            <p:cNvSpPr txBox="1"/>
            <p:nvPr/>
          </p:nvSpPr>
          <p:spPr>
            <a:xfrm>
              <a:off x="0" y="-38100"/>
              <a:ext cx="18844276" cy="7109460"/>
            </a:xfrm>
            <a:prstGeom prst="rect">
              <a:avLst/>
            </a:prstGeom>
          </p:spPr>
          <p:txBody>
            <a:bodyPr lIns="0" tIns="0" rIns="0" bIns="0" rtlCol="0" anchor="t">
              <a:spAutoFit/>
            </a:bodyPr>
            <a:lstStyle/>
            <a:p>
              <a:pPr>
                <a:lnSpc>
                  <a:spcPts val="4680"/>
                </a:lnSpc>
              </a:pPr>
              <a:r>
                <a:rPr lang="en-US" sz="3600" spc="-35">
                  <a:solidFill>
                    <a:srgbClr val="FF4343"/>
                  </a:solidFill>
                  <a:latin typeface="Aileron Regular Italics" panose="00000500000000000000"/>
                </a:rPr>
                <a:t>By end of 3rd Week of Oct</a:t>
              </a:r>
              <a:r>
                <a:rPr lang="en-US" sz="3600" spc="-35">
                  <a:solidFill>
                    <a:srgbClr val="38B6FF"/>
                  </a:solidFill>
                  <a:latin typeface="Aileron Regular Italics" panose="00000500000000000000"/>
                </a:rPr>
                <a:t> </a:t>
              </a:r>
              <a:r>
                <a:rPr lang="en-US" sz="3600" spc="-35">
                  <a:solidFill>
                    <a:srgbClr val="000000"/>
                  </a:solidFill>
                  <a:latin typeface="Aileron Regular Italics" panose="00000500000000000000"/>
                </a:rPr>
                <a:t>- Model of Blood Bank(Complete backend and Frontend), Other informational pages. </a:t>
              </a:r>
              <a:endParaRPr lang="en-US" sz="3600" spc="-35">
                <a:solidFill>
                  <a:srgbClr val="000000"/>
                </a:solidFill>
                <a:latin typeface="Aileron Regular Italics" panose="00000500000000000000"/>
              </a:endParaRPr>
            </a:p>
            <a:p>
              <a:pPr>
                <a:lnSpc>
                  <a:spcPts val="4680"/>
                </a:lnSpc>
              </a:pPr>
              <a:r>
                <a:rPr lang="en-US" sz="3600" spc="-35">
                  <a:solidFill>
                    <a:srgbClr val="FF4343"/>
                  </a:solidFill>
                  <a:latin typeface="Aileron Regular Italics" panose="00000500000000000000"/>
                </a:rPr>
                <a:t>By end of 4th Week of Oct</a:t>
              </a:r>
              <a:r>
                <a:rPr lang="en-US" sz="3600" spc="-35">
                  <a:solidFill>
                    <a:srgbClr val="000000"/>
                  </a:solidFill>
                  <a:latin typeface="Aileron Regular Italics" panose="00000500000000000000"/>
                </a:rPr>
                <a:t> - Model of Users(Donor and Recipient) and their complete frontend and backend. Testing of both models.</a:t>
              </a:r>
              <a:endParaRPr lang="en-US" sz="3600" spc="-35">
                <a:solidFill>
                  <a:srgbClr val="000000"/>
                </a:solidFill>
                <a:latin typeface="Aileron Regular Italics" panose="00000500000000000000"/>
              </a:endParaRPr>
            </a:p>
            <a:p>
              <a:pPr>
                <a:lnSpc>
                  <a:spcPts val="4680"/>
                </a:lnSpc>
              </a:pPr>
              <a:r>
                <a:rPr lang="en-US" sz="3600" spc="-35">
                  <a:solidFill>
                    <a:srgbClr val="FF4343"/>
                  </a:solidFill>
                  <a:latin typeface="Aileron Regular Italics" panose="00000500000000000000"/>
                </a:rPr>
                <a:t>1st Week of Nov</a:t>
              </a:r>
              <a:r>
                <a:rPr lang="en-US" sz="3600" spc="-35">
                  <a:solidFill>
                    <a:srgbClr val="000000"/>
                  </a:solidFill>
                  <a:latin typeface="Aileron Regular Italics" panose="00000500000000000000"/>
                </a:rPr>
                <a:t> - Consuming Services Implementation and start </a:t>
              </a:r>
              <a:endParaRPr lang="en-US" sz="3600" spc="-35">
                <a:solidFill>
                  <a:srgbClr val="000000"/>
                </a:solidFill>
                <a:latin typeface="Aileron Regular Italics" panose="00000500000000000000"/>
              </a:endParaRPr>
            </a:p>
            <a:p>
              <a:pPr>
                <a:lnSpc>
                  <a:spcPts val="4680"/>
                </a:lnSpc>
              </a:pPr>
              <a:r>
                <a:rPr lang="en-US" sz="3600" spc="-35">
                  <a:solidFill>
                    <a:srgbClr val="000000"/>
                  </a:solidFill>
                  <a:latin typeface="Aileron Regular Italics" panose="00000500000000000000"/>
                </a:rPr>
                <a:t>working on exposing services.</a:t>
              </a:r>
              <a:endParaRPr lang="en-US" sz="3600" spc="-35">
                <a:solidFill>
                  <a:srgbClr val="000000"/>
                </a:solidFill>
                <a:latin typeface="Aileron Regular Italics" panose="00000500000000000000"/>
              </a:endParaRPr>
            </a:p>
            <a:p>
              <a:pPr>
                <a:lnSpc>
                  <a:spcPts val="4680"/>
                </a:lnSpc>
              </a:pPr>
              <a:r>
                <a:rPr lang="en-US" sz="3600" spc="-35">
                  <a:solidFill>
                    <a:srgbClr val="FF4343"/>
                  </a:solidFill>
                  <a:latin typeface="Aileron Regular Italics" panose="00000500000000000000"/>
                </a:rPr>
                <a:t>2nd Week of Nov</a:t>
              </a:r>
              <a:r>
                <a:rPr lang="en-US" sz="3600" spc="-35">
                  <a:solidFill>
                    <a:srgbClr val="000000"/>
                  </a:solidFill>
                  <a:latin typeface="Aileron Regular Italics" panose="00000500000000000000"/>
                </a:rPr>
                <a:t> - Complete Exposing Services and start working on mock app.(Should be able to complete the project this week.)</a:t>
              </a:r>
              <a:endParaRPr lang="en-US" sz="3600" spc="-35">
                <a:solidFill>
                  <a:srgbClr val="000000"/>
                </a:solidFill>
                <a:latin typeface="Aileron Regular Italics" panose="00000500000000000000"/>
              </a:endParaRPr>
            </a:p>
            <a:p>
              <a:pPr marL="0" lvl="0" indent="0" algn="l">
                <a:lnSpc>
                  <a:spcPts val="4680"/>
                </a:lnSpc>
                <a:spcBef>
                  <a:spcPct val="0"/>
                </a:spcBef>
              </a:pPr>
              <a:r>
                <a:rPr lang="en-US" sz="3600" spc="-35">
                  <a:solidFill>
                    <a:srgbClr val="FF4343"/>
                  </a:solidFill>
                  <a:latin typeface="Aileron Regular Italics" panose="00000500000000000000"/>
                </a:rPr>
                <a:t>3rd Week of Nov </a:t>
              </a:r>
              <a:r>
                <a:rPr lang="en-US" sz="3600" spc="-35">
                  <a:solidFill>
                    <a:srgbClr val="000000"/>
                  </a:solidFill>
                  <a:latin typeface="Aileron Regular Italics" panose="00000500000000000000"/>
                </a:rPr>
                <a:t>- Deployment and other remaining work(if any)</a:t>
              </a:r>
              <a:endParaRPr lang="en-US" sz="3600" spc="-35">
                <a:solidFill>
                  <a:srgbClr val="000000"/>
                </a:solidFill>
                <a:latin typeface="Aileron Regular Italics" panose="00000500000000000000"/>
              </a:endParaRPr>
            </a:p>
          </p:txBody>
        </p:sp>
        <p:sp>
          <p:nvSpPr>
            <p:cNvPr id="13" name="TextBox 13"/>
            <p:cNvSpPr txBox="1"/>
            <p:nvPr/>
          </p:nvSpPr>
          <p:spPr>
            <a:xfrm>
              <a:off x="0" y="7291131"/>
              <a:ext cx="18844276" cy="664624"/>
            </a:xfrm>
            <a:prstGeom prst="rect">
              <a:avLst/>
            </a:prstGeom>
          </p:spPr>
          <p:txBody>
            <a:bodyPr lIns="0" tIns="0" rIns="0" bIns="0" rtlCol="0" anchor="t">
              <a:spAutoFit/>
            </a:bodyPr>
            <a:lstStyle/>
            <a:p>
              <a:pPr marL="0" lvl="0" indent="0" algn="l">
                <a:lnSpc>
                  <a:spcPts val="4260"/>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4352</Words>
  <Application>WPS Presentation</Application>
  <PresentationFormat>On-screen Show (4:3)</PresentationFormat>
  <Paragraphs>136</Paragraphs>
  <Slides>11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11</vt:i4>
      </vt:variant>
    </vt:vector>
  </HeadingPairs>
  <TitlesOfParts>
    <vt:vector size="30" baseType="lpstr">
      <vt:lpstr>Arial</vt:lpstr>
      <vt:lpstr>SimSun</vt:lpstr>
      <vt:lpstr>Wingdings</vt:lpstr>
      <vt:lpstr>HK Grotesk Bold Bold</vt:lpstr>
      <vt:lpstr>Segoe Print</vt:lpstr>
      <vt:lpstr>HK Grotesk Light</vt:lpstr>
      <vt:lpstr>HK Grotesk Medium Bold</vt:lpstr>
      <vt:lpstr>Archivo Black Bold</vt:lpstr>
      <vt:lpstr>Clear Sans Regular</vt:lpstr>
      <vt:lpstr>Aileron Regular Italics</vt:lpstr>
      <vt:lpstr>Aileron Regular Bold</vt:lpstr>
      <vt:lpstr>Montserrat Classic Bold</vt:lpstr>
      <vt:lpstr>Montserrat Light</vt:lpstr>
      <vt:lpstr>Montserrat Light Bold</vt:lpstr>
      <vt:lpstr>Aileron Regular Bold Italics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BBMS</dc:title>
  <dc:creator/>
  <cp:lastModifiedBy>utkar</cp:lastModifiedBy>
  <cp:revision>4</cp:revision>
  <dcterms:created xsi:type="dcterms:W3CDTF">2006-08-16T00:00:00Z</dcterms:created>
  <dcterms:modified xsi:type="dcterms:W3CDTF">2020-10-18T16:26:25Z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