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5" r:id="rId8"/>
    <p:sldId id="261" r:id="rId9"/>
    <p:sldId id="262" r:id="rId10"/>
    <p:sldId id="267" r:id="rId11"/>
    <p:sldId id="268" r:id="rId12"/>
    <p:sldId id="269" r:id="rId13"/>
    <p:sldId id="270" r:id="rId14"/>
    <p:sldId id="271" r:id="rId15"/>
    <p:sldId id="27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894"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3CD98-9287-44DC-B8AE-46684FB1C08B}" type="doc">
      <dgm:prSet loTypeId="urn:microsoft.com/office/officeart/2005/8/layout/vProcess5" loCatId="process" qsTypeId="urn:microsoft.com/office/officeart/2005/8/quickstyle/simple5" qsCatId="simple" csTypeId="urn:microsoft.com/office/officeart/2005/8/colors/colorful2" csCatId="colorful"/>
      <dgm:spPr/>
      <dgm:t>
        <a:bodyPr/>
        <a:lstStyle/>
        <a:p>
          <a:endParaRPr lang="en-US"/>
        </a:p>
      </dgm:t>
    </dgm:pt>
    <dgm:pt modelId="{86AF5989-2F6F-4F9A-8DC0-0994F79DE169}">
      <dgm:prSet/>
      <dgm:spPr/>
      <dgm:t>
        <a:bodyPr/>
        <a:lstStyle/>
        <a:p>
          <a:r>
            <a:rPr lang="en-US"/>
            <a:t>First, the program asks user how many tasks in the task set. </a:t>
          </a:r>
        </a:p>
      </dgm:t>
    </dgm:pt>
    <dgm:pt modelId="{04E6CB5D-E8E3-41B8-B7D7-BE7489C62027}" type="parTrans" cxnId="{1B766710-F1F5-4009-83C4-E540A15D094A}">
      <dgm:prSet/>
      <dgm:spPr/>
      <dgm:t>
        <a:bodyPr/>
        <a:lstStyle/>
        <a:p>
          <a:endParaRPr lang="en-US"/>
        </a:p>
      </dgm:t>
    </dgm:pt>
    <dgm:pt modelId="{86C993FF-0B6F-4850-90CE-3443DCDEA42C}" type="sibTrans" cxnId="{1B766710-F1F5-4009-83C4-E540A15D094A}">
      <dgm:prSet/>
      <dgm:spPr/>
      <dgm:t>
        <a:bodyPr/>
        <a:lstStyle/>
        <a:p>
          <a:endParaRPr lang="en-US"/>
        </a:p>
      </dgm:t>
    </dgm:pt>
    <dgm:pt modelId="{3A05D2EC-BFC6-478C-87D8-FD204EF9284C}">
      <dgm:prSet/>
      <dgm:spPr/>
      <dgm:t>
        <a:bodyPr/>
        <a:lstStyle/>
        <a:p>
          <a:r>
            <a:rPr lang="en-US"/>
            <a:t>Second, program asks user which algorithm that the user want to pick. </a:t>
          </a:r>
        </a:p>
      </dgm:t>
    </dgm:pt>
    <dgm:pt modelId="{D6D0B39F-23B1-487C-8062-6D25AD730E7E}" type="parTrans" cxnId="{FE8BE08C-968D-4345-9D2E-863DCC7A7EC7}">
      <dgm:prSet/>
      <dgm:spPr/>
      <dgm:t>
        <a:bodyPr/>
        <a:lstStyle/>
        <a:p>
          <a:endParaRPr lang="en-US"/>
        </a:p>
      </dgm:t>
    </dgm:pt>
    <dgm:pt modelId="{0280A107-911B-467C-A796-03EB58BF92DC}" type="sibTrans" cxnId="{FE8BE08C-968D-4345-9D2E-863DCC7A7EC7}">
      <dgm:prSet/>
      <dgm:spPr/>
      <dgm:t>
        <a:bodyPr/>
        <a:lstStyle/>
        <a:p>
          <a:endParaRPr lang="en-US"/>
        </a:p>
      </dgm:t>
    </dgm:pt>
    <dgm:pt modelId="{4BBD5987-6DB8-4A74-899B-633760A1BAF0}">
      <dgm:prSet/>
      <dgm:spPr/>
      <dgm:t>
        <a:bodyPr/>
        <a:lstStyle/>
        <a:p>
          <a:r>
            <a:rPr lang="en-US"/>
            <a:t>RMS</a:t>
          </a:r>
        </a:p>
      </dgm:t>
    </dgm:pt>
    <dgm:pt modelId="{AB83DC7D-1CF2-411D-B946-E42323D65038}" type="parTrans" cxnId="{3F74C94A-C311-4B32-A3F2-0EBE291CA83A}">
      <dgm:prSet/>
      <dgm:spPr/>
      <dgm:t>
        <a:bodyPr/>
        <a:lstStyle/>
        <a:p>
          <a:endParaRPr lang="en-US"/>
        </a:p>
      </dgm:t>
    </dgm:pt>
    <dgm:pt modelId="{909BB8A2-C9B4-423A-8403-219EFE0FB74F}" type="sibTrans" cxnId="{3F74C94A-C311-4B32-A3F2-0EBE291CA83A}">
      <dgm:prSet/>
      <dgm:spPr/>
      <dgm:t>
        <a:bodyPr/>
        <a:lstStyle/>
        <a:p>
          <a:endParaRPr lang="en-US"/>
        </a:p>
      </dgm:t>
    </dgm:pt>
    <dgm:pt modelId="{57DA67D0-BC9D-4CAD-84B9-A1392D3CE1BC}">
      <dgm:prSet/>
      <dgm:spPr/>
      <dgm:t>
        <a:bodyPr/>
        <a:lstStyle/>
        <a:p>
          <a:r>
            <a:rPr lang="en-US"/>
            <a:t>EDF</a:t>
          </a:r>
        </a:p>
      </dgm:t>
    </dgm:pt>
    <dgm:pt modelId="{FD401DED-D981-42E0-B7C0-133DA5E3706D}" type="parTrans" cxnId="{9375E262-E5BE-4721-907C-F14986F8C312}">
      <dgm:prSet/>
      <dgm:spPr/>
      <dgm:t>
        <a:bodyPr/>
        <a:lstStyle/>
        <a:p>
          <a:endParaRPr lang="en-US"/>
        </a:p>
      </dgm:t>
    </dgm:pt>
    <dgm:pt modelId="{2E8D91B1-8B19-419D-BD20-409EB93C2591}" type="sibTrans" cxnId="{9375E262-E5BE-4721-907C-F14986F8C312}">
      <dgm:prSet/>
      <dgm:spPr/>
      <dgm:t>
        <a:bodyPr/>
        <a:lstStyle/>
        <a:p>
          <a:endParaRPr lang="en-US"/>
        </a:p>
      </dgm:t>
    </dgm:pt>
    <dgm:pt modelId="{A25D5AE8-3CBE-4427-B23F-3E53C7EBBCB6}">
      <dgm:prSet/>
      <dgm:spPr/>
      <dgm:t>
        <a:bodyPr/>
        <a:lstStyle/>
        <a:p>
          <a:r>
            <a:rPr lang="en-US"/>
            <a:t>Third, program asks user to enter task set details in the format of </a:t>
          </a:r>
          <a:r>
            <a:rPr lang="en-US" i="1"/>
            <a:t>computation time</a:t>
          </a:r>
          <a:r>
            <a:rPr lang="en-US"/>
            <a:t> followed by ‘,’ and then followed by </a:t>
          </a:r>
          <a:r>
            <a:rPr lang="en-US" i="1"/>
            <a:t>task</a:t>
          </a:r>
          <a:r>
            <a:rPr lang="en-US"/>
            <a:t> </a:t>
          </a:r>
          <a:r>
            <a:rPr lang="en-US" i="1"/>
            <a:t>period</a:t>
          </a:r>
          <a:r>
            <a:rPr lang="en-US"/>
            <a:t>, then use semicolon to separate different tasks.</a:t>
          </a:r>
        </a:p>
      </dgm:t>
    </dgm:pt>
    <dgm:pt modelId="{07878681-4F08-4032-B7B2-BDA4F5EBA4D6}" type="parTrans" cxnId="{B60CFE41-F70B-48DC-9695-71C1114B98C8}">
      <dgm:prSet/>
      <dgm:spPr/>
      <dgm:t>
        <a:bodyPr/>
        <a:lstStyle/>
        <a:p>
          <a:endParaRPr lang="en-US"/>
        </a:p>
      </dgm:t>
    </dgm:pt>
    <dgm:pt modelId="{E2C315E2-8416-40BC-8BA6-A3110A0317B1}" type="sibTrans" cxnId="{B60CFE41-F70B-48DC-9695-71C1114B98C8}">
      <dgm:prSet/>
      <dgm:spPr/>
      <dgm:t>
        <a:bodyPr/>
        <a:lstStyle/>
        <a:p>
          <a:endParaRPr lang="en-US"/>
        </a:p>
      </dgm:t>
    </dgm:pt>
    <dgm:pt modelId="{0BCB4511-DE8D-4214-AD02-B41CBDFB3D95}" type="pres">
      <dgm:prSet presAssocID="{6763CD98-9287-44DC-B8AE-46684FB1C08B}" presName="outerComposite" presStyleCnt="0">
        <dgm:presLayoutVars>
          <dgm:chMax val="5"/>
          <dgm:dir/>
          <dgm:resizeHandles val="exact"/>
        </dgm:presLayoutVars>
      </dgm:prSet>
      <dgm:spPr/>
    </dgm:pt>
    <dgm:pt modelId="{6872BDD0-F2C3-4DCF-9ED0-4979FD1FDD76}" type="pres">
      <dgm:prSet presAssocID="{6763CD98-9287-44DC-B8AE-46684FB1C08B}" presName="dummyMaxCanvas" presStyleCnt="0">
        <dgm:presLayoutVars/>
      </dgm:prSet>
      <dgm:spPr/>
    </dgm:pt>
    <dgm:pt modelId="{B2D11D80-633D-4B57-8BF4-5E50E937ED5D}" type="pres">
      <dgm:prSet presAssocID="{6763CD98-9287-44DC-B8AE-46684FB1C08B}" presName="ThreeNodes_1" presStyleLbl="node1" presStyleIdx="0" presStyleCnt="3">
        <dgm:presLayoutVars>
          <dgm:bulletEnabled val="1"/>
        </dgm:presLayoutVars>
      </dgm:prSet>
      <dgm:spPr/>
    </dgm:pt>
    <dgm:pt modelId="{FD33448E-0736-4A02-9268-986B54821492}" type="pres">
      <dgm:prSet presAssocID="{6763CD98-9287-44DC-B8AE-46684FB1C08B}" presName="ThreeNodes_2" presStyleLbl="node1" presStyleIdx="1" presStyleCnt="3">
        <dgm:presLayoutVars>
          <dgm:bulletEnabled val="1"/>
        </dgm:presLayoutVars>
      </dgm:prSet>
      <dgm:spPr/>
    </dgm:pt>
    <dgm:pt modelId="{774BBF47-23CC-450B-9586-E8D6713E12AB}" type="pres">
      <dgm:prSet presAssocID="{6763CD98-9287-44DC-B8AE-46684FB1C08B}" presName="ThreeNodes_3" presStyleLbl="node1" presStyleIdx="2" presStyleCnt="3">
        <dgm:presLayoutVars>
          <dgm:bulletEnabled val="1"/>
        </dgm:presLayoutVars>
      </dgm:prSet>
      <dgm:spPr/>
    </dgm:pt>
    <dgm:pt modelId="{E04717D3-9442-4F6D-8238-C59AA116122F}" type="pres">
      <dgm:prSet presAssocID="{6763CD98-9287-44DC-B8AE-46684FB1C08B}" presName="ThreeConn_1-2" presStyleLbl="fgAccFollowNode1" presStyleIdx="0" presStyleCnt="2">
        <dgm:presLayoutVars>
          <dgm:bulletEnabled val="1"/>
        </dgm:presLayoutVars>
      </dgm:prSet>
      <dgm:spPr/>
    </dgm:pt>
    <dgm:pt modelId="{EFAC7026-7918-43F8-8F05-946AAAD6CB30}" type="pres">
      <dgm:prSet presAssocID="{6763CD98-9287-44DC-B8AE-46684FB1C08B}" presName="ThreeConn_2-3" presStyleLbl="fgAccFollowNode1" presStyleIdx="1" presStyleCnt="2">
        <dgm:presLayoutVars>
          <dgm:bulletEnabled val="1"/>
        </dgm:presLayoutVars>
      </dgm:prSet>
      <dgm:spPr/>
    </dgm:pt>
    <dgm:pt modelId="{01BDA959-F30B-4669-AA79-49B86DCEDD4F}" type="pres">
      <dgm:prSet presAssocID="{6763CD98-9287-44DC-B8AE-46684FB1C08B}" presName="ThreeNodes_1_text" presStyleLbl="node1" presStyleIdx="2" presStyleCnt="3">
        <dgm:presLayoutVars>
          <dgm:bulletEnabled val="1"/>
        </dgm:presLayoutVars>
      </dgm:prSet>
      <dgm:spPr/>
    </dgm:pt>
    <dgm:pt modelId="{F02E26C3-FBF3-4365-AFAD-B15B80951D0E}" type="pres">
      <dgm:prSet presAssocID="{6763CD98-9287-44DC-B8AE-46684FB1C08B}" presName="ThreeNodes_2_text" presStyleLbl="node1" presStyleIdx="2" presStyleCnt="3">
        <dgm:presLayoutVars>
          <dgm:bulletEnabled val="1"/>
        </dgm:presLayoutVars>
      </dgm:prSet>
      <dgm:spPr/>
    </dgm:pt>
    <dgm:pt modelId="{5871C471-186E-4BCE-A400-0E20056B2CD4}" type="pres">
      <dgm:prSet presAssocID="{6763CD98-9287-44DC-B8AE-46684FB1C08B}" presName="ThreeNodes_3_text" presStyleLbl="node1" presStyleIdx="2" presStyleCnt="3">
        <dgm:presLayoutVars>
          <dgm:bulletEnabled val="1"/>
        </dgm:presLayoutVars>
      </dgm:prSet>
      <dgm:spPr/>
    </dgm:pt>
  </dgm:ptLst>
  <dgm:cxnLst>
    <dgm:cxn modelId="{1992B605-51B6-4DAD-A511-4A46DF91EEF2}" type="presOf" srcId="{A25D5AE8-3CBE-4427-B23F-3E53C7EBBCB6}" destId="{5871C471-186E-4BCE-A400-0E20056B2CD4}" srcOrd="1" destOrd="0" presId="urn:microsoft.com/office/officeart/2005/8/layout/vProcess5"/>
    <dgm:cxn modelId="{1B766710-F1F5-4009-83C4-E540A15D094A}" srcId="{6763CD98-9287-44DC-B8AE-46684FB1C08B}" destId="{86AF5989-2F6F-4F9A-8DC0-0994F79DE169}" srcOrd="0" destOrd="0" parTransId="{04E6CB5D-E8E3-41B8-B7D7-BE7489C62027}" sibTransId="{86C993FF-0B6F-4850-90CE-3443DCDEA42C}"/>
    <dgm:cxn modelId="{5F011021-E9F1-4834-81DB-38DD0A9EC6BB}" type="presOf" srcId="{A25D5AE8-3CBE-4427-B23F-3E53C7EBBCB6}" destId="{774BBF47-23CC-450B-9586-E8D6713E12AB}" srcOrd="0" destOrd="0" presId="urn:microsoft.com/office/officeart/2005/8/layout/vProcess5"/>
    <dgm:cxn modelId="{10D19721-DC80-4652-B8CD-E710408E3F05}" type="presOf" srcId="{6763CD98-9287-44DC-B8AE-46684FB1C08B}" destId="{0BCB4511-DE8D-4214-AD02-B41CBDFB3D95}" srcOrd="0" destOrd="0" presId="urn:microsoft.com/office/officeart/2005/8/layout/vProcess5"/>
    <dgm:cxn modelId="{5FC5382E-8186-4DE0-9099-270E18BC6917}" type="presOf" srcId="{3A05D2EC-BFC6-478C-87D8-FD204EF9284C}" destId="{FD33448E-0736-4A02-9268-986B54821492}" srcOrd="0" destOrd="0" presId="urn:microsoft.com/office/officeart/2005/8/layout/vProcess5"/>
    <dgm:cxn modelId="{FB23B93A-4F51-41E7-8DE8-8A71DEFB403B}" type="presOf" srcId="{86AF5989-2F6F-4F9A-8DC0-0994F79DE169}" destId="{B2D11D80-633D-4B57-8BF4-5E50E937ED5D}" srcOrd="0" destOrd="0" presId="urn:microsoft.com/office/officeart/2005/8/layout/vProcess5"/>
    <dgm:cxn modelId="{F6E4475E-8415-41A6-8273-A70CBD04435E}" type="presOf" srcId="{57DA67D0-BC9D-4CAD-84B9-A1392D3CE1BC}" destId="{F02E26C3-FBF3-4365-AFAD-B15B80951D0E}" srcOrd="1" destOrd="2" presId="urn:microsoft.com/office/officeart/2005/8/layout/vProcess5"/>
    <dgm:cxn modelId="{B60CFE41-F70B-48DC-9695-71C1114B98C8}" srcId="{6763CD98-9287-44DC-B8AE-46684FB1C08B}" destId="{A25D5AE8-3CBE-4427-B23F-3E53C7EBBCB6}" srcOrd="2" destOrd="0" parTransId="{07878681-4F08-4032-B7B2-BDA4F5EBA4D6}" sibTransId="{E2C315E2-8416-40BC-8BA6-A3110A0317B1}"/>
    <dgm:cxn modelId="{9375E262-E5BE-4721-907C-F14986F8C312}" srcId="{3A05D2EC-BFC6-478C-87D8-FD204EF9284C}" destId="{57DA67D0-BC9D-4CAD-84B9-A1392D3CE1BC}" srcOrd="1" destOrd="0" parTransId="{FD401DED-D981-42E0-B7C0-133DA5E3706D}" sibTransId="{2E8D91B1-8B19-419D-BD20-409EB93C2591}"/>
    <dgm:cxn modelId="{1BCA1445-7852-4D4D-BDD4-843AC777D641}" type="presOf" srcId="{86C993FF-0B6F-4850-90CE-3443DCDEA42C}" destId="{E04717D3-9442-4F6D-8238-C59AA116122F}" srcOrd="0" destOrd="0" presId="urn:microsoft.com/office/officeart/2005/8/layout/vProcess5"/>
    <dgm:cxn modelId="{3F74C94A-C311-4B32-A3F2-0EBE291CA83A}" srcId="{3A05D2EC-BFC6-478C-87D8-FD204EF9284C}" destId="{4BBD5987-6DB8-4A74-899B-633760A1BAF0}" srcOrd="0" destOrd="0" parTransId="{AB83DC7D-1CF2-411D-B946-E42323D65038}" sibTransId="{909BB8A2-C9B4-423A-8403-219EFE0FB74F}"/>
    <dgm:cxn modelId="{C79CDF54-8C43-4FEB-B16F-F94EB48AFD45}" type="presOf" srcId="{0280A107-911B-467C-A796-03EB58BF92DC}" destId="{EFAC7026-7918-43F8-8F05-946AAAD6CB30}" srcOrd="0" destOrd="0" presId="urn:microsoft.com/office/officeart/2005/8/layout/vProcess5"/>
    <dgm:cxn modelId="{C904AC55-A5D4-4C3C-837E-AF8058804466}" type="presOf" srcId="{57DA67D0-BC9D-4CAD-84B9-A1392D3CE1BC}" destId="{FD33448E-0736-4A02-9268-986B54821492}" srcOrd="0" destOrd="2" presId="urn:microsoft.com/office/officeart/2005/8/layout/vProcess5"/>
    <dgm:cxn modelId="{FE8BE08C-968D-4345-9D2E-863DCC7A7EC7}" srcId="{6763CD98-9287-44DC-B8AE-46684FB1C08B}" destId="{3A05D2EC-BFC6-478C-87D8-FD204EF9284C}" srcOrd="1" destOrd="0" parTransId="{D6D0B39F-23B1-487C-8062-6D25AD730E7E}" sibTransId="{0280A107-911B-467C-A796-03EB58BF92DC}"/>
    <dgm:cxn modelId="{2B810A9B-04E2-419E-98D7-65FD73CFC155}" type="presOf" srcId="{3A05D2EC-BFC6-478C-87D8-FD204EF9284C}" destId="{F02E26C3-FBF3-4365-AFAD-B15B80951D0E}" srcOrd="1" destOrd="0" presId="urn:microsoft.com/office/officeart/2005/8/layout/vProcess5"/>
    <dgm:cxn modelId="{C24C57BE-DD2F-4EAE-AA30-0A943F0E0E33}" type="presOf" srcId="{4BBD5987-6DB8-4A74-899B-633760A1BAF0}" destId="{F02E26C3-FBF3-4365-AFAD-B15B80951D0E}" srcOrd="1" destOrd="1" presId="urn:microsoft.com/office/officeart/2005/8/layout/vProcess5"/>
    <dgm:cxn modelId="{F065AFC1-C1F3-433C-9048-94824D08E60D}" type="presOf" srcId="{86AF5989-2F6F-4F9A-8DC0-0994F79DE169}" destId="{01BDA959-F30B-4669-AA79-49B86DCEDD4F}" srcOrd="1" destOrd="0" presId="urn:microsoft.com/office/officeart/2005/8/layout/vProcess5"/>
    <dgm:cxn modelId="{E6CE88F5-0AD3-47B6-8086-55293489C8FF}" type="presOf" srcId="{4BBD5987-6DB8-4A74-899B-633760A1BAF0}" destId="{FD33448E-0736-4A02-9268-986B54821492}" srcOrd="0" destOrd="1" presId="urn:microsoft.com/office/officeart/2005/8/layout/vProcess5"/>
    <dgm:cxn modelId="{1E7361B3-DC48-4BD4-8A8D-83744A75F5E1}" type="presParOf" srcId="{0BCB4511-DE8D-4214-AD02-B41CBDFB3D95}" destId="{6872BDD0-F2C3-4DCF-9ED0-4979FD1FDD76}" srcOrd="0" destOrd="0" presId="urn:microsoft.com/office/officeart/2005/8/layout/vProcess5"/>
    <dgm:cxn modelId="{88CD664E-496A-467E-8FCF-4C5914C12049}" type="presParOf" srcId="{0BCB4511-DE8D-4214-AD02-B41CBDFB3D95}" destId="{B2D11D80-633D-4B57-8BF4-5E50E937ED5D}" srcOrd="1" destOrd="0" presId="urn:microsoft.com/office/officeart/2005/8/layout/vProcess5"/>
    <dgm:cxn modelId="{763E1042-E4E3-4F35-9A55-D6D489F05C70}" type="presParOf" srcId="{0BCB4511-DE8D-4214-AD02-B41CBDFB3D95}" destId="{FD33448E-0736-4A02-9268-986B54821492}" srcOrd="2" destOrd="0" presId="urn:microsoft.com/office/officeart/2005/8/layout/vProcess5"/>
    <dgm:cxn modelId="{F8E94E13-8A40-4719-9040-E1B6CB51771F}" type="presParOf" srcId="{0BCB4511-DE8D-4214-AD02-B41CBDFB3D95}" destId="{774BBF47-23CC-450B-9586-E8D6713E12AB}" srcOrd="3" destOrd="0" presId="urn:microsoft.com/office/officeart/2005/8/layout/vProcess5"/>
    <dgm:cxn modelId="{B18DCFCC-60A0-4A2C-9CF2-11053494EAB8}" type="presParOf" srcId="{0BCB4511-DE8D-4214-AD02-B41CBDFB3D95}" destId="{E04717D3-9442-4F6D-8238-C59AA116122F}" srcOrd="4" destOrd="0" presId="urn:microsoft.com/office/officeart/2005/8/layout/vProcess5"/>
    <dgm:cxn modelId="{5365A76D-2D98-4E65-BB56-811E2224C1AD}" type="presParOf" srcId="{0BCB4511-DE8D-4214-AD02-B41CBDFB3D95}" destId="{EFAC7026-7918-43F8-8F05-946AAAD6CB30}" srcOrd="5" destOrd="0" presId="urn:microsoft.com/office/officeart/2005/8/layout/vProcess5"/>
    <dgm:cxn modelId="{EBFEC8BD-EE51-4E0C-9367-E4B27F7AAE63}" type="presParOf" srcId="{0BCB4511-DE8D-4214-AD02-B41CBDFB3D95}" destId="{01BDA959-F30B-4669-AA79-49B86DCEDD4F}" srcOrd="6" destOrd="0" presId="urn:microsoft.com/office/officeart/2005/8/layout/vProcess5"/>
    <dgm:cxn modelId="{173D1BF4-C911-434D-A147-C58D08424152}" type="presParOf" srcId="{0BCB4511-DE8D-4214-AD02-B41CBDFB3D95}" destId="{F02E26C3-FBF3-4365-AFAD-B15B80951D0E}" srcOrd="7" destOrd="0" presId="urn:microsoft.com/office/officeart/2005/8/layout/vProcess5"/>
    <dgm:cxn modelId="{419CA9CB-503E-4372-B4AA-366C57A1FCCC}" type="presParOf" srcId="{0BCB4511-DE8D-4214-AD02-B41CBDFB3D95}" destId="{5871C471-186E-4BCE-A400-0E20056B2CD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11D80-633D-4B57-8BF4-5E50E937ED5D}">
      <dsp:nvSpPr>
        <dsp:cNvPr id="0" name=""/>
        <dsp:cNvSpPr/>
      </dsp:nvSpPr>
      <dsp:spPr>
        <a:xfrm>
          <a:off x="0" y="0"/>
          <a:ext cx="8485567" cy="147228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First, the program asks user how many tasks in the task set. </a:t>
          </a:r>
        </a:p>
      </dsp:txBody>
      <dsp:txXfrm>
        <a:off x="43122" y="43122"/>
        <a:ext cx="6896857" cy="1386040"/>
      </dsp:txXfrm>
    </dsp:sp>
    <dsp:sp modelId="{FD33448E-0736-4A02-9268-986B54821492}">
      <dsp:nvSpPr>
        <dsp:cNvPr id="0" name=""/>
        <dsp:cNvSpPr/>
      </dsp:nvSpPr>
      <dsp:spPr>
        <a:xfrm>
          <a:off x="748726" y="1717664"/>
          <a:ext cx="8485567" cy="1472284"/>
        </a:xfrm>
        <a:prstGeom prst="roundRect">
          <a:avLst>
            <a:gd name="adj" fmla="val 10000"/>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Second, program asks user which algorithm that the user want to pick. </a:t>
          </a:r>
        </a:p>
        <a:p>
          <a:pPr marL="171450" lvl="1" indent="-171450" algn="l" defTabSz="711200">
            <a:lnSpc>
              <a:spcPct val="90000"/>
            </a:lnSpc>
            <a:spcBef>
              <a:spcPct val="0"/>
            </a:spcBef>
            <a:spcAft>
              <a:spcPct val="15000"/>
            </a:spcAft>
            <a:buChar char="•"/>
          </a:pPr>
          <a:r>
            <a:rPr lang="en-US" sz="1600" kern="1200"/>
            <a:t>RMS</a:t>
          </a:r>
        </a:p>
        <a:p>
          <a:pPr marL="171450" lvl="1" indent="-171450" algn="l" defTabSz="711200">
            <a:lnSpc>
              <a:spcPct val="90000"/>
            </a:lnSpc>
            <a:spcBef>
              <a:spcPct val="0"/>
            </a:spcBef>
            <a:spcAft>
              <a:spcPct val="15000"/>
            </a:spcAft>
            <a:buChar char="•"/>
          </a:pPr>
          <a:r>
            <a:rPr lang="en-US" sz="1600" kern="1200"/>
            <a:t>EDF</a:t>
          </a:r>
        </a:p>
      </dsp:txBody>
      <dsp:txXfrm>
        <a:off x="791848" y="1760786"/>
        <a:ext cx="6693612" cy="1386040"/>
      </dsp:txXfrm>
    </dsp:sp>
    <dsp:sp modelId="{774BBF47-23CC-450B-9586-E8D6713E12AB}">
      <dsp:nvSpPr>
        <dsp:cNvPr id="0" name=""/>
        <dsp:cNvSpPr/>
      </dsp:nvSpPr>
      <dsp:spPr>
        <a:xfrm>
          <a:off x="1497453" y="3435329"/>
          <a:ext cx="8485567" cy="1472284"/>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Third, program asks user to enter task set details in the format of </a:t>
          </a:r>
          <a:r>
            <a:rPr lang="en-US" sz="2100" i="1" kern="1200"/>
            <a:t>computation time</a:t>
          </a:r>
          <a:r>
            <a:rPr lang="en-US" sz="2100" kern="1200"/>
            <a:t> followed by ‘,’ and then followed by </a:t>
          </a:r>
          <a:r>
            <a:rPr lang="en-US" sz="2100" i="1" kern="1200"/>
            <a:t>task</a:t>
          </a:r>
          <a:r>
            <a:rPr lang="en-US" sz="2100" kern="1200"/>
            <a:t> </a:t>
          </a:r>
          <a:r>
            <a:rPr lang="en-US" sz="2100" i="1" kern="1200"/>
            <a:t>period</a:t>
          </a:r>
          <a:r>
            <a:rPr lang="en-US" sz="2100" kern="1200"/>
            <a:t>, then use semicolon to separate different tasks.</a:t>
          </a:r>
        </a:p>
      </dsp:txBody>
      <dsp:txXfrm>
        <a:off x="1540575" y="3478451"/>
        <a:ext cx="6693612" cy="1386040"/>
      </dsp:txXfrm>
    </dsp:sp>
    <dsp:sp modelId="{E04717D3-9442-4F6D-8238-C59AA116122F}">
      <dsp:nvSpPr>
        <dsp:cNvPr id="0" name=""/>
        <dsp:cNvSpPr/>
      </dsp:nvSpPr>
      <dsp:spPr>
        <a:xfrm>
          <a:off x="7528583" y="1116482"/>
          <a:ext cx="956984" cy="956984"/>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43904" y="1116482"/>
        <a:ext cx="526342" cy="720130"/>
      </dsp:txXfrm>
    </dsp:sp>
    <dsp:sp modelId="{EFAC7026-7918-43F8-8F05-946AAAD6CB30}">
      <dsp:nvSpPr>
        <dsp:cNvPr id="0" name=""/>
        <dsp:cNvSpPr/>
      </dsp:nvSpPr>
      <dsp:spPr>
        <a:xfrm>
          <a:off x="8277309" y="2824331"/>
          <a:ext cx="956984" cy="956984"/>
        </a:xfrm>
        <a:prstGeom prst="downArrow">
          <a:avLst>
            <a:gd name="adj1" fmla="val 55000"/>
            <a:gd name="adj2" fmla="val 45000"/>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92630" y="2824331"/>
        <a:ext cx="526342" cy="72013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C2BB-AA6D-4EFD-AD4B-CB12C32C4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733BE1-7D72-4595-8243-C7C1DB442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739C7-DB17-4234-9B97-1818A5AFE97A}"/>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5" name="Footer Placeholder 4">
            <a:extLst>
              <a:ext uri="{FF2B5EF4-FFF2-40B4-BE49-F238E27FC236}">
                <a16:creationId xmlns:a16="http://schemas.microsoft.com/office/drawing/2014/main" id="{247D33DE-1BAE-4782-8AF3-6861C159F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FA07A-C8F4-4EE7-A909-A7A669D349A7}"/>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339754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0916-685D-4917-998A-6E4F773002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7AC80C-2488-4788-B19B-75F2425C8B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6647D-8E59-458F-B5F1-CD64CAB55AF8}"/>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5" name="Footer Placeholder 4">
            <a:extLst>
              <a:ext uri="{FF2B5EF4-FFF2-40B4-BE49-F238E27FC236}">
                <a16:creationId xmlns:a16="http://schemas.microsoft.com/office/drawing/2014/main" id="{F4A33A7A-2DDF-4046-9377-50F5095EE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4C356-04C0-4662-942C-8DD94654A2A9}"/>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268580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86071-DDB4-4959-958F-74A29C2FA5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37F5A0-6C63-44E5-AC75-552B7EDD80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E66E6-B678-4613-BCD0-68E9B86FEA62}"/>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5" name="Footer Placeholder 4">
            <a:extLst>
              <a:ext uri="{FF2B5EF4-FFF2-40B4-BE49-F238E27FC236}">
                <a16:creationId xmlns:a16="http://schemas.microsoft.com/office/drawing/2014/main" id="{69B60B29-6243-4793-9A34-E30FD1740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42358-3AB9-46B3-8AA4-68948C09BF98}"/>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34929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1F30-9493-4484-9076-D125256102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C8718-0E9B-4CD1-A9EA-E07A636047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A2025-85FA-4CD9-8EEF-019A2F1E1D34}"/>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5" name="Footer Placeholder 4">
            <a:extLst>
              <a:ext uri="{FF2B5EF4-FFF2-40B4-BE49-F238E27FC236}">
                <a16:creationId xmlns:a16="http://schemas.microsoft.com/office/drawing/2014/main" id="{DA61AC1B-216B-47FD-958B-AB2F0CC1F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47FD9-A55A-4DEC-AE22-C4DE05140516}"/>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21700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25CB-2486-4C0A-AAB2-F5D3995623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853E10-A8D1-4FE0-94CD-6A8CCB15B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F67D72-BAEE-4CB7-B990-00390E601DB2}"/>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5" name="Footer Placeholder 4">
            <a:extLst>
              <a:ext uri="{FF2B5EF4-FFF2-40B4-BE49-F238E27FC236}">
                <a16:creationId xmlns:a16="http://schemas.microsoft.com/office/drawing/2014/main" id="{21B81DBE-1E26-45CF-BF0F-B91EED2A9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2F237-DE6B-4A87-8399-3EA29C704B90}"/>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107356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F57C-724D-4549-83D8-A7CD679D1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307354-E303-462C-8C49-7CC2784CF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38D780-9E9F-4CB3-933A-F0D20A947E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05B2C-15A0-464B-A79D-774BB27D637C}"/>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6" name="Footer Placeholder 5">
            <a:extLst>
              <a:ext uri="{FF2B5EF4-FFF2-40B4-BE49-F238E27FC236}">
                <a16:creationId xmlns:a16="http://schemas.microsoft.com/office/drawing/2014/main" id="{A8EAA4B1-2E65-4312-A21C-5E74B476A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38396-5B41-40A6-A140-1DE85015ED46}"/>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377199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F7E2-085C-4A69-AB2A-9370BCA86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F01E2C-F039-46BD-A9F6-F2203FE7F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9B2CC7-85A9-4D83-BB7E-4824ED6D9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E17514-E2AF-431F-ACD2-0F27C023E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5BBFE7-F99B-4B13-8FB2-FD291F4476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211F0-731E-4AFE-834D-4CD81426E6C6}"/>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8" name="Footer Placeholder 7">
            <a:extLst>
              <a:ext uri="{FF2B5EF4-FFF2-40B4-BE49-F238E27FC236}">
                <a16:creationId xmlns:a16="http://schemas.microsoft.com/office/drawing/2014/main" id="{EF7C95C5-2999-400C-AFCE-12E6F4BB29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D6D018-3407-481B-91ED-E8F1579C5842}"/>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50680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109C-8E21-4AED-8A24-4C6EC286EF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8D7B87-3CDC-46DC-B907-6A09A95B8E33}"/>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4" name="Footer Placeholder 3">
            <a:extLst>
              <a:ext uri="{FF2B5EF4-FFF2-40B4-BE49-F238E27FC236}">
                <a16:creationId xmlns:a16="http://schemas.microsoft.com/office/drawing/2014/main" id="{83B50521-53F0-4D56-813E-197603A4E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DCC537-2F47-4F20-89B6-263EDDC1BC14}"/>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271754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EE4AA-49C4-43CF-A98A-C96A64752DC0}"/>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3" name="Footer Placeholder 2">
            <a:extLst>
              <a:ext uri="{FF2B5EF4-FFF2-40B4-BE49-F238E27FC236}">
                <a16:creationId xmlns:a16="http://schemas.microsoft.com/office/drawing/2014/main" id="{E35AB7AC-F1DC-449F-8413-2800622054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4EB022-F410-4C09-A8B4-9EEFA14BDCDD}"/>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230422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BD84-7EC6-4D23-9DF4-4314FF3BA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EE5BE4-3871-4650-85DA-BBF4745C4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69668-B7D2-48BB-97A4-E14450EF3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2F9E7-3FCC-4A25-A14A-771CA3D3FF12}"/>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6" name="Footer Placeholder 5">
            <a:extLst>
              <a:ext uri="{FF2B5EF4-FFF2-40B4-BE49-F238E27FC236}">
                <a16:creationId xmlns:a16="http://schemas.microsoft.com/office/drawing/2014/main" id="{04E70717-C104-4709-9509-AF1964A6AB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2FD0E-21D8-4F84-AC6D-70E96469149B}"/>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248207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B97D-F7AC-4F5A-BFF6-64779FE4C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35997-CB1B-4D8F-99BD-97AF64E6A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C82455-E41A-4A88-A3B6-2B04D5DDA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8CFCAD-EED1-4FBF-810F-3FB280FA587B}"/>
              </a:ext>
            </a:extLst>
          </p:cNvPr>
          <p:cNvSpPr>
            <a:spLocks noGrp="1"/>
          </p:cNvSpPr>
          <p:nvPr>
            <p:ph type="dt" sz="half" idx="10"/>
          </p:nvPr>
        </p:nvSpPr>
        <p:spPr/>
        <p:txBody>
          <a:bodyPr/>
          <a:lstStyle/>
          <a:p>
            <a:fld id="{95013E46-BD4D-416E-A699-C5AA010E1977}" type="datetimeFigureOut">
              <a:rPr lang="en-US" smtClean="0"/>
              <a:t>11/10/2020</a:t>
            </a:fld>
            <a:endParaRPr lang="en-US"/>
          </a:p>
        </p:txBody>
      </p:sp>
      <p:sp>
        <p:nvSpPr>
          <p:cNvPr id="6" name="Footer Placeholder 5">
            <a:extLst>
              <a:ext uri="{FF2B5EF4-FFF2-40B4-BE49-F238E27FC236}">
                <a16:creationId xmlns:a16="http://schemas.microsoft.com/office/drawing/2014/main" id="{0D5CBB45-FA39-4A05-897A-319BC92B7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D11AA-81A9-44DE-ADBB-9F39D39F8D13}"/>
              </a:ext>
            </a:extLst>
          </p:cNvPr>
          <p:cNvSpPr>
            <a:spLocks noGrp="1"/>
          </p:cNvSpPr>
          <p:nvPr>
            <p:ph type="sldNum" sz="quarter" idx="12"/>
          </p:nvPr>
        </p:nvSpPr>
        <p:spPr/>
        <p:txBody>
          <a:bodyPr/>
          <a:lstStyle/>
          <a:p>
            <a:fld id="{8D5E3157-B183-4845-9382-D0AFC1AE7219}" type="slidenum">
              <a:rPr lang="en-US" smtClean="0"/>
              <a:t>‹#›</a:t>
            </a:fld>
            <a:endParaRPr lang="en-US"/>
          </a:p>
        </p:txBody>
      </p:sp>
    </p:spTree>
    <p:extLst>
      <p:ext uri="{BB962C8B-B14F-4D97-AF65-F5344CB8AC3E}">
        <p14:creationId xmlns:p14="http://schemas.microsoft.com/office/powerpoint/2010/main" val="175942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89B5D-B221-45FF-8FDF-7C583ADC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EC3455-23AF-4FE1-80B1-5511243D8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FE8C4-9A63-4029-B224-DEA9108F1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13E46-BD4D-416E-A699-C5AA010E1977}" type="datetimeFigureOut">
              <a:rPr lang="en-US" smtClean="0"/>
              <a:t>11/10/2020</a:t>
            </a:fld>
            <a:endParaRPr lang="en-US"/>
          </a:p>
        </p:txBody>
      </p:sp>
      <p:sp>
        <p:nvSpPr>
          <p:cNvPr id="5" name="Footer Placeholder 4">
            <a:extLst>
              <a:ext uri="{FF2B5EF4-FFF2-40B4-BE49-F238E27FC236}">
                <a16:creationId xmlns:a16="http://schemas.microsoft.com/office/drawing/2014/main" id="{59C073EC-8186-46AF-8FEA-A03122B3DD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575EEE-23D6-4BC9-85F3-866E38CDC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E3157-B183-4845-9382-D0AFC1AE7219}" type="slidenum">
              <a:rPr lang="en-US" smtClean="0"/>
              <a:t>‹#›</a:t>
            </a:fld>
            <a:endParaRPr lang="en-US"/>
          </a:p>
        </p:txBody>
      </p:sp>
    </p:spTree>
    <p:extLst>
      <p:ext uri="{BB962C8B-B14F-4D97-AF65-F5344CB8AC3E}">
        <p14:creationId xmlns:p14="http://schemas.microsoft.com/office/powerpoint/2010/main" val="27952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5168BD-FC5A-449C-BD78-3D7C24B3085F}"/>
              </a:ext>
            </a:extLst>
          </p:cNvPr>
          <p:cNvSpPr>
            <a:spLocks noGrp="1"/>
          </p:cNvSpPr>
          <p:nvPr>
            <p:ph type="ctrTitle"/>
          </p:nvPr>
        </p:nvSpPr>
        <p:spPr>
          <a:xfrm>
            <a:off x="1524003" y="1999615"/>
            <a:ext cx="9144000" cy="2764028"/>
          </a:xfrm>
        </p:spPr>
        <p:txBody>
          <a:bodyPr anchor="ctr">
            <a:normAutofit/>
          </a:bodyPr>
          <a:lstStyle/>
          <a:p>
            <a:r>
              <a:rPr lang="en-US" sz="5000" b="1">
                <a:effectLst/>
                <a:latin typeface="Calibri" panose="020F0502020204030204" pitchFamily="34" charset="0"/>
                <a:ea typeface="DengXian" panose="02010600030101010101" pitchFamily="2" charset="-122"/>
                <a:cs typeface="Times New Roman" panose="02020603050405020304" pitchFamily="18" charset="0"/>
              </a:rPr>
              <a:t>A Simple Uniprocessor Scheduling GUI Simulator for RMS and EDF</a:t>
            </a:r>
            <a:br>
              <a:rPr lang="en-US" sz="5000">
                <a:effectLst/>
                <a:latin typeface="Calibri" panose="020F0502020204030204" pitchFamily="34" charset="0"/>
                <a:ea typeface="DengXian" panose="02010600030101010101" pitchFamily="2" charset="-122"/>
                <a:cs typeface="Times New Roman" panose="02020603050405020304" pitchFamily="18" charset="0"/>
              </a:rPr>
            </a:br>
            <a:endParaRPr lang="en-US" sz="5000"/>
          </a:p>
        </p:txBody>
      </p:sp>
      <p:sp>
        <p:nvSpPr>
          <p:cNvPr id="3" name="Subtitle 2">
            <a:extLst>
              <a:ext uri="{FF2B5EF4-FFF2-40B4-BE49-F238E27FC236}">
                <a16:creationId xmlns:a16="http://schemas.microsoft.com/office/drawing/2014/main" id="{82529BA4-BBEE-48EF-B196-0C92DBCAE2F6}"/>
              </a:ext>
            </a:extLst>
          </p:cNvPr>
          <p:cNvSpPr>
            <a:spLocks noGrp="1"/>
          </p:cNvSpPr>
          <p:nvPr>
            <p:ph type="subTitle" idx="1"/>
          </p:nvPr>
        </p:nvSpPr>
        <p:spPr>
          <a:xfrm>
            <a:off x="1966912" y="3804184"/>
            <a:ext cx="8258176" cy="2472792"/>
          </a:xfrm>
        </p:spPr>
        <p:txBody>
          <a:bodyPr anchor="ctr">
            <a:normAutofit/>
          </a:bodyPr>
          <a:lstStyle/>
          <a:p>
            <a:r>
              <a:rPr lang="en-US" sz="1500" dirty="0"/>
              <a:t>Presented By:</a:t>
            </a:r>
          </a:p>
          <a:p>
            <a:r>
              <a:rPr lang="en-US" sz="1500" dirty="0"/>
              <a:t>Zhanghao Wen</a:t>
            </a:r>
          </a:p>
          <a:p>
            <a:endParaRPr lang="en-US" sz="1500" dirty="0"/>
          </a:p>
        </p:txBody>
      </p:sp>
      <p:sp>
        <p:nvSpPr>
          <p:cNvPr id="25" name="Rectangle 2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82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5D0E-B641-4C98-844E-DBF59A4CF5EB}"/>
              </a:ext>
            </a:extLst>
          </p:cNvPr>
          <p:cNvSpPr>
            <a:spLocks noGrp="1"/>
          </p:cNvSpPr>
          <p:nvPr>
            <p:ph type="title"/>
          </p:nvPr>
        </p:nvSpPr>
        <p:spPr/>
        <p:txBody>
          <a:bodyPr/>
          <a:lstStyle/>
          <a:p>
            <a:r>
              <a:rPr lang="en-US" b="0" i="0">
                <a:solidFill>
                  <a:srgbClr val="2D3B45"/>
                </a:solidFill>
                <a:effectLst/>
                <a:latin typeface="Lato Extended"/>
              </a:rPr>
              <a:t>Evaluation -- RMS test</a:t>
            </a:r>
            <a:endParaRPr lang="en-US" dirty="0"/>
          </a:p>
        </p:txBody>
      </p:sp>
      <p:sp>
        <p:nvSpPr>
          <p:cNvPr id="3" name="Content Placeholder 2">
            <a:extLst>
              <a:ext uri="{FF2B5EF4-FFF2-40B4-BE49-F238E27FC236}">
                <a16:creationId xmlns:a16="http://schemas.microsoft.com/office/drawing/2014/main" id="{30D02B0C-04E6-4516-85F6-1AF8049BB9B6}"/>
              </a:ext>
            </a:extLst>
          </p:cNvPr>
          <p:cNvSpPr>
            <a:spLocks noGrp="1"/>
          </p:cNvSpPr>
          <p:nvPr>
            <p:ph idx="1"/>
          </p:nvPr>
        </p:nvSpPr>
        <p:spPr>
          <a:xfrm>
            <a:off x="754438" y="1350975"/>
            <a:ext cx="10515600" cy="4351338"/>
          </a:xfrm>
        </p:spPr>
        <p:txBody>
          <a:bodyPr/>
          <a:lstStyle/>
          <a:p>
            <a:r>
              <a:rPr lang="en-US"/>
              <a:t>3.	{T1,T2,T3} = {(2, 8), (3, 12), (4, 16)}. </a:t>
            </a:r>
            <a:endParaRPr lang="en-US" dirty="0"/>
          </a:p>
        </p:txBody>
      </p:sp>
      <p:pic>
        <p:nvPicPr>
          <p:cNvPr id="5" name="Picture 4">
            <a:extLst>
              <a:ext uri="{FF2B5EF4-FFF2-40B4-BE49-F238E27FC236}">
                <a16:creationId xmlns:a16="http://schemas.microsoft.com/office/drawing/2014/main" id="{DC932D50-6D46-42B9-970B-6D234AC4C3DA}"/>
              </a:ext>
            </a:extLst>
          </p:cNvPr>
          <p:cNvPicPr/>
          <p:nvPr/>
        </p:nvPicPr>
        <p:blipFill>
          <a:blip r:embed="rId2"/>
          <a:stretch>
            <a:fillRect/>
          </a:stretch>
        </p:blipFill>
        <p:spPr>
          <a:xfrm>
            <a:off x="2953489" y="1883860"/>
            <a:ext cx="5943600" cy="4723130"/>
          </a:xfrm>
          <a:prstGeom prst="rect">
            <a:avLst/>
          </a:prstGeom>
        </p:spPr>
      </p:pic>
    </p:spTree>
    <p:extLst>
      <p:ext uri="{BB962C8B-B14F-4D97-AF65-F5344CB8AC3E}">
        <p14:creationId xmlns:p14="http://schemas.microsoft.com/office/powerpoint/2010/main" val="2666519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9E7A-6D80-4064-8632-C46F220E3ECF}"/>
              </a:ext>
            </a:extLst>
          </p:cNvPr>
          <p:cNvSpPr>
            <a:spLocks noGrp="1"/>
          </p:cNvSpPr>
          <p:nvPr>
            <p:ph type="title"/>
          </p:nvPr>
        </p:nvSpPr>
        <p:spPr/>
        <p:txBody>
          <a:bodyPr/>
          <a:lstStyle/>
          <a:p>
            <a:r>
              <a:rPr lang="en-US" b="0" i="0" dirty="0">
                <a:solidFill>
                  <a:srgbClr val="2D3B45"/>
                </a:solidFill>
                <a:effectLst/>
                <a:latin typeface="Lato Extended"/>
              </a:rPr>
              <a:t>Evaluation -- EDF test</a:t>
            </a:r>
            <a:endParaRPr lang="en-US" dirty="0"/>
          </a:p>
        </p:txBody>
      </p:sp>
      <p:sp>
        <p:nvSpPr>
          <p:cNvPr id="3" name="Content Placeholder 2">
            <a:extLst>
              <a:ext uri="{FF2B5EF4-FFF2-40B4-BE49-F238E27FC236}">
                <a16:creationId xmlns:a16="http://schemas.microsoft.com/office/drawing/2014/main" id="{3CF6D705-8AC2-4320-B8A5-6BEBDAAB6372}"/>
              </a:ext>
            </a:extLst>
          </p:cNvPr>
          <p:cNvSpPr>
            <a:spLocks noGrp="1"/>
          </p:cNvSpPr>
          <p:nvPr>
            <p:ph idx="1"/>
          </p:nvPr>
        </p:nvSpPr>
        <p:spPr>
          <a:xfrm>
            <a:off x="838200" y="1461190"/>
            <a:ext cx="10515600" cy="4351338"/>
          </a:xfrm>
        </p:spPr>
        <p:txBody>
          <a:bodyPr/>
          <a:lstStyle/>
          <a:p>
            <a:r>
              <a:rPr lang="en-US" dirty="0"/>
              <a:t>1.	{T1,T2,T3} = {(3, 12), (3, 12), (8, 16)}. </a:t>
            </a:r>
          </a:p>
          <a:p>
            <a:pPr marL="0" indent="0">
              <a:buNone/>
            </a:pPr>
            <a:endParaRPr lang="en-US" dirty="0"/>
          </a:p>
        </p:txBody>
      </p:sp>
      <p:pic>
        <p:nvPicPr>
          <p:cNvPr id="4" name="Picture 3">
            <a:extLst>
              <a:ext uri="{FF2B5EF4-FFF2-40B4-BE49-F238E27FC236}">
                <a16:creationId xmlns:a16="http://schemas.microsoft.com/office/drawing/2014/main" id="{5B98C3F0-DF4D-457A-A7A7-9A8E800302A3}"/>
              </a:ext>
            </a:extLst>
          </p:cNvPr>
          <p:cNvPicPr/>
          <p:nvPr/>
        </p:nvPicPr>
        <p:blipFill>
          <a:blip r:embed="rId2"/>
          <a:stretch>
            <a:fillRect/>
          </a:stretch>
        </p:blipFill>
        <p:spPr>
          <a:xfrm>
            <a:off x="2334665" y="1973578"/>
            <a:ext cx="7522670" cy="4519297"/>
          </a:xfrm>
          <a:prstGeom prst="rect">
            <a:avLst/>
          </a:prstGeom>
        </p:spPr>
      </p:pic>
    </p:spTree>
    <p:extLst>
      <p:ext uri="{BB962C8B-B14F-4D97-AF65-F5344CB8AC3E}">
        <p14:creationId xmlns:p14="http://schemas.microsoft.com/office/powerpoint/2010/main" val="424115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979E-6D80-4C1E-ADAE-D5EF5917930C}"/>
              </a:ext>
            </a:extLst>
          </p:cNvPr>
          <p:cNvSpPr>
            <a:spLocks noGrp="1"/>
          </p:cNvSpPr>
          <p:nvPr>
            <p:ph type="title"/>
          </p:nvPr>
        </p:nvSpPr>
        <p:spPr/>
        <p:txBody>
          <a:bodyPr/>
          <a:lstStyle/>
          <a:p>
            <a:r>
              <a:rPr lang="en-US" b="0" i="0" dirty="0">
                <a:solidFill>
                  <a:srgbClr val="2D3B45"/>
                </a:solidFill>
                <a:effectLst/>
                <a:latin typeface="Lato Extended"/>
              </a:rPr>
              <a:t>Evaluation -- EDF test</a:t>
            </a:r>
            <a:endParaRPr lang="en-US" dirty="0"/>
          </a:p>
        </p:txBody>
      </p:sp>
      <p:sp>
        <p:nvSpPr>
          <p:cNvPr id="3" name="Content Placeholder 2">
            <a:extLst>
              <a:ext uri="{FF2B5EF4-FFF2-40B4-BE49-F238E27FC236}">
                <a16:creationId xmlns:a16="http://schemas.microsoft.com/office/drawing/2014/main" id="{1B17CB55-B754-4906-8A5A-AC5A7EF7D0CD}"/>
              </a:ext>
            </a:extLst>
          </p:cNvPr>
          <p:cNvSpPr>
            <a:spLocks noGrp="1"/>
          </p:cNvSpPr>
          <p:nvPr>
            <p:ph idx="1"/>
          </p:nvPr>
        </p:nvSpPr>
        <p:spPr>
          <a:xfrm>
            <a:off x="838200" y="1500947"/>
            <a:ext cx="10515600" cy="4351338"/>
          </a:xfrm>
        </p:spPr>
        <p:txBody>
          <a:bodyPr/>
          <a:lstStyle/>
          <a:p>
            <a:r>
              <a:rPr lang="en-US" dirty="0"/>
              <a:t>2.	{T1,T2,T3,T4} = {(1, 5), (1, 5), (1, 5), (1, 5)}</a:t>
            </a:r>
          </a:p>
        </p:txBody>
      </p:sp>
      <p:pic>
        <p:nvPicPr>
          <p:cNvPr id="4" name="Picture 3">
            <a:extLst>
              <a:ext uri="{FF2B5EF4-FFF2-40B4-BE49-F238E27FC236}">
                <a16:creationId xmlns:a16="http://schemas.microsoft.com/office/drawing/2014/main" id="{0A376522-F857-408D-A630-322663FC447F}"/>
              </a:ext>
            </a:extLst>
          </p:cNvPr>
          <p:cNvPicPr/>
          <p:nvPr/>
        </p:nvPicPr>
        <p:blipFill>
          <a:blip r:embed="rId2"/>
          <a:stretch>
            <a:fillRect/>
          </a:stretch>
        </p:blipFill>
        <p:spPr>
          <a:xfrm>
            <a:off x="2406218" y="2145043"/>
            <a:ext cx="7379564" cy="4275130"/>
          </a:xfrm>
          <a:prstGeom prst="rect">
            <a:avLst/>
          </a:prstGeom>
        </p:spPr>
      </p:pic>
    </p:spTree>
    <p:extLst>
      <p:ext uri="{BB962C8B-B14F-4D97-AF65-F5344CB8AC3E}">
        <p14:creationId xmlns:p14="http://schemas.microsoft.com/office/powerpoint/2010/main" val="394887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B68F-715A-4CC1-B740-51B0243BDB84}"/>
              </a:ext>
            </a:extLst>
          </p:cNvPr>
          <p:cNvSpPr>
            <a:spLocks noGrp="1"/>
          </p:cNvSpPr>
          <p:nvPr>
            <p:ph type="title"/>
          </p:nvPr>
        </p:nvSpPr>
        <p:spPr/>
        <p:txBody>
          <a:bodyPr/>
          <a:lstStyle/>
          <a:p>
            <a:r>
              <a:rPr lang="en-US" b="0" i="0" dirty="0">
                <a:solidFill>
                  <a:srgbClr val="2D3B45"/>
                </a:solidFill>
                <a:effectLst/>
                <a:latin typeface="Lato Extended"/>
              </a:rPr>
              <a:t>Evaluation -- EDF test</a:t>
            </a:r>
            <a:endParaRPr lang="en-US" dirty="0"/>
          </a:p>
        </p:txBody>
      </p:sp>
      <p:sp>
        <p:nvSpPr>
          <p:cNvPr id="3" name="Content Placeholder 2">
            <a:extLst>
              <a:ext uri="{FF2B5EF4-FFF2-40B4-BE49-F238E27FC236}">
                <a16:creationId xmlns:a16="http://schemas.microsoft.com/office/drawing/2014/main" id="{A9608D43-EB12-4787-9F22-579C7449DE76}"/>
              </a:ext>
            </a:extLst>
          </p:cNvPr>
          <p:cNvSpPr>
            <a:spLocks noGrp="1"/>
          </p:cNvSpPr>
          <p:nvPr>
            <p:ph idx="1"/>
          </p:nvPr>
        </p:nvSpPr>
        <p:spPr>
          <a:xfrm>
            <a:off x="838200" y="1593712"/>
            <a:ext cx="10515600" cy="4351338"/>
          </a:xfrm>
        </p:spPr>
        <p:txBody>
          <a:bodyPr/>
          <a:lstStyle/>
          <a:p>
            <a:r>
              <a:rPr lang="en-US" dirty="0"/>
              <a:t>3.	{(1,3),{4,6}}</a:t>
            </a:r>
          </a:p>
        </p:txBody>
      </p:sp>
      <p:pic>
        <p:nvPicPr>
          <p:cNvPr id="4" name="Picture 3">
            <a:extLst>
              <a:ext uri="{FF2B5EF4-FFF2-40B4-BE49-F238E27FC236}">
                <a16:creationId xmlns:a16="http://schemas.microsoft.com/office/drawing/2014/main" id="{743F85F8-0A8B-4D83-8F7A-3A54BAD6045F}"/>
              </a:ext>
            </a:extLst>
          </p:cNvPr>
          <p:cNvPicPr/>
          <p:nvPr/>
        </p:nvPicPr>
        <p:blipFill>
          <a:blip r:embed="rId2"/>
          <a:stretch>
            <a:fillRect/>
          </a:stretch>
        </p:blipFill>
        <p:spPr>
          <a:xfrm>
            <a:off x="2255968" y="2182880"/>
            <a:ext cx="7680064" cy="4137716"/>
          </a:xfrm>
          <a:prstGeom prst="rect">
            <a:avLst/>
          </a:prstGeom>
        </p:spPr>
      </p:pic>
    </p:spTree>
    <p:extLst>
      <p:ext uri="{BB962C8B-B14F-4D97-AF65-F5344CB8AC3E}">
        <p14:creationId xmlns:p14="http://schemas.microsoft.com/office/powerpoint/2010/main" val="3149610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C6B3-E02A-4C0A-B281-2BD9EF135CAA}"/>
              </a:ext>
            </a:extLst>
          </p:cNvPr>
          <p:cNvSpPr>
            <a:spLocks noGrp="1"/>
          </p:cNvSpPr>
          <p:nvPr>
            <p:ph type="title"/>
          </p:nvPr>
        </p:nvSpPr>
        <p:spPr/>
        <p:txBody>
          <a:bodyPr/>
          <a:lstStyle/>
          <a:p>
            <a:r>
              <a:rPr lang="en-US" dirty="0" err="1">
                <a:solidFill>
                  <a:srgbClr val="2D3B45"/>
                </a:solidFill>
                <a:latin typeface="Lato Extended"/>
              </a:rPr>
              <a:t>Schedubility</a:t>
            </a:r>
            <a:r>
              <a:rPr lang="en-US" dirty="0">
                <a:solidFill>
                  <a:srgbClr val="2D3B45"/>
                </a:solidFill>
                <a:latin typeface="Lato Extended"/>
              </a:rPr>
              <a:t> Test</a:t>
            </a:r>
          </a:p>
        </p:txBody>
      </p:sp>
      <p:sp>
        <p:nvSpPr>
          <p:cNvPr id="3" name="Content Placeholder 2">
            <a:extLst>
              <a:ext uri="{FF2B5EF4-FFF2-40B4-BE49-F238E27FC236}">
                <a16:creationId xmlns:a16="http://schemas.microsoft.com/office/drawing/2014/main" id="{3E0F646F-8E3B-4219-8E34-3D8336FE4BCA}"/>
              </a:ext>
            </a:extLst>
          </p:cNvPr>
          <p:cNvSpPr>
            <a:spLocks noGrp="1"/>
          </p:cNvSpPr>
          <p:nvPr>
            <p:ph idx="1"/>
          </p:nvPr>
        </p:nvSpPr>
        <p:spPr>
          <a:xfrm>
            <a:off x="838200" y="1690688"/>
            <a:ext cx="10515600" cy="4351338"/>
          </a:xfrm>
        </p:spPr>
        <p:txBody>
          <a:bodyPr/>
          <a:lstStyle/>
          <a:p>
            <a:r>
              <a:rPr lang="en-US" dirty="0"/>
              <a:t>1.	EDF test for {(3,8),(2,3)}. In this case, sums of Ci/Pi is bigger than 1, therefore not schedulable.</a:t>
            </a:r>
          </a:p>
        </p:txBody>
      </p:sp>
      <p:pic>
        <p:nvPicPr>
          <p:cNvPr id="4" name="Picture 3">
            <a:extLst>
              <a:ext uri="{FF2B5EF4-FFF2-40B4-BE49-F238E27FC236}">
                <a16:creationId xmlns:a16="http://schemas.microsoft.com/office/drawing/2014/main" id="{D51525C5-0F70-4A33-A1E6-F77CC2583B1D}"/>
              </a:ext>
            </a:extLst>
          </p:cNvPr>
          <p:cNvPicPr/>
          <p:nvPr/>
        </p:nvPicPr>
        <p:blipFill>
          <a:blip r:embed="rId2"/>
          <a:stretch>
            <a:fillRect/>
          </a:stretch>
        </p:blipFill>
        <p:spPr>
          <a:xfrm>
            <a:off x="1686427" y="2776476"/>
            <a:ext cx="8819145" cy="3177594"/>
          </a:xfrm>
          <a:prstGeom prst="rect">
            <a:avLst/>
          </a:prstGeom>
        </p:spPr>
      </p:pic>
    </p:spTree>
    <p:extLst>
      <p:ext uri="{BB962C8B-B14F-4D97-AF65-F5344CB8AC3E}">
        <p14:creationId xmlns:p14="http://schemas.microsoft.com/office/powerpoint/2010/main" val="167319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4125-6781-4DAD-B411-57B10F372879}"/>
              </a:ext>
            </a:extLst>
          </p:cNvPr>
          <p:cNvSpPr>
            <a:spLocks noGrp="1"/>
          </p:cNvSpPr>
          <p:nvPr>
            <p:ph type="title"/>
          </p:nvPr>
        </p:nvSpPr>
        <p:spPr/>
        <p:txBody>
          <a:bodyPr/>
          <a:lstStyle/>
          <a:p>
            <a:r>
              <a:rPr lang="en-US" dirty="0" err="1">
                <a:solidFill>
                  <a:srgbClr val="2D3B45"/>
                </a:solidFill>
                <a:latin typeface="Lato Extended"/>
              </a:rPr>
              <a:t>Schedubility</a:t>
            </a:r>
            <a:r>
              <a:rPr lang="en-US" dirty="0">
                <a:solidFill>
                  <a:srgbClr val="2D3B45"/>
                </a:solidFill>
                <a:latin typeface="Lato Extended"/>
              </a:rPr>
              <a:t> Test</a:t>
            </a:r>
            <a:endParaRPr lang="en-US" dirty="0"/>
          </a:p>
        </p:txBody>
      </p:sp>
      <p:sp>
        <p:nvSpPr>
          <p:cNvPr id="3" name="Content Placeholder 2">
            <a:extLst>
              <a:ext uri="{FF2B5EF4-FFF2-40B4-BE49-F238E27FC236}">
                <a16:creationId xmlns:a16="http://schemas.microsoft.com/office/drawing/2014/main" id="{939C3692-0ECB-4A76-B38C-0CF3BF2665C8}"/>
              </a:ext>
            </a:extLst>
          </p:cNvPr>
          <p:cNvSpPr>
            <a:spLocks noGrp="1"/>
          </p:cNvSpPr>
          <p:nvPr>
            <p:ph idx="1"/>
          </p:nvPr>
        </p:nvSpPr>
        <p:spPr>
          <a:xfrm>
            <a:off x="838200" y="1587086"/>
            <a:ext cx="10515600" cy="4351338"/>
          </a:xfrm>
        </p:spPr>
        <p:txBody>
          <a:bodyPr/>
          <a:lstStyle/>
          <a:p>
            <a:r>
              <a:rPr lang="en-US" dirty="0"/>
              <a:t>2.	RMS test for {(1,5),(2,5)}. To reduce the computation time, RMS will first check utilization test before doing exact analysis as this is more time efficient.</a:t>
            </a:r>
          </a:p>
        </p:txBody>
      </p:sp>
      <p:pic>
        <p:nvPicPr>
          <p:cNvPr id="4" name="Picture 3">
            <a:extLst>
              <a:ext uri="{FF2B5EF4-FFF2-40B4-BE49-F238E27FC236}">
                <a16:creationId xmlns:a16="http://schemas.microsoft.com/office/drawing/2014/main" id="{A3342F6A-64CA-47DD-8E15-16E9BDDFD161}"/>
              </a:ext>
            </a:extLst>
          </p:cNvPr>
          <p:cNvPicPr/>
          <p:nvPr/>
        </p:nvPicPr>
        <p:blipFill>
          <a:blip r:embed="rId2"/>
          <a:stretch>
            <a:fillRect/>
          </a:stretch>
        </p:blipFill>
        <p:spPr>
          <a:xfrm>
            <a:off x="1509350" y="2912649"/>
            <a:ext cx="9173299" cy="3117090"/>
          </a:xfrm>
          <a:prstGeom prst="rect">
            <a:avLst/>
          </a:prstGeom>
        </p:spPr>
      </p:pic>
    </p:spTree>
    <p:extLst>
      <p:ext uri="{BB962C8B-B14F-4D97-AF65-F5344CB8AC3E}">
        <p14:creationId xmlns:p14="http://schemas.microsoft.com/office/powerpoint/2010/main" val="2994832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6E99-B27D-4291-9BAC-FE6AC2A70D6B}"/>
              </a:ext>
            </a:extLst>
          </p:cNvPr>
          <p:cNvSpPr>
            <a:spLocks noGrp="1"/>
          </p:cNvSpPr>
          <p:nvPr>
            <p:ph type="title"/>
          </p:nvPr>
        </p:nvSpPr>
        <p:spPr>
          <a:xfrm>
            <a:off x="1653363" y="365760"/>
            <a:ext cx="9367203" cy="1188720"/>
          </a:xfrm>
        </p:spPr>
        <p:txBody>
          <a:bodyPr>
            <a:normAutofit/>
          </a:bodyPr>
          <a:lstStyle/>
          <a:p>
            <a:r>
              <a:rPr lang="en-US" b="0" i="0" dirty="0">
                <a:effectLst/>
                <a:latin typeface="Lato Extended"/>
              </a:rPr>
              <a:t>Conclusions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84DD907-E785-481C-A809-C582AF7ADAC8}"/>
              </a:ext>
            </a:extLst>
          </p:cNvPr>
          <p:cNvSpPr>
            <a:spLocks noGrp="1"/>
          </p:cNvSpPr>
          <p:nvPr>
            <p:ph idx="1"/>
          </p:nvPr>
        </p:nvSpPr>
        <p:spPr>
          <a:xfrm>
            <a:off x="1249447" y="1695372"/>
            <a:ext cx="10295726" cy="4977654"/>
          </a:xfrm>
        </p:spPr>
        <p:txBody>
          <a:bodyPr anchor="t">
            <a:normAutofit/>
          </a:bodyPr>
          <a:lstStyle/>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DengXian" panose="02010600030101010101" pitchFamily="2" charset="-122"/>
                <a:cs typeface="Times New Roman" panose="02020603050405020304" pitchFamily="18" charset="0"/>
              </a:rPr>
              <a:t>Successfully use Eclipse IDE, Java, and </a:t>
            </a:r>
            <a:r>
              <a:rPr lang="en-US" sz="2400" dirty="0" err="1">
                <a:effectLst/>
                <a:latin typeface="Calibri" panose="020F0502020204030204" pitchFamily="34" charset="0"/>
                <a:ea typeface="DengXian" panose="02010600030101010101" pitchFamily="2" charset="-122"/>
                <a:cs typeface="Times New Roman" panose="02020603050405020304" pitchFamily="18" charset="0"/>
              </a:rPr>
              <a:t>Jpanel</a:t>
            </a:r>
            <a:r>
              <a:rPr lang="en-US" sz="2400" dirty="0">
                <a:effectLst/>
                <a:latin typeface="Calibri" panose="020F0502020204030204" pitchFamily="34" charset="0"/>
                <a:ea typeface="DengXian" panose="02010600030101010101" pitchFamily="2" charset="-122"/>
                <a:cs typeface="Times New Roman" panose="02020603050405020304" pitchFamily="18" charset="0"/>
              </a:rPr>
              <a:t> package to achieve scheduling analysis, scheduler construction, and provide text feedback through console.</a:t>
            </a:r>
          </a:p>
          <a:p>
            <a:pPr marL="342900" marR="0" lvl="0" indent="-342900">
              <a:spcBef>
                <a:spcPts val="0"/>
              </a:spcBef>
              <a:spcAft>
                <a:spcPts val="0"/>
              </a:spcAft>
              <a:buFont typeface="Symbol" panose="05050102010706020507" pitchFamily="18" charset="2"/>
              <a:buChar char=""/>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DengXian" panose="02010600030101010101" pitchFamily="2" charset="-122"/>
                <a:cs typeface="Times New Roman" panose="02020603050405020304" pitchFamily="18" charset="0"/>
              </a:rPr>
              <a:t>Achieved standard RMS and EDF in format (task computation time, task period). Note: deadline is equals to task period and task is always ready at the beginning of each period.</a:t>
            </a:r>
          </a:p>
          <a:p>
            <a:pPr marL="342900" marR="0" lvl="0" indent="-342900">
              <a:spcBef>
                <a:spcPts val="0"/>
              </a:spcBef>
              <a:spcAft>
                <a:spcPts val="0"/>
              </a:spcAft>
              <a:buFont typeface="Symbol" panose="05050102010706020507" pitchFamily="18" charset="2"/>
              <a:buChar char=""/>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DengXian" panose="02010600030101010101" pitchFamily="2" charset="-122"/>
                <a:cs typeface="Times New Roman" panose="02020603050405020304" pitchFamily="18" charset="0"/>
              </a:rPr>
              <a:t>User Input: workload parameters: number of tasks, “RMS” or “EDF” option, and task set details in form of (c, p).</a:t>
            </a:r>
          </a:p>
          <a:p>
            <a:pPr marL="342900" marR="0" lvl="0" indent="-342900">
              <a:spcBef>
                <a:spcPts val="0"/>
              </a:spcBef>
              <a:spcAft>
                <a:spcPts val="0"/>
              </a:spcAft>
              <a:buFont typeface="Symbol" panose="05050102010706020507" pitchFamily="18" charset="2"/>
              <a:buChar char=""/>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US" sz="2400" dirty="0">
                <a:effectLst/>
                <a:latin typeface="Calibri" panose="020F0502020204030204" pitchFamily="34" charset="0"/>
                <a:ea typeface="DengXian" panose="02010600030101010101" pitchFamily="2" charset="-122"/>
                <a:cs typeface="Times New Roman" panose="02020603050405020304" pitchFamily="18" charset="0"/>
              </a:rPr>
              <a:t>Output: RMS; EDF; Include utility test and exact analysis. Use analysis to test whether the given workload is schedulable by “RMS” or “EDF”. If it can pass analysis test, then draw on canvas that can show scheduler details. If not pass test, then show the arithmetic reason on console.</a:t>
            </a:r>
          </a:p>
          <a:p>
            <a:endParaRPr lang="en-US" sz="2200" dirty="0"/>
          </a:p>
        </p:txBody>
      </p:sp>
    </p:spTree>
    <p:extLst>
      <p:ext uri="{BB962C8B-B14F-4D97-AF65-F5344CB8AC3E}">
        <p14:creationId xmlns:p14="http://schemas.microsoft.com/office/powerpoint/2010/main" val="423588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AA46-AAE2-4C92-8C14-0E1C4C10E9FD}"/>
              </a:ext>
            </a:extLst>
          </p:cNvPr>
          <p:cNvSpPr>
            <a:spLocks noGrp="1"/>
          </p:cNvSpPr>
          <p:nvPr>
            <p:ph type="title"/>
          </p:nvPr>
        </p:nvSpPr>
        <p:spPr>
          <a:xfrm>
            <a:off x="1653363" y="365760"/>
            <a:ext cx="9367203" cy="1188720"/>
          </a:xfrm>
        </p:spPr>
        <p:txBody>
          <a:bodyPr>
            <a:normAutofit/>
          </a:bodyPr>
          <a:lstStyle/>
          <a:p>
            <a:r>
              <a:rPr lang="en-US" sz="4100" b="0" i="0" dirty="0">
                <a:effectLst/>
                <a:latin typeface="Lato Extended"/>
              </a:rPr>
              <a:t>Learning Achieved through the project</a:t>
            </a:r>
            <a:endParaRPr lang="en-US" sz="41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A50C504-718E-4DCF-990B-53DA97B7B5B4}"/>
              </a:ext>
            </a:extLst>
          </p:cNvPr>
          <p:cNvSpPr>
            <a:spLocks noGrp="1"/>
          </p:cNvSpPr>
          <p:nvPr>
            <p:ph idx="1"/>
          </p:nvPr>
        </p:nvSpPr>
        <p:spPr>
          <a:xfrm>
            <a:off x="1207566" y="1786919"/>
            <a:ext cx="10072361" cy="4641802"/>
          </a:xfrm>
        </p:spPr>
        <p:txBody>
          <a:bodyPr anchor="t">
            <a:normAutofit/>
          </a:bodyPr>
          <a:lstStyle/>
          <a:p>
            <a:r>
              <a:rPr lang="en-US" dirty="0"/>
              <a:t>Learned more Java basics, components, packages, data structures</a:t>
            </a:r>
          </a:p>
          <a:p>
            <a:endParaRPr lang="en-US" dirty="0"/>
          </a:p>
          <a:p>
            <a:r>
              <a:rPr lang="en-US" dirty="0"/>
              <a:t>Thoroughly understand how RMS and EDF works</a:t>
            </a:r>
          </a:p>
          <a:p>
            <a:endParaRPr lang="en-US" dirty="0"/>
          </a:p>
          <a:p>
            <a:r>
              <a:rPr lang="en-US" dirty="0"/>
              <a:t>Software development methodology: Think and design clearly before writing any code!!</a:t>
            </a:r>
          </a:p>
          <a:p>
            <a:endParaRPr lang="en-US" dirty="0"/>
          </a:p>
          <a:p>
            <a:r>
              <a:rPr lang="en-US" dirty="0"/>
              <a:t>Work around: tried web stacked-bar-chart framework, Ng2-Charts, p5.js API before starting Java implementation</a:t>
            </a:r>
          </a:p>
        </p:txBody>
      </p:sp>
    </p:spTree>
    <p:extLst>
      <p:ext uri="{BB962C8B-B14F-4D97-AF65-F5344CB8AC3E}">
        <p14:creationId xmlns:p14="http://schemas.microsoft.com/office/powerpoint/2010/main" val="59613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95ED513D-938E-4F53-BFE1-FA4FA61C503E}"/>
              </a:ext>
            </a:extLst>
          </p:cNvPr>
          <p:cNvSpPr>
            <a:spLocks noGrp="1"/>
          </p:cNvSpPr>
          <p:nvPr>
            <p:ph type="title"/>
          </p:nvPr>
        </p:nvSpPr>
        <p:spPr>
          <a:xfrm>
            <a:off x="591934" y="428155"/>
            <a:ext cx="5775785" cy="1454051"/>
          </a:xfrm>
        </p:spPr>
        <p:txBody>
          <a:bodyPr>
            <a:normAutofit/>
          </a:bodyPr>
          <a:lstStyle/>
          <a:p>
            <a:r>
              <a:rPr lang="en-US" b="0" i="0" dirty="0">
                <a:solidFill>
                  <a:srgbClr val="000000"/>
                </a:solidFill>
                <a:effectLst/>
                <a:latin typeface="Lato Extended"/>
              </a:rPr>
              <a:t>Problem Statement </a:t>
            </a:r>
            <a:endParaRPr lang="en-US" dirty="0">
              <a:solidFill>
                <a:srgbClr val="000000"/>
              </a:solidFill>
            </a:endParaRPr>
          </a:p>
        </p:txBody>
      </p:sp>
      <p:sp>
        <p:nvSpPr>
          <p:cNvPr id="3" name="Content Placeholder 2">
            <a:extLst>
              <a:ext uri="{FF2B5EF4-FFF2-40B4-BE49-F238E27FC236}">
                <a16:creationId xmlns:a16="http://schemas.microsoft.com/office/drawing/2014/main" id="{8B6D0714-DF4E-47FD-91C3-CB375A74C42C}"/>
              </a:ext>
            </a:extLst>
          </p:cNvPr>
          <p:cNvSpPr>
            <a:spLocks noGrp="1"/>
          </p:cNvSpPr>
          <p:nvPr>
            <p:ph idx="1"/>
          </p:nvPr>
        </p:nvSpPr>
        <p:spPr>
          <a:xfrm>
            <a:off x="670095" y="1451872"/>
            <a:ext cx="6275156" cy="4609100"/>
          </a:xfrm>
        </p:spPr>
        <p:txBody>
          <a:bodyPr anchor="ctr">
            <a:normAutofit/>
          </a:bodyPr>
          <a:lstStyle/>
          <a:p>
            <a:r>
              <a:rPr lang="en-US" sz="2400" dirty="0">
                <a:solidFill>
                  <a:srgbClr val="000000"/>
                </a:solidFill>
              </a:rPr>
              <a:t>In this project, an GUI Simulator for RMS and EDF algorithm in a simple uniprocessor scheduling is developed by Java in Eclipse IDE</a:t>
            </a:r>
          </a:p>
          <a:p>
            <a:endParaRPr lang="en-US" sz="2400" dirty="0">
              <a:solidFill>
                <a:srgbClr val="000000"/>
              </a:solidFill>
            </a:endParaRPr>
          </a:p>
          <a:p>
            <a:r>
              <a:rPr lang="en-US" sz="2400" dirty="0">
                <a:solidFill>
                  <a:srgbClr val="000000"/>
                </a:solidFill>
              </a:rPr>
              <a:t>RMS is an optimal preemptive scheduling algorithm with fixed priorities. EDF is an optimal preemptive scheduling algorithm with dynamic priorities</a:t>
            </a:r>
          </a:p>
          <a:p>
            <a:endParaRPr lang="en-US" sz="2400" dirty="0">
              <a:solidFill>
                <a:srgbClr val="000000"/>
              </a:solidFill>
            </a:endParaRPr>
          </a:p>
          <a:p>
            <a:r>
              <a:rPr lang="en-US" altLang="en-US" sz="2400" dirty="0">
                <a:solidFill>
                  <a:srgbClr val="000000"/>
                </a:solidFill>
              </a:rPr>
              <a:t>EDF offers higher </a:t>
            </a:r>
            <a:r>
              <a:rPr lang="en-US" altLang="en-US" sz="2400" dirty="0" err="1">
                <a:solidFill>
                  <a:srgbClr val="000000"/>
                </a:solidFill>
              </a:rPr>
              <a:t>schedulability</a:t>
            </a:r>
            <a:r>
              <a:rPr lang="en-US" altLang="en-US" sz="2400" dirty="0">
                <a:solidFill>
                  <a:srgbClr val="000000"/>
                </a:solidFill>
              </a:rPr>
              <a:t> than RMS, but it is more difficult to implement</a:t>
            </a:r>
            <a:endParaRPr lang="en-US" sz="24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a:extLst>
              <a:ext uri="{FF2B5EF4-FFF2-40B4-BE49-F238E27FC236}">
                <a16:creationId xmlns:a16="http://schemas.microsoft.com/office/drawing/2014/main" id="{5E88A0FE-CE9C-46C5-A921-63FAC3E7301B}"/>
              </a:ext>
            </a:extLst>
          </p:cNvPr>
          <p:cNvPicPr/>
          <p:nvPr/>
        </p:nvPicPr>
        <p:blipFill>
          <a:blip r:embed="rId3"/>
          <a:stretch>
            <a:fillRect/>
          </a:stretch>
        </p:blipFill>
        <p:spPr>
          <a:xfrm>
            <a:off x="7559688" y="2371344"/>
            <a:ext cx="4500262" cy="2095954"/>
          </a:xfrm>
          <a:prstGeom prst="rect">
            <a:avLst/>
          </a:prstGeom>
        </p:spPr>
      </p:pic>
    </p:spTree>
    <p:extLst>
      <p:ext uri="{BB962C8B-B14F-4D97-AF65-F5344CB8AC3E}">
        <p14:creationId xmlns:p14="http://schemas.microsoft.com/office/powerpoint/2010/main" val="24725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586F-3645-4680-9659-F87C4FD79822}"/>
              </a:ext>
            </a:extLst>
          </p:cNvPr>
          <p:cNvSpPr>
            <a:spLocks noGrp="1"/>
          </p:cNvSpPr>
          <p:nvPr>
            <p:ph type="title"/>
          </p:nvPr>
        </p:nvSpPr>
        <p:spPr>
          <a:xfrm>
            <a:off x="421198" y="351183"/>
            <a:ext cx="6586491" cy="1162084"/>
          </a:xfrm>
        </p:spPr>
        <p:txBody>
          <a:bodyPr>
            <a:normAutofit/>
          </a:bodyPr>
          <a:lstStyle/>
          <a:p>
            <a:r>
              <a:rPr lang="en-US" sz="5400" b="0" i="0" dirty="0">
                <a:effectLst/>
                <a:latin typeface="Lato Extended"/>
              </a:rPr>
              <a:t>Solution</a:t>
            </a:r>
            <a:endParaRPr lang="en-US" sz="5400" dirty="0"/>
          </a:p>
        </p:txBody>
      </p:sp>
      <p:graphicFrame>
        <p:nvGraphicFramePr>
          <p:cNvPr id="5" name="Content Placeholder 2">
            <a:extLst>
              <a:ext uri="{FF2B5EF4-FFF2-40B4-BE49-F238E27FC236}">
                <a16:creationId xmlns:a16="http://schemas.microsoft.com/office/drawing/2014/main" id="{27467F11-7236-4404-B429-31451702E2A3}"/>
              </a:ext>
            </a:extLst>
          </p:cNvPr>
          <p:cNvGraphicFramePr>
            <a:graphicFrameLocks noGrp="1"/>
          </p:cNvGraphicFramePr>
          <p:nvPr>
            <p:ph idx="1"/>
            <p:extLst>
              <p:ext uri="{D42A27DB-BD31-4B8C-83A1-F6EECF244321}">
                <p14:modId xmlns:p14="http://schemas.microsoft.com/office/powerpoint/2010/main" val="4058125340"/>
              </p:ext>
            </p:extLst>
          </p:nvPr>
        </p:nvGraphicFramePr>
        <p:xfrm>
          <a:off x="1387344" y="1513267"/>
          <a:ext cx="9983021" cy="4907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76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368B-0FF2-4E02-965C-A0AD21994A23}"/>
              </a:ext>
            </a:extLst>
          </p:cNvPr>
          <p:cNvSpPr>
            <a:spLocks noGrp="1"/>
          </p:cNvSpPr>
          <p:nvPr>
            <p:ph type="title"/>
          </p:nvPr>
        </p:nvSpPr>
        <p:spPr>
          <a:xfrm>
            <a:off x="1653363" y="365760"/>
            <a:ext cx="9367203" cy="1188720"/>
          </a:xfrm>
        </p:spPr>
        <p:txBody>
          <a:bodyPr>
            <a:normAutofit/>
          </a:bodyPr>
          <a:lstStyle/>
          <a:p>
            <a:r>
              <a:rPr lang="en-US" b="0" i="0" dirty="0">
                <a:effectLst/>
                <a:latin typeface="Lato Extended"/>
              </a:rPr>
              <a:t>Solution</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A89F837-DDF6-4EAE-9F69-73849B9EE7DF}"/>
              </a:ext>
            </a:extLst>
          </p:cNvPr>
          <p:cNvSpPr>
            <a:spLocks noGrp="1"/>
          </p:cNvSpPr>
          <p:nvPr>
            <p:ph idx="1"/>
          </p:nvPr>
        </p:nvSpPr>
        <p:spPr>
          <a:xfrm>
            <a:off x="1653363" y="2176272"/>
            <a:ext cx="9367204" cy="4041648"/>
          </a:xfrm>
        </p:spPr>
        <p:txBody>
          <a:bodyPr anchor="t">
            <a:normAutofit/>
          </a:bodyPr>
          <a:lstStyle/>
          <a:p>
            <a:pPr>
              <a:spcBef>
                <a:spcPts val="0"/>
              </a:spcBef>
            </a:pPr>
            <a:r>
              <a:rPr lang="en-US" dirty="0">
                <a:effectLst/>
                <a:latin typeface="Calibri" panose="020F0502020204030204" pitchFamily="34" charset="0"/>
                <a:ea typeface="DengXian" panose="02010600030101010101" pitchFamily="2" charset="-122"/>
                <a:cs typeface="Times New Roman" panose="02020603050405020304" pitchFamily="18" charset="0"/>
              </a:rPr>
              <a:t>For example, to represent </a:t>
            </a:r>
            <a:r>
              <a:rPr lang="en-US" dirty="0">
                <a:effectLst/>
                <a:latin typeface="Calibri" panose="020F0502020204030204" pitchFamily="34" charset="0"/>
                <a:ea typeface="DengXian" panose="02010600030101010101" pitchFamily="2" charset="-122"/>
                <a:cs typeface="Calibri" panose="020F0502020204030204" pitchFamily="34" charset="0"/>
              </a:rPr>
              <a:t>{(1, 8), (2, 6), (4, 24)}, user needs to enter </a:t>
            </a:r>
            <a:endParaRPr lang="en-US" dirty="0">
              <a:latin typeface="Calibri" panose="020F0502020204030204" pitchFamily="34" charset="0"/>
              <a:ea typeface="DengXian" panose="02010600030101010101" pitchFamily="2" charset="-122"/>
              <a:cs typeface="Calibri" panose="020F0502020204030204" pitchFamily="34" charset="0"/>
            </a:endParaRPr>
          </a:p>
          <a:p>
            <a:pPr marL="0" marR="0" indent="0">
              <a:spcBef>
                <a:spcPts val="0"/>
              </a:spcBef>
              <a:spcAft>
                <a:spcPts val="0"/>
              </a:spcAft>
              <a:buNone/>
            </a:pPr>
            <a:r>
              <a:rPr lang="en-US" dirty="0">
                <a:effectLst/>
                <a:latin typeface="Calibri" panose="020F0502020204030204" pitchFamily="34" charset="0"/>
                <a:ea typeface="DengXian" panose="02010600030101010101" pitchFamily="2" charset="-122"/>
                <a:cs typeface="Calibri" panose="020F0502020204030204" pitchFamily="34" charset="0"/>
              </a:rPr>
              <a:t>1,8;2,6;4,24</a:t>
            </a:r>
          </a:p>
          <a:p>
            <a:pPr marL="0" marR="0" indent="0">
              <a:spcBef>
                <a:spcPts val="0"/>
              </a:spcBef>
              <a:spcAft>
                <a:spcPts val="0"/>
              </a:spcAft>
              <a:buNone/>
            </a:pPr>
            <a:endParaRPr lang="en-US" dirty="0">
              <a:latin typeface="Calibri" panose="020F0502020204030204" pitchFamily="34" charset="0"/>
              <a:ea typeface="DengXian" panose="02010600030101010101" pitchFamily="2" charset="-122"/>
              <a:cs typeface="Calibri" panose="020F0502020204030204" pitchFamily="34" charset="0"/>
            </a:endParaRPr>
          </a:p>
          <a:p>
            <a:pPr>
              <a:spcBef>
                <a:spcPts val="0"/>
              </a:spcBef>
            </a:pPr>
            <a:r>
              <a:rPr lang="en-US" dirty="0">
                <a:effectLst/>
                <a:latin typeface="Calibri" panose="020F0502020204030204" pitchFamily="34" charset="0"/>
                <a:ea typeface="DengXian" panose="02010600030101010101" pitchFamily="2" charset="-122"/>
                <a:cs typeface="Times New Roman" panose="02020603050405020304" pitchFamily="18" charset="0"/>
              </a:rPr>
              <a:t>Then no more input will be required from user.</a:t>
            </a:r>
          </a:p>
          <a:p>
            <a:pPr marL="0" marR="0" indent="0">
              <a:spcBef>
                <a:spcPts val="0"/>
              </a:spcBef>
              <a:spcAft>
                <a:spcPts val="0"/>
              </a:spcAft>
              <a:buNone/>
            </a:pP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r>
              <a:rPr lang="en-US" dirty="0">
                <a:effectLst/>
                <a:latin typeface="Calibri" panose="020F0502020204030204" pitchFamily="34" charset="0"/>
                <a:ea typeface="DengXian" panose="02010600030101010101" pitchFamily="2" charset="-122"/>
                <a:cs typeface="Times New Roman" panose="02020603050405020304" pitchFamily="18" charset="0"/>
              </a:rPr>
              <a:t>Program will check RMS utilization test or EDF </a:t>
            </a:r>
            <a:r>
              <a:rPr lang="en-US" dirty="0" err="1">
                <a:effectLst/>
                <a:latin typeface="Calibri" panose="020F0502020204030204" pitchFamily="34" charset="0"/>
                <a:ea typeface="DengXian" panose="02010600030101010101" pitchFamily="2" charset="-122"/>
                <a:cs typeface="Times New Roman" panose="02020603050405020304" pitchFamily="18" charset="0"/>
              </a:rPr>
              <a:t>schedubility</a:t>
            </a:r>
            <a:r>
              <a:rPr lang="en-US" dirty="0">
                <a:effectLst/>
                <a:latin typeface="Calibri" panose="020F0502020204030204" pitchFamily="34" charset="0"/>
                <a:ea typeface="DengXian" panose="02010600030101010101" pitchFamily="2" charset="-122"/>
                <a:cs typeface="Times New Roman" panose="02020603050405020304" pitchFamily="18" charset="0"/>
              </a:rPr>
              <a:t> check based on the algorithm option. </a:t>
            </a:r>
          </a:p>
          <a:p>
            <a:endParaRPr lang="en-US" sz="2400" dirty="0"/>
          </a:p>
        </p:txBody>
      </p:sp>
    </p:spTree>
    <p:extLst>
      <p:ext uri="{BB962C8B-B14F-4D97-AF65-F5344CB8AC3E}">
        <p14:creationId xmlns:p14="http://schemas.microsoft.com/office/powerpoint/2010/main" val="179809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3DA7-172B-406F-9522-FD5423E2870A}"/>
              </a:ext>
            </a:extLst>
          </p:cNvPr>
          <p:cNvSpPr>
            <a:spLocks noGrp="1"/>
          </p:cNvSpPr>
          <p:nvPr>
            <p:ph type="title"/>
          </p:nvPr>
        </p:nvSpPr>
        <p:spPr>
          <a:xfrm>
            <a:off x="1412398" y="369492"/>
            <a:ext cx="9367203" cy="1188720"/>
          </a:xfrm>
        </p:spPr>
        <p:txBody>
          <a:bodyPr>
            <a:normAutofit/>
          </a:bodyPr>
          <a:lstStyle/>
          <a:p>
            <a:r>
              <a:rPr lang="en-US" b="0" i="0" dirty="0">
                <a:effectLst/>
                <a:latin typeface="Lato Extended"/>
              </a:rPr>
              <a:t>Solution</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CEF45D-86D2-48FA-98DD-72D9A9441716}"/>
              </a:ext>
            </a:extLst>
          </p:cNvPr>
          <p:cNvSpPr>
            <a:spLocks noGrp="1"/>
          </p:cNvSpPr>
          <p:nvPr>
            <p:ph idx="1"/>
          </p:nvPr>
        </p:nvSpPr>
        <p:spPr>
          <a:xfrm>
            <a:off x="1361130" y="1870681"/>
            <a:ext cx="9932757" cy="4617827"/>
          </a:xfrm>
        </p:spPr>
        <p:txBody>
          <a:bodyPr anchor="t">
            <a:normAutofit/>
          </a:bodyPr>
          <a:lstStyle/>
          <a:p>
            <a:pPr marL="0" marR="0">
              <a:spcBef>
                <a:spcPts val="0"/>
              </a:spcBef>
              <a:spcAft>
                <a:spcPts val="0"/>
              </a:spcAft>
            </a:pPr>
            <a:r>
              <a:rPr lang="en-US" sz="3200" dirty="0">
                <a:effectLst/>
                <a:latin typeface="Calibri" panose="020F0502020204030204" pitchFamily="34" charset="0"/>
                <a:ea typeface="DengXian" panose="02010600030101010101" pitchFamily="2" charset="-122"/>
                <a:cs typeface="Times New Roman" panose="02020603050405020304" pitchFamily="18" charset="0"/>
              </a:rPr>
              <a:t>If </a:t>
            </a:r>
            <a:r>
              <a:rPr lang="en-US" sz="3200" dirty="0" err="1">
                <a:effectLst/>
                <a:latin typeface="Calibri" panose="020F0502020204030204" pitchFamily="34" charset="0"/>
                <a:ea typeface="DengXian" panose="02010600030101010101" pitchFamily="2" charset="-122"/>
                <a:cs typeface="Times New Roman" panose="02020603050405020304" pitchFamily="18" charset="0"/>
              </a:rPr>
              <a:t>schedubility</a:t>
            </a:r>
            <a:r>
              <a:rPr lang="en-US" sz="3200" dirty="0">
                <a:effectLst/>
                <a:latin typeface="Calibri" panose="020F0502020204030204" pitchFamily="34" charset="0"/>
                <a:ea typeface="DengXian" panose="02010600030101010101" pitchFamily="2" charset="-122"/>
                <a:cs typeface="Times New Roman" panose="02020603050405020304" pitchFamily="18" charset="0"/>
              </a:rPr>
              <a:t> check passed based on given algorithm and task set, the program will then display computation result and showing scheduler graph up to LCM tim</a:t>
            </a:r>
            <a:r>
              <a:rPr lang="en-US" sz="3200" dirty="0">
                <a:latin typeface="Calibri" panose="020F0502020204030204" pitchFamily="34" charset="0"/>
                <a:ea typeface="DengXian" panose="02010600030101010101" pitchFamily="2" charset="-122"/>
                <a:cs typeface="Times New Roman" panose="02020603050405020304" pitchFamily="18" charset="0"/>
              </a:rPr>
              <a:t>e unit</a:t>
            </a:r>
            <a:r>
              <a:rPr lang="en-US" sz="32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endParaRPr lang="en-US" sz="3200" dirty="0">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3200" dirty="0">
                <a:latin typeface="Calibri" panose="020F0502020204030204" pitchFamily="34" charset="0"/>
                <a:ea typeface="DengXian" panose="02010600030101010101" pitchFamily="2" charset="-122"/>
                <a:cs typeface="Times New Roman" panose="02020603050405020304" pitchFamily="18" charset="0"/>
              </a:rPr>
              <a:t>Different color represents different task in the graph</a:t>
            </a:r>
            <a:endParaRPr lang="en-US" sz="3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endParaRPr lang="en-US" sz="3200" dirty="0">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3200" dirty="0">
                <a:effectLst/>
                <a:latin typeface="Calibri" panose="020F0502020204030204" pitchFamily="34" charset="0"/>
                <a:ea typeface="DengXian" panose="02010600030101010101" pitchFamily="2" charset="-122"/>
                <a:cs typeface="Times New Roman" panose="02020603050405020304" pitchFamily="18" charset="0"/>
              </a:rPr>
              <a:t>In case not schedulable, no graph will display and only test results will show in console</a:t>
            </a:r>
          </a:p>
          <a:p>
            <a:endParaRPr lang="en-US" sz="2400" dirty="0"/>
          </a:p>
        </p:txBody>
      </p:sp>
    </p:spTree>
    <p:extLst>
      <p:ext uri="{BB962C8B-B14F-4D97-AF65-F5344CB8AC3E}">
        <p14:creationId xmlns:p14="http://schemas.microsoft.com/office/powerpoint/2010/main" val="264370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1297-BC05-46C6-8038-C0B836C77306}"/>
              </a:ext>
            </a:extLst>
          </p:cNvPr>
          <p:cNvSpPr>
            <a:spLocks noGrp="1"/>
          </p:cNvSpPr>
          <p:nvPr>
            <p:ph type="title"/>
          </p:nvPr>
        </p:nvSpPr>
        <p:spPr>
          <a:xfrm>
            <a:off x="1653363" y="365760"/>
            <a:ext cx="9367203" cy="1188720"/>
          </a:xfrm>
        </p:spPr>
        <p:txBody>
          <a:bodyPr>
            <a:normAutofit/>
          </a:bodyPr>
          <a:lstStyle/>
          <a:p>
            <a:r>
              <a:rPr lang="en-US" b="0" i="0">
                <a:effectLst/>
                <a:latin typeface="Lato Extended"/>
              </a:rPr>
              <a:t>Implementation details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C0C06B-E0B5-430F-8896-646660EAAA28}"/>
              </a:ext>
            </a:extLst>
          </p:cNvPr>
          <p:cNvSpPr>
            <a:spLocks noGrp="1"/>
          </p:cNvSpPr>
          <p:nvPr>
            <p:ph idx="1"/>
          </p:nvPr>
        </p:nvSpPr>
        <p:spPr>
          <a:xfrm>
            <a:off x="1347169" y="1920240"/>
            <a:ext cx="9869936" cy="4572000"/>
          </a:xfrm>
        </p:spPr>
        <p:txBody>
          <a:bodyPr anchor="t">
            <a:normAutofit/>
          </a:bodyPr>
          <a:lstStyle/>
          <a:p>
            <a:pPr marL="0" indent="0">
              <a:buNone/>
            </a:pPr>
            <a:r>
              <a:rPr lang="en-US" sz="2400" dirty="0"/>
              <a:t>The program can be divided into three parts:</a:t>
            </a:r>
          </a:p>
          <a:p>
            <a:pPr lvl="1"/>
            <a:r>
              <a:rPr lang="en-US" dirty="0"/>
              <a:t>User interaction</a:t>
            </a:r>
          </a:p>
          <a:p>
            <a:pPr lvl="2"/>
            <a:r>
              <a:rPr lang="en-US" sz="2400" dirty="0"/>
              <a:t>Ask for input</a:t>
            </a:r>
          </a:p>
          <a:p>
            <a:pPr marL="914400" lvl="2" indent="0">
              <a:buNone/>
            </a:pPr>
            <a:endParaRPr lang="en-US" sz="2400" dirty="0"/>
          </a:p>
          <a:p>
            <a:pPr lvl="1"/>
            <a:r>
              <a:rPr lang="en-US" dirty="0" err="1"/>
              <a:t>Schedubility</a:t>
            </a:r>
            <a:r>
              <a:rPr lang="en-US" dirty="0"/>
              <a:t> Check</a:t>
            </a:r>
          </a:p>
          <a:p>
            <a:pPr lvl="2"/>
            <a:r>
              <a:rPr lang="en-US" sz="2400" dirty="0"/>
              <a:t>RMS utilization test (easy)</a:t>
            </a:r>
          </a:p>
          <a:p>
            <a:pPr lvl="2"/>
            <a:r>
              <a:rPr lang="en-US" sz="2400" dirty="0"/>
              <a:t>RMS exact analysis (hard)</a:t>
            </a:r>
          </a:p>
          <a:p>
            <a:pPr lvl="2"/>
            <a:r>
              <a:rPr lang="en-US" sz="2400" dirty="0"/>
              <a:t>EDF </a:t>
            </a:r>
            <a:r>
              <a:rPr lang="en-US" sz="2400" dirty="0" err="1"/>
              <a:t>schedubility</a:t>
            </a:r>
            <a:r>
              <a:rPr lang="en-US" sz="2400" dirty="0"/>
              <a:t> check (easy)</a:t>
            </a:r>
          </a:p>
          <a:p>
            <a:pPr lvl="1"/>
            <a:endParaRPr lang="en-US" dirty="0"/>
          </a:p>
          <a:p>
            <a:pPr lvl="1"/>
            <a:r>
              <a:rPr lang="en-US" dirty="0"/>
              <a:t>Draw scheduler graph (if passed test)</a:t>
            </a:r>
          </a:p>
          <a:p>
            <a:pPr lvl="2"/>
            <a:r>
              <a:rPr lang="en-US" sz="2400" dirty="0" err="1"/>
              <a:t>JFrame</a:t>
            </a:r>
            <a:r>
              <a:rPr lang="en-US" sz="2400" dirty="0"/>
              <a:t> setup: Canvas, paint rectangles, LCM, coordinates</a:t>
            </a:r>
          </a:p>
        </p:txBody>
      </p:sp>
    </p:spTree>
    <p:extLst>
      <p:ext uri="{BB962C8B-B14F-4D97-AF65-F5344CB8AC3E}">
        <p14:creationId xmlns:p14="http://schemas.microsoft.com/office/powerpoint/2010/main" val="109086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1297-BC05-46C6-8038-C0B836C77306}"/>
              </a:ext>
            </a:extLst>
          </p:cNvPr>
          <p:cNvSpPr>
            <a:spLocks noGrp="1"/>
          </p:cNvSpPr>
          <p:nvPr>
            <p:ph type="title"/>
          </p:nvPr>
        </p:nvSpPr>
        <p:spPr>
          <a:xfrm>
            <a:off x="1653363" y="365760"/>
            <a:ext cx="9367203" cy="1188720"/>
          </a:xfrm>
        </p:spPr>
        <p:txBody>
          <a:bodyPr>
            <a:normAutofit/>
          </a:bodyPr>
          <a:lstStyle/>
          <a:p>
            <a:r>
              <a:rPr lang="en-US" b="0" i="0">
                <a:effectLst/>
                <a:latin typeface="Lato Extended"/>
              </a:rPr>
              <a:t>Implementation details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C0C06B-E0B5-430F-8896-646660EAAA28}"/>
              </a:ext>
            </a:extLst>
          </p:cNvPr>
          <p:cNvSpPr>
            <a:spLocks noGrp="1"/>
          </p:cNvSpPr>
          <p:nvPr>
            <p:ph idx="1"/>
          </p:nvPr>
        </p:nvSpPr>
        <p:spPr>
          <a:xfrm>
            <a:off x="1347168" y="1920240"/>
            <a:ext cx="10163103" cy="4857488"/>
          </a:xfrm>
        </p:spPr>
        <p:txBody>
          <a:bodyPr anchor="t">
            <a:normAutofit/>
          </a:bodyPr>
          <a:lstStyle/>
          <a:p>
            <a:r>
              <a:rPr lang="en-US" sz="2400" dirty="0"/>
              <a:t>Responsive design: graph size and task color is responsive to </a:t>
            </a:r>
            <a:r>
              <a:rPr lang="en-US" sz="2400" dirty="0" err="1"/>
              <a:t>JFrame</a:t>
            </a:r>
            <a:r>
              <a:rPr lang="en-US" sz="2400" dirty="0"/>
              <a:t> window size</a:t>
            </a:r>
          </a:p>
          <a:p>
            <a:r>
              <a:rPr lang="en-US" sz="2400" dirty="0"/>
              <a:t>Draw up to LCM time unit </a:t>
            </a:r>
          </a:p>
          <a:p>
            <a:r>
              <a:rPr lang="en-US" sz="2400" dirty="0"/>
              <a:t>RMS is relatively easy. </a:t>
            </a:r>
          </a:p>
          <a:p>
            <a:pPr lvl="1"/>
            <a:r>
              <a:rPr lang="en-US" dirty="0"/>
              <a:t>Find priority, draw from highest priority</a:t>
            </a:r>
          </a:p>
          <a:p>
            <a:pPr lvl="1"/>
            <a:r>
              <a:rPr lang="en-US" dirty="0"/>
              <a:t>Lower priority shift to the right if time slot is taken until all required time is consumed</a:t>
            </a:r>
          </a:p>
          <a:p>
            <a:r>
              <a:rPr lang="en-US" sz="2400" dirty="0"/>
              <a:t>EDF is very hard</a:t>
            </a:r>
          </a:p>
          <a:p>
            <a:pPr lvl="1"/>
            <a:r>
              <a:rPr lang="en-US" dirty="0"/>
              <a:t>Need to know and update current time, current period, current period remaining computation time, current period deadline, current period starting time</a:t>
            </a:r>
          </a:p>
          <a:p>
            <a:pPr lvl="1"/>
            <a:r>
              <a:rPr lang="en-US" dirty="0"/>
              <a:t>More details are in the code </a:t>
            </a:r>
          </a:p>
        </p:txBody>
      </p:sp>
    </p:spTree>
    <p:extLst>
      <p:ext uri="{BB962C8B-B14F-4D97-AF65-F5344CB8AC3E}">
        <p14:creationId xmlns:p14="http://schemas.microsoft.com/office/powerpoint/2010/main" val="350734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FE19-C2AA-44E7-946D-AC5BB85AD566}"/>
              </a:ext>
            </a:extLst>
          </p:cNvPr>
          <p:cNvSpPr>
            <a:spLocks noGrp="1"/>
          </p:cNvSpPr>
          <p:nvPr>
            <p:ph type="title"/>
          </p:nvPr>
        </p:nvSpPr>
        <p:spPr/>
        <p:txBody>
          <a:bodyPr/>
          <a:lstStyle/>
          <a:p>
            <a:r>
              <a:rPr lang="en-US" b="0" i="0">
                <a:solidFill>
                  <a:srgbClr val="2D3B45"/>
                </a:solidFill>
                <a:effectLst/>
                <a:latin typeface="Lato Extended"/>
              </a:rPr>
              <a:t>Evaluation -- RMS test</a:t>
            </a:r>
            <a:endParaRPr lang="en-US" dirty="0"/>
          </a:p>
        </p:txBody>
      </p:sp>
      <p:sp>
        <p:nvSpPr>
          <p:cNvPr id="3" name="Content Placeholder 2">
            <a:extLst>
              <a:ext uri="{FF2B5EF4-FFF2-40B4-BE49-F238E27FC236}">
                <a16:creationId xmlns:a16="http://schemas.microsoft.com/office/drawing/2014/main" id="{921531CC-C454-4778-910E-70B5C15966A5}"/>
              </a:ext>
            </a:extLst>
          </p:cNvPr>
          <p:cNvSpPr>
            <a:spLocks noGrp="1"/>
          </p:cNvSpPr>
          <p:nvPr>
            <p:ph idx="1"/>
          </p:nvPr>
        </p:nvSpPr>
        <p:spPr>
          <a:xfrm>
            <a:off x="838200" y="1357955"/>
            <a:ext cx="10515600" cy="4351338"/>
          </a:xfrm>
        </p:spPr>
        <p:txBody>
          <a:bodyPr/>
          <a:lstStyle/>
          <a:p>
            <a:r>
              <a:rPr lang="en-US"/>
              <a:t>1.	{T1,T2,T3} = {(1, 8), (2, 6), (4, 24)}. </a:t>
            </a:r>
          </a:p>
          <a:p>
            <a:pPr marL="0" indent="0">
              <a:buNone/>
            </a:pPr>
            <a:endParaRPr lang="en-US" dirty="0"/>
          </a:p>
        </p:txBody>
      </p:sp>
      <p:pic>
        <p:nvPicPr>
          <p:cNvPr id="4" name="Picture 3">
            <a:extLst>
              <a:ext uri="{FF2B5EF4-FFF2-40B4-BE49-F238E27FC236}">
                <a16:creationId xmlns:a16="http://schemas.microsoft.com/office/drawing/2014/main" id="{C6F3B729-AF6C-4B35-B4CC-D9C18CB4F301}"/>
              </a:ext>
            </a:extLst>
          </p:cNvPr>
          <p:cNvPicPr/>
          <p:nvPr/>
        </p:nvPicPr>
        <p:blipFill>
          <a:blip r:embed="rId2"/>
          <a:stretch>
            <a:fillRect/>
          </a:stretch>
        </p:blipFill>
        <p:spPr>
          <a:xfrm>
            <a:off x="3041374" y="2045983"/>
            <a:ext cx="5368824" cy="4351339"/>
          </a:xfrm>
          <a:prstGeom prst="rect">
            <a:avLst/>
          </a:prstGeom>
        </p:spPr>
      </p:pic>
    </p:spTree>
    <p:extLst>
      <p:ext uri="{BB962C8B-B14F-4D97-AF65-F5344CB8AC3E}">
        <p14:creationId xmlns:p14="http://schemas.microsoft.com/office/powerpoint/2010/main" val="67411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5D0E-B641-4C98-844E-DBF59A4CF5EB}"/>
              </a:ext>
            </a:extLst>
          </p:cNvPr>
          <p:cNvSpPr>
            <a:spLocks noGrp="1"/>
          </p:cNvSpPr>
          <p:nvPr>
            <p:ph type="title"/>
          </p:nvPr>
        </p:nvSpPr>
        <p:spPr/>
        <p:txBody>
          <a:bodyPr/>
          <a:lstStyle/>
          <a:p>
            <a:r>
              <a:rPr lang="en-US" b="0" i="0">
                <a:solidFill>
                  <a:srgbClr val="2D3B45"/>
                </a:solidFill>
                <a:effectLst/>
                <a:latin typeface="Lato Extended"/>
              </a:rPr>
              <a:t>Evaluation -- RMS test</a:t>
            </a:r>
            <a:endParaRPr lang="en-US" dirty="0"/>
          </a:p>
        </p:txBody>
      </p:sp>
      <p:sp>
        <p:nvSpPr>
          <p:cNvPr id="3" name="Content Placeholder 2">
            <a:extLst>
              <a:ext uri="{FF2B5EF4-FFF2-40B4-BE49-F238E27FC236}">
                <a16:creationId xmlns:a16="http://schemas.microsoft.com/office/drawing/2014/main" id="{30D02B0C-04E6-4516-85F6-1AF8049BB9B6}"/>
              </a:ext>
            </a:extLst>
          </p:cNvPr>
          <p:cNvSpPr>
            <a:spLocks noGrp="1"/>
          </p:cNvSpPr>
          <p:nvPr>
            <p:ph idx="1"/>
          </p:nvPr>
        </p:nvSpPr>
        <p:spPr>
          <a:xfrm>
            <a:off x="838199" y="1504538"/>
            <a:ext cx="10515600" cy="4351338"/>
          </a:xfrm>
        </p:spPr>
        <p:txBody>
          <a:bodyPr/>
          <a:lstStyle/>
          <a:p>
            <a:r>
              <a:rPr lang="en-US" dirty="0"/>
              <a:t>2.	{T1,T2,T3} = {(3, 12), (3, 12), (8, 16)}. </a:t>
            </a:r>
          </a:p>
          <a:p>
            <a:r>
              <a:rPr lang="en-US" dirty="0"/>
              <a:t>In this case not schedulable, no graph will display and only test results will show in console.</a:t>
            </a:r>
          </a:p>
        </p:txBody>
      </p:sp>
      <p:pic>
        <p:nvPicPr>
          <p:cNvPr id="4" name="Picture 3">
            <a:extLst>
              <a:ext uri="{FF2B5EF4-FFF2-40B4-BE49-F238E27FC236}">
                <a16:creationId xmlns:a16="http://schemas.microsoft.com/office/drawing/2014/main" id="{59AD04E5-2D15-489E-827E-AE468C7E29E1}"/>
              </a:ext>
            </a:extLst>
          </p:cNvPr>
          <p:cNvPicPr/>
          <p:nvPr/>
        </p:nvPicPr>
        <p:blipFill>
          <a:blip r:embed="rId2"/>
          <a:stretch>
            <a:fillRect/>
          </a:stretch>
        </p:blipFill>
        <p:spPr>
          <a:xfrm>
            <a:off x="1279555" y="3008446"/>
            <a:ext cx="9632889" cy="3484429"/>
          </a:xfrm>
          <a:prstGeom prst="rect">
            <a:avLst/>
          </a:prstGeom>
        </p:spPr>
      </p:pic>
    </p:spTree>
    <p:extLst>
      <p:ext uri="{BB962C8B-B14F-4D97-AF65-F5344CB8AC3E}">
        <p14:creationId xmlns:p14="http://schemas.microsoft.com/office/powerpoint/2010/main" val="981921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852</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Lato Extended</vt:lpstr>
      <vt:lpstr>Arial</vt:lpstr>
      <vt:lpstr>Calibri</vt:lpstr>
      <vt:lpstr>Calibri Light</vt:lpstr>
      <vt:lpstr>Symbol</vt:lpstr>
      <vt:lpstr>Office Theme</vt:lpstr>
      <vt:lpstr>A Simple Uniprocessor Scheduling GUI Simulator for RMS and EDF </vt:lpstr>
      <vt:lpstr>Problem Statement </vt:lpstr>
      <vt:lpstr>Solution</vt:lpstr>
      <vt:lpstr>Solution</vt:lpstr>
      <vt:lpstr>Solution</vt:lpstr>
      <vt:lpstr>Implementation details</vt:lpstr>
      <vt:lpstr>Implementation details</vt:lpstr>
      <vt:lpstr>Evaluation -- RMS test</vt:lpstr>
      <vt:lpstr>Evaluation -- RMS test</vt:lpstr>
      <vt:lpstr>Evaluation -- RMS test</vt:lpstr>
      <vt:lpstr>Evaluation -- EDF test</vt:lpstr>
      <vt:lpstr>Evaluation -- EDF test</vt:lpstr>
      <vt:lpstr>Evaluation -- EDF test</vt:lpstr>
      <vt:lpstr>Schedubility Test</vt:lpstr>
      <vt:lpstr>Schedubility Test</vt:lpstr>
      <vt:lpstr>Conclusions</vt:lpstr>
      <vt:lpstr>Learning Achieved through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Uniprocessor Scheduling GUI Simulator for RMS and EDF </dc:title>
  <dc:creator>zhanghao wen</dc:creator>
  <cp:lastModifiedBy>zhanghao wen</cp:lastModifiedBy>
  <cp:revision>6</cp:revision>
  <dcterms:created xsi:type="dcterms:W3CDTF">2020-11-11T02:04:10Z</dcterms:created>
  <dcterms:modified xsi:type="dcterms:W3CDTF">2020-11-11T02:06:16Z</dcterms:modified>
</cp:coreProperties>
</file>