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8E09-37EA-7744-8B8C-EB59E591075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B909-838B-3144-A441-7FA142B1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cal.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Doyle-Fuller-Newman (DFN)</a:t>
            </a:r>
            <a:br>
              <a:rPr lang="en-US" dirty="0" smtClean="0"/>
            </a:br>
            <a:r>
              <a:rPr lang="en-US" dirty="0" smtClean="0"/>
              <a:t>Full Order Model (FOM)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3952"/>
          </a:xfrm>
        </p:spPr>
        <p:txBody>
          <a:bodyPr>
            <a:normAutofit/>
          </a:bodyPr>
          <a:lstStyle/>
          <a:p>
            <a:r>
              <a:rPr lang="en-US" dirty="0" smtClean="0"/>
              <a:t>UC Berkeley</a:t>
            </a:r>
          </a:p>
          <a:p>
            <a:r>
              <a:rPr lang="en-US" dirty="0" err="1" smtClean="0">
                <a:hlinkClick r:id="rId2"/>
              </a:rPr>
              <a:t>eCAL</a:t>
            </a:r>
            <a:endParaRPr lang="en-US" dirty="0" smtClean="0"/>
          </a:p>
          <a:p>
            <a:r>
              <a:rPr lang="en-US" dirty="0" smtClean="0"/>
              <a:t>Professor Scott Moura</a:t>
            </a:r>
          </a:p>
          <a:p>
            <a:r>
              <a:rPr lang="en-US" dirty="0" smtClean="0"/>
              <a:t>May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Open Circuit Potential Files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refPotentialAnode.m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refPotentialCathode.m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913741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Implements open circuit potentials for each electrode material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OCP, and it</a:t>
            </a:r>
            <a:r>
              <a:rPr lang="en-US" dirty="0" smtClean="0"/>
              <a:t>’s derivative.</a:t>
            </a:r>
            <a:endParaRPr lang="en-US" dirty="0"/>
          </a:p>
        </p:txBody>
      </p:sp>
      <p:pic>
        <p:nvPicPr>
          <p:cNvPr id="9" name="Picture 8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43"/>
          <a:stretch/>
        </p:blipFill>
        <p:spPr>
          <a:xfrm>
            <a:off x="577300" y="2357995"/>
            <a:ext cx="6070547" cy="785729"/>
          </a:xfrm>
          <a:prstGeom prst="rect">
            <a:avLst/>
          </a:prstGeom>
        </p:spPr>
      </p:pic>
      <p:pic>
        <p:nvPicPr>
          <p:cNvPr id="10" name="Picture 9" descr="Screen Shot 2016-05-12 at 2.37.1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5"/>
          <a:stretch/>
        </p:blipFill>
        <p:spPr>
          <a:xfrm>
            <a:off x="577300" y="3316484"/>
            <a:ext cx="6070547" cy="4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637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Electrolyte Conductivity &amp; Diffusivity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Open </a:t>
            </a: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electrolyteCond.m</a:t>
            </a:r>
            <a:endParaRPr lang="en-US" sz="2400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sz="2400" dirty="0" err="1" smtClean="0">
                <a:latin typeface="Courier"/>
                <a:cs typeface="Courier"/>
              </a:rPr>
              <a:t>electrolyteDe.m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06474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Electrolyte conductivity &amp; diffusivity are functions of local concentration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Computes conductivity/diffusivity and it</a:t>
            </a:r>
            <a:r>
              <a:rPr lang="en-US" dirty="0" smtClean="0"/>
              <a:t>’s derivative</a:t>
            </a:r>
            <a:endParaRPr lang="en-US" dirty="0"/>
          </a:p>
        </p:txBody>
      </p:sp>
      <p:pic>
        <p:nvPicPr>
          <p:cNvPr id="2" name="Picture 1" descr="Screen Shot 2016-05-12 at 2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67" y="4105546"/>
            <a:ext cx="5327703" cy="1828800"/>
          </a:xfrm>
          <a:prstGeom prst="rect">
            <a:avLst/>
          </a:prstGeom>
        </p:spPr>
      </p:pic>
      <p:pic>
        <p:nvPicPr>
          <p:cNvPr id="3" name="Picture 2" descr="Screen Shot 2016-05-12 at 2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4" y="2176702"/>
            <a:ext cx="42955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97275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9090"/>
            <a:ext cx="8229600" cy="1143000"/>
          </a:xfrm>
        </p:spPr>
        <p:txBody>
          <a:bodyPr/>
          <a:lstStyle/>
          <a:p>
            <a:r>
              <a:rPr lang="en-US" dirty="0" smtClean="0"/>
              <a:t>Input current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2"/>
            <a:ext cx="7409884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experimentally collected data is located in:     </a:t>
            </a:r>
            <a:r>
              <a:rPr lang="en-US" sz="2400" dirty="0" smtClean="0">
                <a:latin typeface="Courier"/>
                <a:cs typeface="Courier"/>
              </a:rPr>
              <a:t>data/</a:t>
            </a:r>
            <a:r>
              <a:rPr lang="en-US" sz="2400" dirty="0" err="1" smtClean="0">
                <a:latin typeface="Courier"/>
                <a:cs typeface="Courier"/>
              </a:rPr>
              <a:t>Int_Obs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smtClean="0"/>
              <a:t> directory</a:t>
            </a:r>
          </a:p>
          <a:p>
            <a:r>
              <a:rPr lang="en-US" sz="2400" dirty="0" smtClean="0"/>
              <a:t>Samples: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004"/>
          <a:stretch/>
        </p:blipFill>
        <p:spPr>
          <a:xfrm>
            <a:off x="2339108" y="1981478"/>
            <a:ext cx="6761490" cy="4864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758" y="2274958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  <a:r>
              <a:rPr lang="en-US" dirty="0" smtClean="0"/>
              <a:t>C Discharge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smtClean="0">
                <a:latin typeface="Courier New"/>
                <a:cs typeface="Courier New"/>
              </a:rPr>
              <a:t>1C_data_Oct_26_2015_05_sample.mat</a:t>
            </a:r>
          </a:p>
          <a:p>
            <a:pPr algn="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758" y="3824405"/>
            <a:ext cx="25218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5C Pulses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/dfn_5c.mat</a:t>
            </a:r>
          </a:p>
          <a:p>
            <a:pPr algn="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758" y="5216076"/>
            <a:ext cx="2521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UDDS drive cycle</a:t>
            </a:r>
          </a:p>
          <a:p>
            <a:pPr algn="r"/>
            <a:r>
              <a:rPr lang="en-US" sz="1600" dirty="0">
                <a:latin typeface="Courier New"/>
                <a:cs typeface="Courier New"/>
              </a:rPr>
              <a:t>data/</a:t>
            </a:r>
            <a:r>
              <a:rPr lang="en-US" sz="1600" dirty="0" err="1">
                <a:latin typeface="Courier New"/>
                <a:cs typeface="Courier New"/>
              </a:rPr>
              <a:t>Int_Obs</a:t>
            </a:r>
            <a:r>
              <a:rPr lang="en-US" sz="1600" dirty="0" smtClean="0">
                <a:latin typeface="Courier New"/>
                <a:cs typeface="Courier New"/>
              </a:rPr>
              <a:t>/UDDS_data_Oct_26_2015_Sample_05sec.mat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47177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dfn_scott_testing_Satadru.m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main script that runs the DFN model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input parameter file, go to line 19. Enter desired parameter file.</a:t>
            </a:r>
          </a:p>
        </p:txBody>
      </p:sp>
      <p:pic>
        <p:nvPicPr>
          <p:cNvPr id="4" name="Picture 3" descr="Screen Shot 2016-05-12 at 4.5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6"/>
          <a:stretch/>
        </p:blipFill>
        <p:spPr>
          <a:xfrm>
            <a:off x="457200" y="4457630"/>
            <a:ext cx="8022415" cy="1668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00605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6-05-12 at 4.59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3"/>
          <a:stretch/>
        </p:blipFill>
        <p:spPr>
          <a:xfrm>
            <a:off x="457200" y="2717990"/>
            <a:ext cx="7675203" cy="9490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load input current, go to line 33. Enter desired input current file.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To set initial voltage, go to line 138.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59689"/>
            <a:ext cx="5015951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6-05-12 at 5.0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9" y="5082301"/>
            <a:ext cx="8235571" cy="15567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1230" y="5524595"/>
            <a:ext cx="2691950" cy="3289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You are ready! Run the m-file.</a:t>
            </a:r>
          </a:p>
          <a:p>
            <a:pPr marL="0" indent="0">
              <a:buNone/>
            </a:pPr>
            <a:r>
              <a:rPr lang="en-US" dirty="0" smtClean="0"/>
              <a:t>The command window output will look like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10" name="Picture 9" descr="Screen Shot 2016-05-12 at 5.0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8" y="2949323"/>
            <a:ext cx="7236278" cy="33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Main Script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80936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x-none" dirty="0" smtClean="0"/>
              <a:t>After running, the simulation outputs of interest are saved to struct object </a:t>
            </a:r>
            <a:r>
              <a:rPr lang="x-none" dirty="0" smtClean="0">
                <a:latin typeface="Courier New"/>
                <a:cs typeface="Courier New"/>
              </a:rPr>
              <a:t>out.  </a:t>
            </a:r>
            <a:r>
              <a:rPr lang="x-none" dirty="0" smtClean="0"/>
              <a:t>Go to line 467, uncomment, and save to a user-specified filename.</a:t>
            </a:r>
            <a:endParaRPr lang="en-US" dirty="0" smtClean="0">
              <a:latin typeface="Calibri (body)"/>
              <a:cs typeface="Calibri (body)"/>
            </a:endParaRPr>
          </a:p>
        </p:txBody>
      </p:sp>
      <p:pic>
        <p:nvPicPr>
          <p:cNvPr id="7" name="Picture 6" descr="Screen Shot 2016-05-12 at 5.49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"/>
          <a:stretch/>
        </p:blipFill>
        <p:spPr>
          <a:xfrm>
            <a:off x="146194" y="3614599"/>
            <a:ext cx="8863033" cy="2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249374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58"/>
            <a:ext cx="8229600" cy="1143000"/>
          </a:xfrm>
        </p:spPr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Picture 3" descr="dfn_states_freeze_NEW-eps-converted-t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" y="1088733"/>
            <a:ext cx="8970492" cy="56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7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760" y="1480926"/>
            <a:ext cx="830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Plot basic outputs: current, SOC, and voltage</a:t>
            </a:r>
            <a:endParaRPr lang="en-US" sz="2400" dirty="0"/>
          </a:p>
        </p:txBody>
      </p:sp>
      <p:pic>
        <p:nvPicPr>
          <p:cNvPr id="6" name="Picture 5" descr="Screen Shot 2016-05-12 at 5.5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" y="2685347"/>
            <a:ext cx="4374936" cy="3298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53" b="3808"/>
          <a:stretch/>
        </p:blipFill>
        <p:spPr>
          <a:xfrm>
            <a:off x="4877820" y="2494233"/>
            <a:ext cx="4192739" cy="4284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2179" y="2124901"/>
            <a:ext cx="419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1C discharge for 1000 sec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735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480926"/>
            <a:ext cx="4129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 Please feel free to uncomment/comment parts of code to view different </a:t>
            </a:r>
            <a:r>
              <a:rPr lang="en-US" sz="2400" dirty="0" err="1" smtClean="0"/>
              <a:t>echem</a:t>
            </a:r>
            <a:r>
              <a:rPr lang="en-US" sz="2400" dirty="0" smtClean="0"/>
              <a:t> states.</a:t>
            </a:r>
            <a:endParaRPr lang="en-US" sz="2400" dirty="0"/>
          </a:p>
        </p:txBody>
      </p:sp>
      <p:pic>
        <p:nvPicPr>
          <p:cNvPr id="11" name="Picture 10" descr="Screen Shot 2016-05-12 at 5.59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7"/>
          <a:stretch/>
        </p:blipFill>
        <p:spPr>
          <a:xfrm>
            <a:off x="4342930" y="952348"/>
            <a:ext cx="4718494" cy="58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Generate Plots and Animations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plot_dfn.m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760" y="1371707"/>
            <a:ext cx="8406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Animate electrochemical states,</a:t>
            </a:r>
            <a:r>
              <a:rPr lang="en-US" sz="2400" dirty="0"/>
              <a:t> </a:t>
            </a:r>
            <a:r>
              <a:rPr lang="en-US" sz="2400" dirty="0" smtClean="0"/>
              <a:t>e.g. solid &amp; electrolyte concentrations and ionic current.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1127" y="2127257"/>
            <a:ext cx="70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Example: Snapshot of 1C discharge animation</a:t>
            </a:r>
            <a:endParaRPr lang="en-US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97" t="5783" b="3478"/>
          <a:stretch/>
        </p:blipFill>
        <p:spPr>
          <a:xfrm>
            <a:off x="1553314" y="2576397"/>
            <a:ext cx="6003106" cy="42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1518" cy="5096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Closing remarks:</a:t>
            </a:r>
            <a:r>
              <a:rPr lang="en-US" dirty="0"/>
              <a:t> </a:t>
            </a:r>
            <a:r>
              <a:rPr lang="en-US" i="1" dirty="0" smtClean="0"/>
              <a:t>This code is under development. Future versions will have enhanced speed, accuracy, usability, etc. Enjoy!</a:t>
            </a:r>
          </a:p>
        </p:txBody>
      </p:sp>
    </p:spTree>
    <p:extLst>
      <p:ext uri="{BB962C8B-B14F-4D97-AF65-F5344CB8AC3E}">
        <p14:creationId xmlns:p14="http://schemas.microsoft.com/office/powerpoint/2010/main" val="13194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code is Matlab implementation of electrochemical model equations found in</a:t>
            </a:r>
          </a:p>
          <a:p>
            <a:r>
              <a:rPr lang="en-US" sz="2000" dirty="0" smtClean="0"/>
              <a:t>Doyle, Marc, Thomas F. Fuller, and John Newman. "Modeling of </a:t>
            </a:r>
            <a:r>
              <a:rPr lang="en-US" sz="2000" dirty="0" err="1" smtClean="0"/>
              <a:t>galvanostatic</a:t>
            </a:r>
            <a:r>
              <a:rPr lang="en-US" sz="2000" dirty="0" smtClean="0"/>
              <a:t> charge and discharge of the lithium/polymer/insertion cell." Journal of the Electrochemical Society 140.6 (1993): 1526-1533.</a:t>
            </a:r>
          </a:p>
          <a:p>
            <a:r>
              <a:rPr lang="en-US" sz="2000" dirty="0" smtClean="0"/>
              <a:t>Fuller, Thomas F., Marc Doyle, and John Newman. "Simulation and optimization of the dual lithium ion insertion cell." Journal of the Electrochemical Society 141.1 (1994): 1-10.</a:t>
            </a:r>
          </a:p>
          <a:p>
            <a:r>
              <a:rPr lang="en-US" sz="2000" dirty="0" smtClean="0"/>
              <a:t>Thomas, Karen E., John Newman, and Robert M. Darling. "Mathematical modeling of lithium batteries." Advances in lithium-ion batteries. Springer US, 2002. 345-392.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nd more</a:t>
            </a:r>
            <a:r>
              <a:rPr lang="is-I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23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Simulates</a:t>
            </a:r>
          </a:p>
          <a:p>
            <a:pPr lvl="1"/>
            <a:r>
              <a:rPr lang="en-US" dirty="0" smtClean="0"/>
              <a:t>Terminal voltage [V]</a:t>
            </a:r>
          </a:p>
          <a:p>
            <a:pPr lvl="1"/>
            <a:r>
              <a:rPr lang="en-US" dirty="0" smtClean="0"/>
              <a:t>Solid &amp; electrolyte concentrations [</a:t>
            </a:r>
            <a:r>
              <a:rPr lang="en-US" dirty="0" err="1" smtClean="0"/>
              <a:t>mol</a:t>
            </a:r>
            <a:r>
              <a:rPr lang="en-US" dirty="0" smtClean="0"/>
              <a:t>/m</a:t>
            </a:r>
            <a:r>
              <a:rPr lang="en-US" dirty="0" smtClean="0"/>
              <a:t>^3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Solid &amp; electrolyte potentials [V]</a:t>
            </a:r>
          </a:p>
          <a:p>
            <a:pPr lvl="1"/>
            <a:r>
              <a:rPr lang="en-US" dirty="0" smtClean="0"/>
              <a:t>Internal temperature [K]</a:t>
            </a:r>
            <a:endParaRPr lang="en-US" dirty="0"/>
          </a:p>
          <a:p>
            <a:r>
              <a:rPr lang="en-US" dirty="0" smtClean="0"/>
              <a:t>Generates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static plots and animations</a:t>
            </a:r>
          </a:p>
          <a:p>
            <a:r>
              <a:rPr lang="en-US" dirty="0" smtClean="0"/>
              <a:t>Takes as input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applied electric current time-series (time, current)</a:t>
            </a:r>
          </a:p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 parameter file, which defines electrochemical model parameters</a:t>
            </a:r>
          </a:p>
          <a:p>
            <a:pPr lvl="1"/>
            <a:r>
              <a:rPr lang="en-US" dirty="0" smtClean="0"/>
              <a:t>OCP functions, electrolyte conductivity &amp; diffusivity </a:t>
            </a:r>
            <a:r>
              <a:rPr lang="en-US" dirty="0" err="1" smtClean="0"/>
              <a:t>fcns</a:t>
            </a:r>
            <a:endParaRPr lang="en-US" dirty="0" smtClean="0"/>
          </a:p>
          <a:p>
            <a:r>
              <a:rPr lang="en-US" i="1" dirty="0" smtClean="0"/>
              <a:t>Assumes user is proficient with Matlab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541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does </a:t>
            </a:r>
            <a:r>
              <a:rPr lang="en-US" b="1" i="1" u="sng" dirty="0" smtClean="0"/>
              <a:t>NOT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5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polished user-interface. This code is for developers, and is under development.</a:t>
            </a:r>
          </a:p>
          <a:p>
            <a:r>
              <a:rPr lang="en-US" dirty="0" smtClean="0"/>
              <a:t>Simulate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lended cathode materials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ifferent particle sizes</a:t>
            </a:r>
          </a:p>
          <a:p>
            <a:pPr lvl="1"/>
            <a:r>
              <a:rPr lang="en-US" dirty="0" smtClean="0"/>
              <a:t>non Li-ion chemistries (e.g. NiMH)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pack geometries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echanical stress</a:t>
            </a:r>
          </a:p>
          <a:p>
            <a:pPr lvl="1"/>
            <a:r>
              <a:rPr lang="en-US" dirty="0" smtClean="0"/>
              <a:t>Aging</a:t>
            </a:r>
          </a:p>
          <a:p>
            <a:r>
              <a:rPr lang="en-US" dirty="0" smtClean="0"/>
              <a:t>Some of these features are under-development</a:t>
            </a:r>
          </a:p>
          <a:p>
            <a:r>
              <a:rPr lang="en-US" dirty="0" smtClean="0"/>
              <a:t>Keep your expectations reasonable please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317433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7079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37"/>
            <a:ext cx="8229600" cy="1143000"/>
          </a:xfrm>
        </p:spPr>
        <p:txBody>
          <a:bodyPr/>
          <a:lstStyle/>
          <a:p>
            <a:r>
              <a:rPr lang="en-US" dirty="0" smtClean="0"/>
              <a:t>Parameter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348"/>
            <a:ext cx="8229600" cy="52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Open </a:t>
            </a:r>
            <a:r>
              <a:rPr lang="en-US" sz="2400" dirty="0" err="1" smtClean="0">
                <a:latin typeface="Courier"/>
                <a:cs typeface="Courier"/>
              </a:rPr>
              <a:t>params_NMC_Samsung_new_iteration.m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Screen Shot 2016-05-12 at 12.04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6"/>
          <a:stretch/>
        </p:blipFill>
        <p:spPr>
          <a:xfrm>
            <a:off x="264976" y="1480926"/>
            <a:ext cx="8250074" cy="3690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976" y="5317377"/>
            <a:ext cx="85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Embeds scalar parameter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Generates a </a:t>
            </a:r>
            <a:r>
              <a:rPr lang="en-US" dirty="0" err="1" smtClean="0"/>
              <a:t>struct</a:t>
            </a:r>
            <a:r>
              <a:rPr lang="en-US" dirty="0" smtClean="0"/>
              <a:t> object </a:t>
            </a:r>
            <a:r>
              <a:rPr lang="en-US" dirty="0" smtClean="0">
                <a:latin typeface="Courier New"/>
                <a:cs typeface="Courier New"/>
              </a:rPr>
              <a:t>p</a:t>
            </a:r>
            <a:r>
              <a:rPr lang="en-US" dirty="0" smtClean="0"/>
              <a:t>, which is passed throughout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Material function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current data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script to run DFN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plots and animations</a:t>
            </a:r>
          </a:p>
        </p:txBody>
      </p:sp>
    </p:spTree>
    <p:extLst>
      <p:ext uri="{BB962C8B-B14F-4D97-AF65-F5344CB8AC3E}">
        <p14:creationId xmlns:p14="http://schemas.microsoft.com/office/powerpoint/2010/main" val="126562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757</Words>
  <Application>Microsoft Macintosh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Doyle-Fuller-Newman (DFN) Full Order Model (FOM)</vt:lpstr>
      <vt:lpstr>Sample Output</vt:lpstr>
      <vt:lpstr>Background</vt:lpstr>
      <vt:lpstr>What it does</vt:lpstr>
      <vt:lpstr>What it does NOT do</vt:lpstr>
      <vt:lpstr>Tutorial Outline</vt:lpstr>
      <vt:lpstr>Tutorial Outline</vt:lpstr>
      <vt:lpstr>Parameter File</vt:lpstr>
      <vt:lpstr>Tutorial Outline</vt:lpstr>
      <vt:lpstr>Open Circuit Potential Files</vt:lpstr>
      <vt:lpstr>Electrolyte Conductivity &amp; Diffusivity</vt:lpstr>
      <vt:lpstr>Tutorial Outline</vt:lpstr>
      <vt:lpstr>Input current files</vt:lpstr>
      <vt:lpstr>Tutorial Outline</vt:lpstr>
      <vt:lpstr>Main Script</vt:lpstr>
      <vt:lpstr>Main Script</vt:lpstr>
      <vt:lpstr>Main Script</vt:lpstr>
      <vt:lpstr>Main Script</vt:lpstr>
      <vt:lpstr>Tutorial Outline</vt:lpstr>
      <vt:lpstr>Generate Plots and Animations</vt:lpstr>
      <vt:lpstr>Generate Plots and Animations</vt:lpstr>
      <vt:lpstr>Generate Plots and Animations</vt:lpstr>
      <vt:lpstr>Tutorial Outline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Doyle-Fuller-Newman (DFN) Full Order Model (FOM)</dc:title>
  <dc:creator>Scott Moura</dc:creator>
  <cp:lastModifiedBy>Scott Moura</cp:lastModifiedBy>
  <cp:revision>70</cp:revision>
  <dcterms:created xsi:type="dcterms:W3CDTF">2016-05-12T18:19:33Z</dcterms:created>
  <dcterms:modified xsi:type="dcterms:W3CDTF">2016-05-13T01:32:04Z</dcterms:modified>
</cp:coreProperties>
</file>