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40" r:id="rId3"/>
    <p:sldId id="289" r:id="rId4"/>
    <p:sldId id="299" r:id="rId5"/>
    <p:sldId id="341" r:id="rId6"/>
    <p:sldId id="342" r:id="rId7"/>
    <p:sldId id="290" r:id="rId8"/>
    <p:sldId id="292" r:id="rId9"/>
    <p:sldId id="343" r:id="rId10"/>
    <p:sldId id="300" r:id="rId11"/>
    <p:sldId id="301" r:id="rId12"/>
    <p:sldId id="304" r:id="rId13"/>
    <p:sldId id="305" r:id="rId14"/>
    <p:sldId id="302" r:id="rId15"/>
    <p:sldId id="303" r:id="rId16"/>
    <p:sldId id="294" r:id="rId17"/>
    <p:sldId id="291" r:id="rId18"/>
    <p:sldId id="349" r:id="rId19"/>
    <p:sldId id="293" r:id="rId20"/>
    <p:sldId id="295" r:id="rId21"/>
    <p:sldId id="308" r:id="rId22"/>
    <p:sldId id="307" r:id="rId23"/>
    <p:sldId id="309" r:id="rId24"/>
    <p:sldId id="344" r:id="rId25"/>
    <p:sldId id="345" r:id="rId26"/>
    <p:sldId id="348" r:id="rId27"/>
    <p:sldId id="346" r:id="rId28"/>
    <p:sldId id="310" r:id="rId29"/>
    <p:sldId id="347" r:id="rId30"/>
    <p:sldId id="311" r:id="rId31"/>
    <p:sldId id="312" r:id="rId32"/>
    <p:sldId id="313" r:id="rId33"/>
    <p:sldId id="314" r:id="rId34"/>
    <p:sldId id="316" r:id="rId35"/>
    <p:sldId id="319" r:id="rId36"/>
    <p:sldId id="315" r:id="rId37"/>
    <p:sldId id="296" r:id="rId38"/>
    <p:sldId id="298" r:id="rId39"/>
    <p:sldId id="297" r:id="rId40"/>
    <p:sldId id="350" r:id="rId41"/>
    <p:sldId id="351" r:id="rId42"/>
    <p:sldId id="352" r:id="rId43"/>
    <p:sldId id="353" r:id="rId44"/>
    <p:sldId id="320" r:id="rId45"/>
    <p:sldId id="322" r:id="rId46"/>
    <p:sldId id="323" r:id="rId47"/>
    <p:sldId id="321" r:id="rId48"/>
    <p:sldId id="324" r:id="rId49"/>
    <p:sldId id="325" r:id="rId50"/>
    <p:sldId id="354" r:id="rId51"/>
    <p:sldId id="327" r:id="rId52"/>
    <p:sldId id="356" r:id="rId53"/>
    <p:sldId id="355" r:id="rId54"/>
    <p:sldId id="329" r:id="rId55"/>
    <p:sldId id="332" r:id="rId56"/>
    <p:sldId id="334" r:id="rId57"/>
    <p:sldId id="335" r:id="rId58"/>
    <p:sldId id="333" r:id="rId59"/>
    <p:sldId id="360" r:id="rId60"/>
    <p:sldId id="361" r:id="rId61"/>
    <p:sldId id="330" r:id="rId62"/>
    <p:sldId id="331" r:id="rId63"/>
    <p:sldId id="336" r:id="rId64"/>
    <p:sldId id="357" r:id="rId65"/>
    <p:sldId id="337" r:id="rId66"/>
    <p:sldId id="358" r:id="rId67"/>
    <p:sldId id="339" r:id="rId68"/>
    <p:sldId id="338" r:id="rId69"/>
    <p:sldId id="359" r:id="rId70"/>
    <p:sldId id="362"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A442B7-6DF3-4950-9756-2A990B7934AB}">
          <p14:sldIdLst>
            <p14:sldId id="256"/>
            <p14:sldId id="340"/>
            <p14:sldId id="289"/>
            <p14:sldId id="299"/>
            <p14:sldId id="341"/>
            <p14:sldId id="342"/>
            <p14:sldId id="290"/>
            <p14:sldId id="292"/>
            <p14:sldId id="343"/>
            <p14:sldId id="300"/>
            <p14:sldId id="301"/>
            <p14:sldId id="304"/>
            <p14:sldId id="305"/>
            <p14:sldId id="302"/>
            <p14:sldId id="303"/>
            <p14:sldId id="294"/>
            <p14:sldId id="291"/>
            <p14:sldId id="349"/>
            <p14:sldId id="293"/>
            <p14:sldId id="295"/>
            <p14:sldId id="308"/>
            <p14:sldId id="307"/>
            <p14:sldId id="309"/>
            <p14:sldId id="344"/>
            <p14:sldId id="345"/>
            <p14:sldId id="348"/>
            <p14:sldId id="346"/>
            <p14:sldId id="310"/>
            <p14:sldId id="347"/>
            <p14:sldId id="311"/>
            <p14:sldId id="312"/>
            <p14:sldId id="313"/>
            <p14:sldId id="314"/>
            <p14:sldId id="316"/>
            <p14:sldId id="319"/>
            <p14:sldId id="315"/>
            <p14:sldId id="296"/>
            <p14:sldId id="298"/>
            <p14:sldId id="297"/>
            <p14:sldId id="350"/>
            <p14:sldId id="351"/>
            <p14:sldId id="352"/>
            <p14:sldId id="353"/>
            <p14:sldId id="320"/>
            <p14:sldId id="322"/>
            <p14:sldId id="323"/>
            <p14:sldId id="321"/>
            <p14:sldId id="324"/>
            <p14:sldId id="325"/>
            <p14:sldId id="354"/>
            <p14:sldId id="327"/>
            <p14:sldId id="356"/>
            <p14:sldId id="355"/>
            <p14:sldId id="329"/>
            <p14:sldId id="332"/>
            <p14:sldId id="334"/>
            <p14:sldId id="335"/>
            <p14:sldId id="333"/>
            <p14:sldId id="360"/>
            <p14:sldId id="361"/>
            <p14:sldId id="330"/>
            <p14:sldId id="331"/>
            <p14:sldId id="336"/>
            <p14:sldId id="357"/>
            <p14:sldId id="337"/>
            <p14:sldId id="358"/>
            <p14:sldId id="339"/>
            <p14:sldId id="338"/>
            <p14:sldId id="359"/>
            <p14:sldId id="362"/>
          </p14:sldIdLst>
        </p14:section>
        <p14:section name="Untitled Section" id="{F9EE5487-05CE-44E7-8D0A-AF93DF8220B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50" d="100"/>
          <a:sy n="150" d="100"/>
        </p:scale>
        <p:origin x="-1332"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3/18/2019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ransomwaretracker.abuse.ch/feeds/csv/" TargetMode="External"/><Relationship Id="rId2" Type="http://schemas.openxmlformats.org/officeDocument/2006/relationships/hyperlink" Target="https://zeustracker.abuse.ch/blocklist.php?download=compromised"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urlhaus.abuse.ch/downloads/csv/" TargetMode="External"/><Relationship Id="rId4" Type="http://schemas.openxmlformats.org/officeDocument/2006/relationships/hyperlink" Target="https://zeustracker.abuse.ch/blocklist.php?download=ipblocklist"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zeustracker.abuse.ch/blocklist.php?download=compromised" TargetMode="External"/><Relationship Id="rId2" Type="http://schemas.openxmlformats.org/officeDocument/2006/relationships/hyperlink" Target="https://urlhaus.abuse.ch/downloads/csv/"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ircl.lu/misp-images/lates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rokdebug.herokuapp.co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elastic.co/blog/elasticsearch-data-enrichment-with-logstash-a-few-security-example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zdnet.com/article/memcached-ddos-the-biggest-baddest-denial-of-service-attacker-yet/"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lede 6">
            <a:extLst>
              <a:ext uri="{FF2B5EF4-FFF2-40B4-BE49-F238E27FC236}">
                <a16:creationId xmlns:a16="http://schemas.microsoft.com/office/drawing/2014/main" id="{7124CCA7-A3A8-428D-9057-393074CE3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5697" y="4071551"/>
            <a:ext cx="2646186" cy="2646186"/>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AF905F70-A548-4076-A1C1-2E318B114AC5}"/>
              </a:ext>
            </a:extLst>
          </p:cNvPr>
          <p:cNvSpPr txBox="1"/>
          <p:nvPr/>
        </p:nvSpPr>
        <p:spPr>
          <a:xfrm>
            <a:off x="8655454" y="6259634"/>
            <a:ext cx="3536546" cy="523220"/>
          </a:xfrm>
          <a:prstGeom prst="rect">
            <a:avLst/>
          </a:prstGeom>
          <a:noFill/>
        </p:spPr>
        <p:txBody>
          <a:bodyPr wrap="none" rtlCol="0">
            <a:spAutoFit/>
          </a:bodyPr>
          <a:lstStyle/>
          <a:p>
            <a:r>
              <a:rPr lang="en-US" sz="2800" dirty="0">
                <a:latin typeface="Agency FB" panose="020B0503020202020204" pitchFamily="34" charset="0"/>
              </a:rPr>
              <a:t>https://www.ecrimelabs.com</a:t>
            </a:r>
            <a:endParaRPr lang="en-DK" sz="2800" dirty="0">
              <a:latin typeface="Agency FB" panose="020B0503020202020204" pitchFamily="34" charset="0"/>
            </a:endParaRPr>
          </a:p>
        </p:txBody>
      </p:sp>
      <p:sp>
        <p:nvSpPr>
          <p:cNvPr id="2" name="Rectangle 1">
            <a:extLst>
              <a:ext uri="{FF2B5EF4-FFF2-40B4-BE49-F238E27FC236}">
                <a16:creationId xmlns:a16="http://schemas.microsoft.com/office/drawing/2014/main" id="{F5196A27-35DE-4288-A374-04DC1076461A}"/>
              </a:ext>
            </a:extLst>
          </p:cNvPr>
          <p:cNvSpPr/>
          <p:nvPr/>
        </p:nvSpPr>
        <p:spPr>
          <a:xfrm>
            <a:off x="2144531" y="321960"/>
            <a:ext cx="9910085" cy="830997"/>
          </a:xfrm>
          <a:prstGeom prst="rect">
            <a:avLst/>
          </a:prstGeom>
        </p:spPr>
        <p:txBody>
          <a:bodyPr wrap="none">
            <a:spAutoFit/>
          </a:bodyPr>
          <a:lstStyle/>
          <a:p>
            <a:r>
              <a:rPr lang="da-DK" sz="4800" dirty="0"/>
              <a:t>Combining logs and threat data feeds</a:t>
            </a:r>
            <a:endParaRPr lang="en-DK" sz="4800" dirty="0"/>
          </a:p>
        </p:txBody>
      </p:sp>
      <p:pic>
        <p:nvPicPr>
          <p:cNvPr id="1028" name="Picture 4" descr="Image result for MISP share your bloody">
            <a:extLst>
              <a:ext uri="{FF2B5EF4-FFF2-40B4-BE49-F238E27FC236}">
                <a16:creationId xmlns:a16="http://schemas.microsoft.com/office/drawing/2014/main" id="{419E1373-A968-4492-9766-AF976CB65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356" y="3272075"/>
            <a:ext cx="2744562" cy="274456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Billedresultat for elasticsearch logo">
            <a:extLst>
              <a:ext uri="{FF2B5EF4-FFF2-40B4-BE49-F238E27FC236}">
                <a16:creationId xmlns:a16="http://schemas.microsoft.com/office/drawing/2014/main" id="{406B9401-10D8-4FE1-B77B-9837120F66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0229" y="1475059"/>
            <a:ext cx="2251046" cy="22435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90F51CC-3502-476B-8701-7F0AF55E2207}"/>
              </a:ext>
            </a:extLst>
          </p:cNvPr>
          <p:cNvSpPr txBox="1"/>
          <p:nvPr/>
        </p:nvSpPr>
        <p:spPr>
          <a:xfrm>
            <a:off x="1946248" y="1918182"/>
            <a:ext cx="10854338" cy="830997"/>
          </a:xfrm>
          <a:prstGeom prst="rect">
            <a:avLst/>
          </a:prstGeom>
          <a:noFill/>
        </p:spPr>
        <p:txBody>
          <a:bodyPr wrap="square" rtlCol="0">
            <a:spAutoFit/>
          </a:bodyPr>
          <a:lstStyle/>
          <a:p>
            <a:r>
              <a:rPr lang="da-DK" sz="2400" dirty="0"/>
              <a:t>Guest lecture – Aarhus Business Academy</a:t>
            </a:r>
          </a:p>
          <a:p>
            <a:r>
              <a:rPr lang="da-DK" sz="2400" dirty="0"/>
              <a:t>David Thejl-Clayton - 18/03/2019</a:t>
            </a:r>
            <a:endParaRPr lang="en-US" sz="2400" dirty="0"/>
          </a:p>
        </p:txBody>
      </p:sp>
    </p:spTree>
    <p:extLst>
      <p:ext uri="{BB962C8B-B14F-4D97-AF65-F5344CB8AC3E}">
        <p14:creationId xmlns:p14="http://schemas.microsoft.com/office/powerpoint/2010/main" val="1642343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EA7F-2AA9-4BFE-B5E5-51E8E4BE3113}"/>
              </a:ext>
            </a:extLst>
          </p:cNvPr>
          <p:cNvSpPr>
            <a:spLocks noGrp="1"/>
          </p:cNvSpPr>
          <p:nvPr>
            <p:ph type="title"/>
          </p:nvPr>
        </p:nvSpPr>
        <p:spPr/>
        <p:txBody>
          <a:bodyPr/>
          <a:lstStyle/>
          <a:p>
            <a:r>
              <a:rPr lang="da-DK" dirty="0"/>
              <a:t>Threat data feed’s</a:t>
            </a:r>
            <a:endParaRPr lang="en-US" dirty="0"/>
          </a:p>
        </p:txBody>
      </p:sp>
      <p:sp>
        <p:nvSpPr>
          <p:cNvPr id="3" name="Content Placeholder 2">
            <a:extLst>
              <a:ext uri="{FF2B5EF4-FFF2-40B4-BE49-F238E27FC236}">
                <a16:creationId xmlns:a16="http://schemas.microsoft.com/office/drawing/2014/main" id="{4AABA250-9CD3-44E8-B2FC-12CAE60B9A63}"/>
              </a:ext>
            </a:extLst>
          </p:cNvPr>
          <p:cNvSpPr>
            <a:spLocks noGrp="1"/>
          </p:cNvSpPr>
          <p:nvPr>
            <p:ph idx="1"/>
          </p:nvPr>
        </p:nvSpPr>
        <p:spPr/>
        <p:txBody>
          <a:bodyPr anchor="t"/>
          <a:lstStyle/>
          <a:p>
            <a:pPr marL="0" indent="0">
              <a:buNone/>
            </a:pPr>
            <a:r>
              <a:rPr lang="da-DK" dirty="0"/>
              <a:t>Before we dive in too deep down the rabbit hole, lets cover some basics....</a:t>
            </a:r>
          </a:p>
          <a:p>
            <a:r>
              <a:rPr lang="da-DK" dirty="0"/>
              <a:t>What is a threat feed?</a:t>
            </a:r>
          </a:p>
          <a:p>
            <a:pPr lvl="1"/>
            <a:r>
              <a:rPr lang="da-DK" dirty="0"/>
              <a:t>An ongoing stream of data, relating to potential, current or historical threats.</a:t>
            </a:r>
          </a:p>
          <a:p>
            <a:pPr lvl="1"/>
            <a:r>
              <a:rPr lang="da-DK" dirty="0"/>
              <a:t>Generally made up of a list of IOC’s of specific data types.</a:t>
            </a:r>
          </a:p>
          <a:p>
            <a:pPr lvl="1"/>
            <a:r>
              <a:rPr lang="da-DK" dirty="0"/>
              <a:t>There are both open source and private threat data feeds out there.</a:t>
            </a:r>
          </a:p>
          <a:p>
            <a:endParaRPr lang="da-DK" dirty="0"/>
          </a:p>
          <a:p>
            <a:endParaRPr lang="da-DK" dirty="0"/>
          </a:p>
          <a:p>
            <a:endParaRPr lang="da-DK" dirty="0"/>
          </a:p>
          <a:p>
            <a:pPr lvl="1"/>
            <a:endParaRPr lang="en-US" dirty="0"/>
          </a:p>
        </p:txBody>
      </p:sp>
      <p:pic>
        <p:nvPicPr>
          <p:cNvPr id="4" name="Billede 3">
            <a:extLst>
              <a:ext uri="{FF2B5EF4-FFF2-40B4-BE49-F238E27FC236}">
                <a16:creationId xmlns:a16="http://schemas.microsoft.com/office/drawing/2014/main" id="{ADF65905-7CE2-4DAE-9F7F-F11FAD2A1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98263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109E-3303-4F8F-9DD1-891C1383F805}"/>
              </a:ext>
            </a:extLst>
          </p:cNvPr>
          <p:cNvSpPr>
            <a:spLocks noGrp="1"/>
          </p:cNvSpPr>
          <p:nvPr>
            <p:ph type="title"/>
          </p:nvPr>
        </p:nvSpPr>
        <p:spPr/>
        <p:txBody>
          <a:bodyPr/>
          <a:lstStyle/>
          <a:p>
            <a:r>
              <a:rPr lang="da-DK" dirty="0"/>
              <a:t>Threat data feed’s</a:t>
            </a:r>
            <a:endParaRPr lang="en-US" dirty="0"/>
          </a:p>
        </p:txBody>
      </p:sp>
      <p:sp>
        <p:nvSpPr>
          <p:cNvPr id="3" name="Content Placeholder 2">
            <a:extLst>
              <a:ext uri="{FF2B5EF4-FFF2-40B4-BE49-F238E27FC236}">
                <a16:creationId xmlns:a16="http://schemas.microsoft.com/office/drawing/2014/main" id="{A239E37B-C2E8-4DBC-BE74-3A73D508B928}"/>
              </a:ext>
            </a:extLst>
          </p:cNvPr>
          <p:cNvSpPr>
            <a:spLocks noGrp="1"/>
          </p:cNvSpPr>
          <p:nvPr>
            <p:ph idx="1"/>
          </p:nvPr>
        </p:nvSpPr>
        <p:spPr/>
        <p:txBody>
          <a:bodyPr anchor="t"/>
          <a:lstStyle/>
          <a:p>
            <a:r>
              <a:rPr lang="da-DK" dirty="0"/>
              <a:t>Examples:-</a:t>
            </a:r>
          </a:p>
          <a:p>
            <a:pPr lvl="1"/>
            <a:r>
              <a:rPr lang="en-US" dirty="0">
                <a:hlinkClick r:id="rId2"/>
              </a:rPr>
              <a:t>https://zeustracker.abuse.ch/blocklist.php?download=compromised</a:t>
            </a:r>
            <a:endParaRPr lang="en-US" dirty="0"/>
          </a:p>
          <a:p>
            <a:pPr lvl="1"/>
            <a:r>
              <a:rPr lang="en-US" dirty="0">
                <a:hlinkClick r:id="rId3"/>
              </a:rPr>
              <a:t>https://ransomwaretracker.abuse.ch/feeds/csv/</a:t>
            </a:r>
            <a:endParaRPr lang="en-US" dirty="0"/>
          </a:p>
          <a:p>
            <a:pPr lvl="1"/>
            <a:r>
              <a:rPr lang="en-US" dirty="0">
                <a:hlinkClick r:id="rId4"/>
              </a:rPr>
              <a:t>https://zeustracker.abuse.ch/blocklist.php?download=ipblocklist</a:t>
            </a:r>
            <a:endParaRPr lang="en-US" dirty="0"/>
          </a:p>
          <a:p>
            <a:pPr lvl="1"/>
            <a:r>
              <a:rPr lang="en-US" dirty="0">
                <a:hlinkClick r:id="rId5"/>
              </a:rPr>
              <a:t>https://urlhaus.abuse.ch/downloads/csv/</a:t>
            </a:r>
            <a:endParaRPr lang="en-US" dirty="0"/>
          </a:p>
        </p:txBody>
      </p:sp>
      <p:pic>
        <p:nvPicPr>
          <p:cNvPr id="4" name="Billede 3">
            <a:extLst>
              <a:ext uri="{FF2B5EF4-FFF2-40B4-BE49-F238E27FC236}">
                <a16:creationId xmlns:a16="http://schemas.microsoft.com/office/drawing/2014/main" id="{96BD8509-258E-45C2-9AD1-A4C353644C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72130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CD85-629F-4974-9F27-0A6C3D25B25F}"/>
              </a:ext>
            </a:extLst>
          </p:cNvPr>
          <p:cNvSpPr>
            <a:spLocks noGrp="1"/>
          </p:cNvSpPr>
          <p:nvPr>
            <p:ph type="title"/>
          </p:nvPr>
        </p:nvSpPr>
        <p:spPr/>
        <p:txBody>
          <a:bodyPr/>
          <a:lstStyle/>
          <a:p>
            <a:r>
              <a:rPr lang="da-DK" dirty="0"/>
              <a:t>Threat data feed’s</a:t>
            </a:r>
            <a:endParaRPr lang="en-US" dirty="0"/>
          </a:p>
        </p:txBody>
      </p:sp>
      <p:sp>
        <p:nvSpPr>
          <p:cNvPr id="3" name="Content Placeholder 2">
            <a:extLst>
              <a:ext uri="{FF2B5EF4-FFF2-40B4-BE49-F238E27FC236}">
                <a16:creationId xmlns:a16="http://schemas.microsoft.com/office/drawing/2014/main" id="{C7163908-07A5-4E59-8483-56A266D9DA83}"/>
              </a:ext>
            </a:extLst>
          </p:cNvPr>
          <p:cNvSpPr>
            <a:spLocks noGrp="1"/>
          </p:cNvSpPr>
          <p:nvPr>
            <p:ph idx="1"/>
          </p:nvPr>
        </p:nvSpPr>
        <p:spPr/>
        <p:txBody>
          <a:bodyPr anchor="t">
            <a:normAutofit/>
          </a:bodyPr>
          <a:lstStyle/>
          <a:p>
            <a:pPr marL="0" indent="0">
              <a:buNone/>
            </a:pPr>
            <a:r>
              <a:rPr lang="da-DK" dirty="0"/>
              <a:t>How does data land on a threat data feed?</a:t>
            </a:r>
          </a:p>
          <a:p>
            <a:r>
              <a:rPr lang="en-US" dirty="0"/>
              <a:t>Automated based on alerts from a security device…</a:t>
            </a:r>
          </a:p>
          <a:p>
            <a:pPr lvl="1"/>
            <a:r>
              <a:rPr lang="en-US" dirty="0"/>
              <a:t>Symantec’s GIN example using MAA’s (whiteboard)</a:t>
            </a:r>
          </a:p>
          <a:p>
            <a:r>
              <a:rPr lang="en-US" dirty="0"/>
              <a:t>Malware reverse engineering…</a:t>
            </a:r>
          </a:p>
          <a:p>
            <a:pPr lvl="1"/>
            <a:r>
              <a:rPr lang="en-US" dirty="0"/>
              <a:t>IOC’s found within the malware, call back domains etc...</a:t>
            </a:r>
          </a:p>
          <a:p>
            <a:r>
              <a:rPr lang="en-US" dirty="0"/>
              <a:t>Added by a threat intelligence analyst from an incident response report.</a:t>
            </a:r>
          </a:p>
        </p:txBody>
      </p:sp>
      <p:pic>
        <p:nvPicPr>
          <p:cNvPr id="4" name="Billede 3">
            <a:extLst>
              <a:ext uri="{FF2B5EF4-FFF2-40B4-BE49-F238E27FC236}">
                <a16:creationId xmlns:a16="http://schemas.microsoft.com/office/drawing/2014/main" id="{5704BB31-6551-4C08-B96E-FAA11E532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247724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9E158-1CD2-40A4-98F5-380449D8C89C}"/>
              </a:ext>
            </a:extLst>
          </p:cNvPr>
          <p:cNvSpPr>
            <a:spLocks noGrp="1"/>
          </p:cNvSpPr>
          <p:nvPr>
            <p:ph type="title"/>
          </p:nvPr>
        </p:nvSpPr>
        <p:spPr/>
        <p:txBody>
          <a:bodyPr/>
          <a:lstStyle/>
          <a:p>
            <a:r>
              <a:rPr lang="da-DK" dirty="0"/>
              <a:t>Threat data feed’s</a:t>
            </a:r>
            <a:endParaRPr lang="en-US" dirty="0"/>
          </a:p>
        </p:txBody>
      </p:sp>
      <p:sp>
        <p:nvSpPr>
          <p:cNvPr id="3" name="Content Placeholder 2">
            <a:extLst>
              <a:ext uri="{FF2B5EF4-FFF2-40B4-BE49-F238E27FC236}">
                <a16:creationId xmlns:a16="http://schemas.microsoft.com/office/drawing/2014/main" id="{635CE60E-2887-464D-9B34-CD1919AB1C88}"/>
              </a:ext>
            </a:extLst>
          </p:cNvPr>
          <p:cNvSpPr>
            <a:spLocks noGrp="1"/>
          </p:cNvSpPr>
          <p:nvPr>
            <p:ph idx="1"/>
          </p:nvPr>
        </p:nvSpPr>
        <p:spPr/>
        <p:txBody>
          <a:bodyPr anchor="t"/>
          <a:lstStyle/>
          <a:p>
            <a:pPr marL="0" indent="0">
              <a:buNone/>
            </a:pPr>
            <a:r>
              <a:rPr lang="da-DK" dirty="0"/>
              <a:t>How does an organisation decide which threat data feeds to use?</a:t>
            </a:r>
          </a:p>
          <a:p>
            <a:pPr marL="0" indent="0">
              <a:buNone/>
            </a:pPr>
            <a:r>
              <a:rPr lang="da-DK" dirty="0"/>
              <a:t>A lot of organisations simply want to block all IOC’s on Ransomware Tracker...</a:t>
            </a:r>
          </a:p>
          <a:p>
            <a:pPr marL="0" indent="0">
              <a:buNone/>
            </a:pPr>
            <a:endParaRPr lang="en-US" dirty="0"/>
          </a:p>
        </p:txBody>
      </p:sp>
      <p:pic>
        <p:nvPicPr>
          <p:cNvPr id="4" name="Billede 3">
            <a:extLst>
              <a:ext uri="{FF2B5EF4-FFF2-40B4-BE49-F238E27FC236}">
                <a16:creationId xmlns:a16="http://schemas.microsoft.com/office/drawing/2014/main" id="{095D75DD-5F96-49FF-BD73-72329B1A9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320196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3BDBF-74E1-471C-83A9-E7EBD4FC18E9}"/>
              </a:ext>
            </a:extLst>
          </p:cNvPr>
          <p:cNvSpPr>
            <a:spLocks noGrp="1"/>
          </p:cNvSpPr>
          <p:nvPr>
            <p:ph type="title"/>
          </p:nvPr>
        </p:nvSpPr>
        <p:spPr/>
        <p:txBody>
          <a:bodyPr/>
          <a:lstStyle/>
          <a:p>
            <a:r>
              <a:rPr lang="da-DK" dirty="0"/>
              <a:t>Downsides with threat data feeds...</a:t>
            </a:r>
            <a:endParaRPr lang="en-US" dirty="0"/>
          </a:p>
        </p:txBody>
      </p:sp>
      <p:sp>
        <p:nvSpPr>
          <p:cNvPr id="3" name="Content Placeholder 2">
            <a:extLst>
              <a:ext uri="{FF2B5EF4-FFF2-40B4-BE49-F238E27FC236}">
                <a16:creationId xmlns:a16="http://schemas.microsoft.com/office/drawing/2014/main" id="{F84756C1-A21E-4422-B28E-147D584C7048}"/>
              </a:ext>
            </a:extLst>
          </p:cNvPr>
          <p:cNvSpPr>
            <a:spLocks noGrp="1"/>
          </p:cNvSpPr>
          <p:nvPr>
            <p:ph idx="1"/>
          </p:nvPr>
        </p:nvSpPr>
        <p:spPr/>
        <p:txBody>
          <a:bodyPr anchor="t"/>
          <a:lstStyle/>
          <a:p>
            <a:r>
              <a:rPr lang="da-DK" dirty="0"/>
              <a:t>No standard for listing data... Some contain plain IOC’s, others provide timestamps with the IOC’s...</a:t>
            </a:r>
          </a:p>
          <a:p>
            <a:pPr lvl="1"/>
            <a:r>
              <a:rPr lang="da-DK" dirty="0"/>
              <a:t>Requires custom parsing per feed if you want to leverage it</a:t>
            </a:r>
          </a:p>
          <a:p>
            <a:r>
              <a:rPr lang="da-DK" dirty="0"/>
              <a:t>Example:</a:t>
            </a:r>
          </a:p>
          <a:p>
            <a:r>
              <a:rPr lang="en-US" dirty="0">
                <a:hlinkClick r:id="rId2"/>
              </a:rPr>
              <a:t>https://urlhaus.abuse.ch/downloads/csv/</a:t>
            </a:r>
            <a:endParaRPr lang="en-US" dirty="0"/>
          </a:p>
          <a:p>
            <a:r>
              <a:rPr lang="en-US" dirty="0">
                <a:hlinkClick r:id="rId3"/>
              </a:rPr>
              <a:t>https://zeustracker.abuse.ch/blocklist.php?download=compromised</a:t>
            </a:r>
            <a:endParaRPr lang="en-US" dirty="0"/>
          </a:p>
          <a:p>
            <a:endParaRPr lang="en-US" dirty="0"/>
          </a:p>
          <a:p>
            <a:endParaRPr lang="da-DK" dirty="0"/>
          </a:p>
        </p:txBody>
      </p:sp>
      <p:pic>
        <p:nvPicPr>
          <p:cNvPr id="4" name="Billede 3">
            <a:extLst>
              <a:ext uri="{FF2B5EF4-FFF2-40B4-BE49-F238E27FC236}">
                <a16:creationId xmlns:a16="http://schemas.microsoft.com/office/drawing/2014/main" id="{91C57172-AAF2-41A4-88A6-862850D1DC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151175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F3905-2D55-41E8-AF4E-EE1AFFC85416}"/>
              </a:ext>
            </a:extLst>
          </p:cNvPr>
          <p:cNvSpPr>
            <a:spLocks noGrp="1"/>
          </p:cNvSpPr>
          <p:nvPr>
            <p:ph type="title"/>
          </p:nvPr>
        </p:nvSpPr>
        <p:spPr/>
        <p:txBody>
          <a:bodyPr/>
          <a:lstStyle/>
          <a:p>
            <a:r>
              <a:rPr lang="da-DK" dirty="0"/>
              <a:t>Downsides with threat data feeds...</a:t>
            </a:r>
            <a:endParaRPr lang="en-US" dirty="0"/>
          </a:p>
        </p:txBody>
      </p:sp>
      <p:sp>
        <p:nvSpPr>
          <p:cNvPr id="3" name="Content Placeholder 2">
            <a:extLst>
              <a:ext uri="{FF2B5EF4-FFF2-40B4-BE49-F238E27FC236}">
                <a16:creationId xmlns:a16="http://schemas.microsoft.com/office/drawing/2014/main" id="{8BB8ACFD-D0CF-4751-BB88-9DCE810DF47C}"/>
              </a:ext>
            </a:extLst>
          </p:cNvPr>
          <p:cNvSpPr>
            <a:spLocks noGrp="1"/>
          </p:cNvSpPr>
          <p:nvPr>
            <p:ph idx="1"/>
          </p:nvPr>
        </p:nvSpPr>
        <p:spPr/>
        <p:txBody>
          <a:bodyPr anchor="t"/>
          <a:lstStyle/>
          <a:p>
            <a:r>
              <a:rPr lang="da-DK" dirty="0"/>
              <a:t>There is no real context with a threat data feed...</a:t>
            </a:r>
          </a:p>
          <a:p>
            <a:pPr lvl="1"/>
            <a:r>
              <a:rPr lang="da-DK" dirty="0"/>
              <a:t>Yeah great we have found an IOC in our infrastructure from the Abuse.ch feed, but exactly what was that IOC used for... Was it a C&amp;C domain, was it used to host the payload? </a:t>
            </a:r>
          </a:p>
          <a:p>
            <a:r>
              <a:rPr lang="da-DK" dirty="0"/>
              <a:t>But what about Ransomware tracker, the context here is that it is ransomware right?</a:t>
            </a:r>
          </a:p>
          <a:p>
            <a:pPr lvl="1"/>
            <a:r>
              <a:rPr lang="da-DK" dirty="0"/>
              <a:t>We still need more context, which campaign, is this targeted at us or global?</a:t>
            </a:r>
          </a:p>
          <a:p>
            <a:endParaRPr lang="en-US" dirty="0"/>
          </a:p>
        </p:txBody>
      </p:sp>
      <p:pic>
        <p:nvPicPr>
          <p:cNvPr id="4" name="Billede 3">
            <a:extLst>
              <a:ext uri="{FF2B5EF4-FFF2-40B4-BE49-F238E27FC236}">
                <a16:creationId xmlns:a16="http://schemas.microsoft.com/office/drawing/2014/main" id="{77834091-10CC-4A86-A76F-9ED4394D7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297792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B974-F4E8-4792-88E0-5D88ED075ED6}"/>
              </a:ext>
            </a:extLst>
          </p:cNvPr>
          <p:cNvSpPr>
            <a:spLocks noGrp="1"/>
          </p:cNvSpPr>
          <p:nvPr>
            <p:ph type="title"/>
          </p:nvPr>
        </p:nvSpPr>
        <p:spPr/>
        <p:txBody>
          <a:bodyPr/>
          <a:lstStyle/>
          <a:p>
            <a:r>
              <a:rPr lang="da-DK" dirty="0"/>
              <a:t>The current state of play...</a:t>
            </a:r>
            <a:endParaRPr lang="en-US" dirty="0"/>
          </a:p>
        </p:txBody>
      </p:sp>
      <p:sp>
        <p:nvSpPr>
          <p:cNvPr id="3" name="Content Placeholder 2">
            <a:extLst>
              <a:ext uri="{FF2B5EF4-FFF2-40B4-BE49-F238E27FC236}">
                <a16:creationId xmlns:a16="http://schemas.microsoft.com/office/drawing/2014/main" id="{1C38F674-1EEF-4AB4-A351-034057FB3D4E}"/>
              </a:ext>
            </a:extLst>
          </p:cNvPr>
          <p:cNvSpPr>
            <a:spLocks noGrp="1"/>
          </p:cNvSpPr>
          <p:nvPr>
            <p:ph idx="1"/>
          </p:nvPr>
        </p:nvSpPr>
        <p:spPr/>
        <p:txBody>
          <a:bodyPr anchor="t"/>
          <a:lstStyle/>
          <a:p>
            <a:r>
              <a:rPr lang="da-DK" dirty="0"/>
              <a:t>Whiteboard...</a:t>
            </a:r>
            <a:endParaRPr lang="en-US" dirty="0"/>
          </a:p>
        </p:txBody>
      </p:sp>
      <p:pic>
        <p:nvPicPr>
          <p:cNvPr id="4" name="Billede 3">
            <a:extLst>
              <a:ext uri="{FF2B5EF4-FFF2-40B4-BE49-F238E27FC236}">
                <a16:creationId xmlns:a16="http://schemas.microsoft.com/office/drawing/2014/main" id="{165F247C-F3F5-4806-8C92-8CE78F94B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379887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B3B4-7A08-4EC2-9388-8EDCFC459A54}"/>
              </a:ext>
            </a:extLst>
          </p:cNvPr>
          <p:cNvSpPr>
            <a:spLocks noGrp="1"/>
          </p:cNvSpPr>
          <p:nvPr>
            <p:ph type="title"/>
          </p:nvPr>
        </p:nvSpPr>
        <p:spPr/>
        <p:txBody>
          <a:bodyPr/>
          <a:lstStyle/>
          <a:p>
            <a:r>
              <a:rPr lang="da-DK" dirty="0"/>
              <a:t>What options do we have for threat data feeds?</a:t>
            </a:r>
            <a:endParaRPr lang="en-US" dirty="0"/>
          </a:p>
        </p:txBody>
      </p:sp>
      <p:sp>
        <p:nvSpPr>
          <p:cNvPr id="3" name="Content Placeholder 2">
            <a:extLst>
              <a:ext uri="{FF2B5EF4-FFF2-40B4-BE49-F238E27FC236}">
                <a16:creationId xmlns:a16="http://schemas.microsoft.com/office/drawing/2014/main" id="{863B2907-D0B0-4468-8976-31BA8E09BC1E}"/>
              </a:ext>
            </a:extLst>
          </p:cNvPr>
          <p:cNvSpPr>
            <a:spLocks noGrp="1"/>
          </p:cNvSpPr>
          <p:nvPr>
            <p:ph idx="1"/>
          </p:nvPr>
        </p:nvSpPr>
        <p:spPr/>
        <p:txBody>
          <a:bodyPr anchor="t">
            <a:normAutofit/>
          </a:bodyPr>
          <a:lstStyle/>
          <a:p>
            <a:r>
              <a:rPr lang="da-DK" dirty="0"/>
              <a:t>We could retrieve a feed and then use that...</a:t>
            </a:r>
          </a:p>
          <a:p>
            <a:pPr lvl="1"/>
            <a:r>
              <a:rPr lang="da-DK" dirty="0"/>
              <a:t>But this does not meet our requirement for multiple threat data feeds!</a:t>
            </a:r>
          </a:p>
          <a:p>
            <a:r>
              <a:rPr lang="da-DK" dirty="0"/>
              <a:t>We could retrieve the feeds individually, parse them and combine them as one big feed.</a:t>
            </a:r>
          </a:p>
          <a:p>
            <a:pPr lvl="1"/>
            <a:r>
              <a:rPr lang="da-DK" dirty="0"/>
              <a:t>But how to separate these feeds? By datatype?</a:t>
            </a:r>
          </a:p>
          <a:p>
            <a:pPr lvl="2"/>
            <a:r>
              <a:rPr lang="da-DK" dirty="0"/>
              <a:t>Bad domain feed? Bad IP address feed?</a:t>
            </a:r>
          </a:p>
          <a:p>
            <a:endParaRPr lang="en-US" dirty="0"/>
          </a:p>
        </p:txBody>
      </p:sp>
      <p:pic>
        <p:nvPicPr>
          <p:cNvPr id="4" name="Billede 3">
            <a:extLst>
              <a:ext uri="{FF2B5EF4-FFF2-40B4-BE49-F238E27FC236}">
                <a16:creationId xmlns:a16="http://schemas.microsoft.com/office/drawing/2014/main" id="{3898DC55-261E-40E3-9F1C-16EDCE4FE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359897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F57A-653B-4987-AC30-73B6E6C426AD}"/>
              </a:ext>
            </a:extLst>
          </p:cNvPr>
          <p:cNvSpPr>
            <a:spLocks noGrp="1"/>
          </p:cNvSpPr>
          <p:nvPr>
            <p:ph type="title"/>
          </p:nvPr>
        </p:nvSpPr>
        <p:spPr/>
        <p:txBody>
          <a:bodyPr/>
          <a:lstStyle/>
          <a:p>
            <a:r>
              <a:rPr lang="da-DK" dirty="0"/>
              <a:t>Threat data feed - Example</a:t>
            </a:r>
            <a:endParaRPr lang="en-US" dirty="0"/>
          </a:p>
        </p:txBody>
      </p:sp>
      <p:sp>
        <p:nvSpPr>
          <p:cNvPr id="3" name="Content Placeholder 2">
            <a:extLst>
              <a:ext uri="{FF2B5EF4-FFF2-40B4-BE49-F238E27FC236}">
                <a16:creationId xmlns:a16="http://schemas.microsoft.com/office/drawing/2014/main" id="{7745ED1B-94D9-49CA-A61D-4CFCDA272A94}"/>
              </a:ext>
            </a:extLst>
          </p:cNvPr>
          <p:cNvSpPr>
            <a:spLocks noGrp="1"/>
          </p:cNvSpPr>
          <p:nvPr>
            <p:ph idx="1"/>
          </p:nvPr>
        </p:nvSpPr>
        <p:spPr/>
        <p:txBody>
          <a:bodyPr anchor="t"/>
          <a:lstStyle/>
          <a:p>
            <a:pPr marL="0" indent="0">
              <a:buNone/>
            </a:pPr>
            <a:r>
              <a:rPr lang="da-DK" dirty="0"/>
              <a:t>For the rest of the lesson, we will be using the Ransomware Tracker threat data feed...</a:t>
            </a:r>
          </a:p>
          <a:p>
            <a:pPr marL="0" indent="0">
              <a:buNone/>
            </a:pPr>
            <a:r>
              <a:rPr lang="da-DK" dirty="0"/>
              <a:t>At the end of the lesson we will come back to the requirement around multiple threat data feeds...</a:t>
            </a:r>
            <a:endParaRPr lang="en-US" dirty="0"/>
          </a:p>
        </p:txBody>
      </p:sp>
      <p:pic>
        <p:nvPicPr>
          <p:cNvPr id="4" name="Billede 3">
            <a:extLst>
              <a:ext uri="{FF2B5EF4-FFF2-40B4-BE49-F238E27FC236}">
                <a16:creationId xmlns:a16="http://schemas.microsoft.com/office/drawing/2014/main" id="{30F3ED84-77D2-4657-825F-181E19B5B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362430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2CAC-6046-4AA7-89A2-EFCF558A7627}"/>
              </a:ext>
            </a:extLst>
          </p:cNvPr>
          <p:cNvSpPr>
            <a:spLocks noGrp="1"/>
          </p:cNvSpPr>
          <p:nvPr>
            <p:ph type="title"/>
          </p:nvPr>
        </p:nvSpPr>
        <p:spPr/>
        <p:txBody>
          <a:bodyPr/>
          <a:lstStyle/>
          <a:p>
            <a:r>
              <a:rPr lang="da-DK" dirty="0"/>
              <a:t>Threat data feed aggregation</a:t>
            </a:r>
            <a:endParaRPr lang="en-US" dirty="0"/>
          </a:p>
        </p:txBody>
      </p:sp>
      <p:sp>
        <p:nvSpPr>
          <p:cNvPr id="3" name="Content Placeholder 2">
            <a:extLst>
              <a:ext uri="{FF2B5EF4-FFF2-40B4-BE49-F238E27FC236}">
                <a16:creationId xmlns:a16="http://schemas.microsoft.com/office/drawing/2014/main" id="{802AB735-480C-4273-9B0C-6E507F71BC04}"/>
              </a:ext>
            </a:extLst>
          </p:cNvPr>
          <p:cNvSpPr>
            <a:spLocks noGrp="1"/>
          </p:cNvSpPr>
          <p:nvPr>
            <p:ph idx="1"/>
          </p:nvPr>
        </p:nvSpPr>
        <p:spPr/>
        <p:txBody>
          <a:bodyPr anchor="t"/>
          <a:lstStyle/>
          <a:p>
            <a:pPr marL="0" indent="0">
              <a:buNone/>
            </a:pPr>
            <a:r>
              <a:rPr lang="da-DK" dirty="0"/>
              <a:t>Lets not reinvent the wheel here... There are a number of Open Source tools that perform threat feed aggregation...</a:t>
            </a:r>
          </a:p>
          <a:p>
            <a:r>
              <a:rPr lang="da-DK" dirty="0"/>
              <a:t>MISP – Developed by CIRCL in Luxembourg</a:t>
            </a:r>
          </a:p>
          <a:p>
            <a:r>
              <a:rPr lang="da-DK" dirty="0"/>
              <a:t>Hippocampe – Developed by the team behind, The Hive and Cortex</a:t>
            </a:r>
          </a:p>
          <a:p>
            <a:r>
              <a:rPr lang="da-DK" dirty="0"/>
              <a:t>Crits – Developed by Mitre corporation (Att&amp;ck framework)</a:t>
            </a:r>
          </a:p>
        </p:txBody>
      </p:sp>
      <p:pic>
        <p:nvPicPr>
          <p:cNvPr id="4" name="Billede 3">
            <a:extLst>
              <a:ext uri="{FF2B5EF4-FFF2-40B4-BE49-F238E27FC236}">
                <a16:creationId xmlns:a16="http://schemas.microsoft.com/office/drawing/2014/main" id="{083D65E6-AF74-43D1-A294-7C76EC832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237623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8CE9-CDF2-4249-A59F-3DC0E0319A81}"/>
              </a:ext>
            </a:extLst>
          </p:cNvPr>
          <p:cNvSpPr>
            <a:spLocks noGrp="1"/>
          </p:cNvSpPr>
          <p:nvPr>
            <p:ph type="title"/>
          </p:nvPr>
        </p:nvSpPr>
        <p:spPr/>
        <p:txBody>
          <a:bodyPr/>
          <a:lstStyle/>
          <a:p>
            <a:r>
              <a:rPr lang="da-DK" dirty="0"/>
              <a:t>Lab along!</a:t>
            </a:r>
            <a:endParaRPr lang="en-US" dirty="0"/>
          </a:p>
        </p:txBody>
      </p:sp>
      <p:sp>
        <p:nvSpPr>
          <p:cNvPr id="3" name="Content Placeholder 2">
            <a:extLst>
              <a:ext uri="{FF2B5EF4-FFF2-40B4-BE49-F238E27FC236}">
                <a16:creationId xmlns:a16="http://schemas.microsoft.com/office/drawing/2014/main" id="{93F59144-7FFF-401F-B1C5-0A80D44A82E0}"/>
              </a:ext>
            </a:extLst>
          </p:cNvPr>
          <p:cNvSpPr>
            <a:spLocks noGrp="1"/>
          </p:cNvSpPr>
          <p:nvPr>
            <p:ph idx="1"/>
          </p:nvPr>
        </p:nvSpPr>
        <p:spPr/>
        <p:txBody>
          <a:bodyPr anchor="t"/>
          <a:lstStyle/>
          <a:p>
            <a:pPr marL="0" indent="0">
              <a:buNone/>
            </a:pPr>
            <a:r>
              <a:rPr lang="en-US" dirty="0"/>
              <a:t>Download the latest MISP virtual machine:</a:t>
            </a:r>
            <a:endParaRPr lang="en-US" dirty="0">
              <a:hlinkClick r:id="rId2"/>
            </a:endParaRPr>
          </a:p>
          <a:p>
            <a:pPr marL="0" indent="0">
              <a:buNone/>
            </a:pPr>
            <a:r>
              <a:rPr lang="en-US" dirty="0">
                <a:hlinkClick r:id="rId2"/>
              </a:rPr>
              <a:t>https://www.circl.lu/misp-images/latest/</a:t>
            </a:r>
            <a:endParaRPr lang="en-US" dirty="0"/>
          </a:p>
          <a:p>
            <a:pPr marL="0" indent="0">
              <a:buNone/>
            </a:pPr>
            <a:r>
              <a:rPr lang="en-US" dirty="0"/>
              <a:t>It is not required to follow the lesson, don’t worry. But if you want to leave with something you can use for testing after and follow along with the first part of the lesson then go and grab it!</a:t>
            </a:r>
          </a:p>
          <a:p>
            <a:pPr marL="0" indent="0">
              <a:buNone/>
            </a:pPr>
            <a:r>
              <a:rPr lang="en-US" dirty="0"/>
              <a:t>It can be used in both VMWARE and VirtualBox.</a:t>
            </a:r>
          </a:p>
        </p:txBody>
      </p:sp>
      <p:pic>
        <p:nvPicPr>
          <p:cNvPr id="4" name="Billede 3">
            <a:extLst>
              <a:ext uri="{FF2B5EF4-FFF2-40B4-BE49-F238E27FC236}">
                <a16:creationId xmlns:a16="http://schemas.microsoft.com/office/drawing/2014/main" id="{70712302-2E60-4A86-8E0C-A99968ABED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427116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7153-17E8-4B10-BF8B-9C8C17643D5D}"/>
              </a:ext>
            </a:extLst>
          </p:cNvPr>
          <p:cNvSpPr>
            <a:spLocks noGrp="1"/>
          </p:cNvSpPr>
          <p:nvPr>
            <p:ph type="title"/>
          </p:nvPr>
        </p:nvSpPr>
        <p:spPr/>
        <p:txBody>
          <a:bodyPr/>
          <a:lstStyle/>
          <a:p>
            <a:r>
              <a:rPr lang="da-DK" dirty="0"/>
              <a:t>MISP - Brief</a:t>
            </a:r>
            <a:endParaRPr lang="en-US" dirty="0"/>
          </a:p>
        </p:txBody>
      </p:sp>
      <p:sp>
        <p:nvSpPr>
          <p:cNvPr id="3" name="Content Placeholder 2">
            <a:extLst>
              <a:ext uri="{FF2B5EF4-FFF2-40B4-BE49-F238E27FC236}">
                <a16:creationId xmlns:a16="http://schemas.microsoft.com/office/drawing/2014/main" id="{B99A11A0-C0AF-4371-8536-05A1FF69D143}"/>
              </a:ext>
            </a:extLst>
          </p:cNvPr>
          <p:cNvSpPr>
            <a:spLocks noGrp="1"/>
          </p:cNvSpPr>
          <p:nvPr>
            <p:ph idx="1"/>
          </p:nvPr>
        </p:nvSpPr>
        <p:spPr/>
        <p:txBody>
          <a:bodyPr anchor="t"/>
          <a:lstStyle/>
          <a:p>
            <a:pPr marL="0" indent="0">
              <a:buNone/>
            </a:pPr>
            <a:r>
              <a:rPr lang="da-DK" dirty="0"/>
              <a:t>You have probably been hearing quite a lot about MISP recently... So we won’t focus too much on MISP separately as today is about logging!... But we are interested in the following MISP capabilities:-</a:t>
            </a:r>
          </a:p>
          <a:p>
            <a:r>
              <a:rPr lang="da-DK" dirty="0"/>
              <a:t>Storing threat feed data</a:t>
            </a:r>
          </a:p>
          <a:p>
            <a:r>
              <a:rPr lang="da-DK" dirty="0"/>
              <a:t>Storing our own intelligence data</a:t>
            </a:r>
          </a:p>
          <a:p>
            <a:r>
              <a:rPr lang="da-DK" dirty="0"/>
              <a:t>API</a:t>
            </a:r>
          </a:p>
          <a:p>
            <a:endParaRPr lang="en-US" dirty="0"/>
          </a:p>
        </p:txBody>
      </p:sp>
      <p:pic>
        <p:nvPicPr>
          <p:cNvPr id="4" name="Billede 3">
            <a:extLst>
              <a:ext uri="{FF2B5EF4-FFF2-40B4-BE49-F238E27FC236}">
                <a16:creationId xmlns:a16="http://schemas.microsoft.com/office/drawing/2014/main" id="{C8707164-A79E-480F-9A24-012BDD895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174740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FE40-0714-40ED-9B0A-07A70BD51D43}"/>
              </a:ext>
            </a:extLst>
          </p:cNvPr>
          <p:cNvSpPr>
            <a:spLocks noGrp="1"/>
          </p:cNvSpPr>
          <p:nvPr>
            <p:ph type="title"/>
          </p:nvPr>
        </p:nvSpPr>
        <p:spPr/>
        <p:txBody>
          <a:bodyPr/>
          <a:lstStyle/>
          <a:p>
            <a:r>
              <a:rPr lang="da-DK" dirty="0"/>
              <a:t>MISP – Threat Feeds</a:t>
            </a:r>
            <a:endParaRPr lang="en-US" dirty="0"/>
          </a:p>
        </p:txBody>
      </p:sp>
      <p:sp>
        <p:nvSpPr>
          <p:cNvPr id="3" name="Content Placeholder 2">
            <a:extLst>
              <a:ext uri="{FF2B5EF4-FFF2-40B4-BE49-F238E27FC236}">
                <a16:creationId xmlns:a16="http://schemas.microsoft.com/office/drawing/2014/main" id="{0844DAB8-17F0-4316-8E0F-DCE27ABFB5EE}"/>
              </a:ext>
            </a:extLst>
          </p:cNvPr>
          <p:cNvSpPr>
            <a:spLocks noGrp="1"/>
          </p:cNvSpPr>
          <p:nvPr>
            <p:ph idx="1"/>
          </p:nvPr>
        </p:nvSpPr>
        <p:spPr/>
        <p:txBody>
          <a:bodyPr anchor="t"/>
          <a:lstStyle/>
          <a:p>
            <a:r>
              <a:rPr lang="da-DK" dirty="0"/>
              <a:t>MISP offers the ability to download threat data feeds and store them as events...</a:t>
            </a:r>
          </a:p>
          <a:p>
            <a:r>
              <a:rPr lang="da-DK" dirty="0"/>
              <a:t>Out of the box it has many of the well known OSINT feeds ready for download, Ransomware tracker, Abuse.ch etc...</a:t>
            </a:r>
          </a:p>
          <a:p>
            <a:r>
              <a:rPr lang="da-DK" dirty="0"/>
              <a:t>You can also add other not so well known feeds...</a:t>
            </a:r>
          </a:p>
          <a:p>
            <a:pPr lvl="1"/>
            <a:r>
              <a:rPr lang="da-DK" dirty="0"/>
              <a:t>Custom feed creation...</a:t>
            </a:r>
          </a:p>
          <a:p>
            <a:endParaRPr lang="da-DK" dirty="0"/>
          </a:p>
        </p:txBody>
      </p:sp>
      <p:pic>
        <p:nvPicPr>
          <p:cNvPr id="4" name="Billede 3">
            <a:extLst>
              <a:ext uri="{FF2B5EF4-FFF2-40B4-BE49-F238E27FC236}">
                <a16:creationId xmlns:a16="http://schemas.microsoft.com/office/drawing/2014/main" id="{D38B3C55-103D-4BE7-9B4A-EE004AAAD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418457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BEEF-7396-465E-A4C7-5D054D40983A}"/>
              </a:ext>
            </a:extLst>
          </p:cNvPr>
          <p:cNvSpPr>
            <a:spLocks noGrp="1"/>
          </p:cNvSpPr>
          <p:nvPr>
            <p:ph type="title"/>
          </p:nvPr>
        </p:nvSpPr>
        <p:spPr/>
        <p:txBody>
          <a:bodyPr/>
          <a:lstStyle/>
          <a:p>
            <a:r>
              <a:rPr lang="da-DK" dirty="0"/>
              <a:t>MISP – Threat Feeds</a:t>
            </a:r>
            <a:endParaRPr lang="en-US" dirty="0"/>
          </a:p>
        </p:txBody>
      </p:sp>
      <p:sp>
        <p:nvSpPr>
          <p:cNvPr id="5" name="Content Placeholder 4">
            <a:extLst>
              <a:ext uri="{FF2B5EF4-FFF2-40B4-BE49-F238E27FC236}">
                <a16:creationId xmlns:a16="http://schemas.microsoft.com/office/drawing/2014/main" id="{B8458E38-34F3-40CA-BD75-2BC03C2873A9}"/>
              </a:ext>
            </a:extLst>
          </p:cNvPr>
          <p:cNvSpPr>
            <a:spLocks noGrp="1"/>
          </p:cNvSpPr>
          <p:nvPr>
            <p:ph idx="1"/>
          </p:nvPr>
        </p:nvSpPr>
        <p:spPr/>
        <p:txBody>
          <a:bodyPr anchor="t"/>
          <a:lstStyle/>
          <a:p>
            <a:r>
              <a:rPr lang="da-DK" dirty="0"/>
              <a:t>Demo</a:t>
            </a:r>
            <a:endParaRPr lang="en-US" dirty="0"/>
          </a:p>
        </p:txBody>
      </p:sp>
      <p:pic>
        <p:nvPicPr>
          <p:cNvPr id="6" name="Billede 3">
            <a:extLst>
              <a:ext uri="{FF2B5EF4-FFF2-40B4-BE49-F238E27FC236}">
                <a16:creationId xmlns:a16="http://schemas.microsoft.com/office/drawing/2014/main" id="{834FE0C6-0FAD-47AA-B3E2-084C5426D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3862454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DC53-1F83-476A-AFBC-271072B1A2AF}"/>
              </a:ext>
            </a:extLst>
          </p:cNvPr>
          <p:cNvSpPr>
            <a:spLocks noGrp="1"/>
          </p:cNvSpPr>
          <p:nvPr>
            <p:ph type="title"/>
          </p:nvPr>
        </p:nvSpPr>
        <p:spPr/>
        <p:txBody>
          <a:bodyPr/>
          <a:lstStyle/>
          <a:p>
            <a:r>
              <a:rPr lang="da-DK" dirty="0"/>
              <a:t>MISP – Storing your own intelligence</a:t>
            </a:r>
            <a:endParaRPr lang="en-US" dirty="0"/>
          </a:p>
        </p:txBody>
      </p:sp>
      <p:sp>
        <p:nvSpPr>
          <p:cNvPr id="3" name="Content Placeholder 2">
            <a:extLst>
              <a:ext uri="{FF2B5EF4-FFF2-40B4-BE49-F238E27FC236}">
                <a16:creationId xmlns:a16="http://schemas.microsoft.com/office/drawing/2014/main" id="{F277974C-7C2D-44AA-B129-780AEDE1A4B5}"/>
              </a:ext>
            </a:extLst>
          </p:cNvPr>
          <p:cNvSpPr>
            <a:spLocks noGrp="1"/>
          </p:cNvSpPr>
          <p:nvPr>
            <p:ph idx="1"/>
          </p:nvPr>
        </p:nvSpPr>
        <p:spPr/>
        <p:txBody>
          <a:bodyPr anchor="t"/>
          <a:lstStyle/>
          <a:p>
            <a:pPr marL="0" indent="0">
              <a:buNone/>
            </a:pPr>
            <a:r>
              <a:rPr lang="da-DK" dirty="0"/>
              <a:t>You can create your own events within MISP, made up of various attributes.</a:t>
            </a:r>
          </a:p>
          <a:p>
            <a:pPr marL="0" indent="0">
              <a:buNone/>
            </a:pPr>
            <a:r>
              <a:rPr lang="da-DK" dirty="0"/>
              <a:t>Attributes are primarily IOC’s and come in a range of datatypes...</a:t>
            </a:r>
          </a:p>
        </p:txBody>
      </p:sp>
      <p:pic>
        <p:nvPicPr>
          <p:cNvPr id="4" name="Billede 3">
            <a:extLst>
              <a:ext uri="{FF2B5EF4-FFF2-40B4-BE49-F238E27FC236}">
                <a16:creationId xmlns:a16="http://schemas.microsoft.com/office/drawing/2014/main" id="{A0FE5B2B-FDF2-4748-9FA3-FF70688CC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14665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A63C-E864-4D12-A78E-C7375BEBDE38}"/>
              </a:ext>
            </a:extLst>
          </p:cNvPr>
          <p:cNvSpPr>
            <a:spLocks noGrp="1"/>
          </p:cNvSpPr>
          <p:nvPr>
            <p:ph type="title"/>
          </p:nvPr>
        </p:nvSpPr>
        <p:spPr/>
        <p:txBody>
          <a:bodyPr/>
          <a:lstStyle/>
          <a:p>
            <a:r>
              <a:rPr lang="da-DK" dirty="0"/>
              <a:t>MISP – Storing your own intelligence</a:t>
            </a:r>
            <a:endParaRPr lang="en-US" dirty="0"/>
          </a:p>
        </p:txBody>
      </p:sp>
      <p:sp>
        <p:nvSpPr>
          <p:cNvPr id="3" name="Content Placeholder 2">
            <a:extLst>
              <a:ext uri="{FF2B5EF4-FFF2-40B4-BE49-F238E27FC236}">
                <a16:creationId xmlns:a16="http://schemas.microsoft.com/office/drawing/2014/main" id="{552D96C4-CCFE-4DBD-986B-A5582C3BB836}"/>
              </a:ext>
            </a:extLst>
          </p:cNvPr>
          <p:cNvSpPr>
            <a:spLocks noGrp="1"/>
          </p:cNvSpPr>
          <p:nvPr>
            <p:ph idx="1"/>
          </p:nvPr>
        </p:nvSpPr>
        <p:spPr/>
        <p:txBody>
          <a:bodyPr anchor="t"/>
          <a:lstStyle/>
          <a:p>
            <a:r>
              <a:rPr lang="da-DK" dirty="0"/>
              <a:t>Demo</a:t>
            </a:r>
            <a:endParaRPr lang="en-US" dirty="0"/>
          </a:p>
        </p:txBody>
      </p:sp>
      <p:pic>
        <p:nvPicPr>
          <p:cNvPr id="4" name="Billede 3">
            <a:extLst>
              <a:ext uri="{FF2B5EF4-FFF2-40B4-BE49-F238E27FC236}">
                <a16:creationId xmlns:a16="http://schemas.microsoft.com/office/drawing/2014/main" id="{6A679B8E-535C-4C68-AD1A-B2B3B8526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1804003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799B-1732-4D24-A425-87FF10D0BC2E}"/>
              </a:ext>
            </a:extLst>
          </p:cNvPr>
          <p:cNvSpPr>
            <a:spLocks noGrp="1"/>
          </p:cNvSpPr>
          <p:nvPr>
            <p:ph type="title"/>
          </p:nvPr>
        </p:nvSpPr>
        <p:spPr/>
        <p:txBody>
          <a:bodyPr/>
          <a:lstStyle/>
          <a:p>
            <a:r>
              <a:rPr lang="da-DK" dirty="0"/>
              <a:t>MISP - Tags</a:t>
            </a:r>
            <a:endParaRPr lang="en-US" dirty="0"/>
          </a:p>
        </p:txBody>
      </p:sp>
      <p:sp>
        <p:nvSpPr>
          <p:cNvPr id="3" name="Content Placeholder 2">
            <a:extLst>
              <a:ext uri="{FF2B5EF4-FFF2-40B4-BE49-F238E27FC236}">
                <a16:creationId xmlns:a16="http://schemas.microsoft.com/office/drawing/2014/main" id="{EF37D032-EBB8-4694-9A0B-96DC699744E5}"/>
              </a:ext>
            </a:extLst>
          </p:cNvPr>
          <p:cNvSpPr>
            <a:spLocks noGrp="1"/>
          </p:cNvSpPr>
          <p:nvPr>
            <p:ph idx="1"/>
          </p:nvPr>
        </p:nvSpPr>
        <p:spPr/>
        <p:txBody>
          <a:bodyPr anchor="t"/>
          <a:lstStyle/>
          <a:p>
            <a:pPr marL="0" indent="0">
              <a:buNone/>
            </a:pPr>
            <a:r>
              <a:rPr lang="da-DK" dirty="0"/>
              <a:t>You can create custom tags within MISP and assign these tags to attributes or to whole events.</a:t>
            </a:r>
          </a:p>
          <a:p>
            <a:pPr marL="0" indent="0">
              <a:buNone/>
            </a:pPr>
            <a:r>
              <a:rPr lang="da-DK" dirty="0"/>
              <a:t>This then allows you to filter events and attributes based on their tag.</a:t>
            </a:r>
          </a:p>
          <a:p>
            <a:pPr marL="0" indent="0">
              <a:buNone/>
            </a:pPr>
            <a:r>
              <a:rPr lang="da-DK" dirty="0"/>
              <a:t>Tags are also very useful when looking to the API, as they enable you to extract all IOC’s with a specific tag.</a:t>
            </a:r>
            <a:endParaRPr lang="en-US" dirty="0"/>
          </a:p>
        </p:txBody>
      </p:sp>
      <p:pic>
        <p:nvPicPr>
          <p:cNvPr id="4" name="Billede 3">
            <a:extLst>
              <a:ext uri="{FF2B5EF4-FFF2-40B4-BE49-F238E27FC236}">
                <a16:creationId xmlns:a16="http://schemas.microsoft.com/office/drawing/2014/main" id="{5810050B-58A2-4406-A443-F28FBBBCA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57309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0EDD-F381-4569-BC5C-1E031A5E60FC}"/>
              </a:ext>
            </a:extLst>
          </p:cNvPr>
          <p:cNvSpPr>
            <a:spLocks noGrp="1"/>
          </p:cNvSpPr>
          <p:nvPr>
            <p:ph type="title"/>
          </p:nvPr>
        </p:nvSpPr>
        <p:spPr/>
        <p:txBody>
          <a:bodyPr/>
          <a:lstStyle/>
          <a:p>
            <a:r>
              <a:rPr lang="da-DK" dirty="0"/>
              <a:t>MISP – Tags</a:t>
            </a:r>
            <a:endParaRPr lang="en-US" dirty="0"/>
          </a:p>
        </p:txBody>
      </p:sp>
      <p:sp>
        <p:nvSpPr>
          <p:cNvPr id="3" name="Content Placeholder 2">
            <a:extLst>
              <a:ext uri="{FF2B5EF4-FFF2-40B4-BE49-F238E27FC236}">
                <a16:creationId xmlns:a16="http://schemas.microsoft.com/office/drawing/2014/main" id="{1D7FC627-EDA4-4BAF-B130-F6F4DEF6EB7B}"/>
              </a:ext>
            </a:extLst>
          </p:cNvPr>
          <p:cNvSpPr>
            <a:spLocks noGrp="1"/>
          </p:cNvSpPr>
          <p:nvPr>
            <p:ph idx="1"/>
          </p:nvPr>
        </p:nvSpPr>
        <p:spPr/>
        <p:txBody>
          <a:bodyPr anchor="t"/>
          <a:lstStyle/>
          <a:p>
            <a:pPr marL="0" indent="0">
              <a:buNone/>
            </a:pPr>
            <a:r>
              <a:rPr lang="da-DK" dirty="0"/>
              <a:t>To prepare for our enrichment, we will create two new tags.</a:t>
            </a:r>
          </a:p>
          <a:p>
            <a:r>
              <a:rPr lang="da-DK" dirty="0"/>
              <a:t>Feed-eCrimes – For our own intelligence</a:t>
            </a:r>
          </a:p>
          <a:p>
            <a:r>
              <a:rPr lang="da-DK" dirty="0"/>
              <a:t>Feed-RansomwareTracker – For the Ransomware Tracker feed</a:t>
            </a:r>
          </a:p>
          <a:p>
            <a:pPr marL="457200" lvl="1" indent="0">
              <a:buNone/>
            </a:pPr>
            <a:endParaRPr lang="en-US" dirty="0"/>
          </a:p>
        </p:txBody>
      </p:sp>
      <p:pic>
        <p:nvPicPr>
          <p:cNvPr id="4" name="Billede 3">
            <a:extLst>
              <a:ext uri="{FF2B5EF4-FFF2-40B4-BE49-F238E27FC236}">
                <a16:creationId xmlns:a16="http://schemas.microsoft.com/office/drawing/2014/main" id="{D969FAA7-611F-4126-AC9C-618886A63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245961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859F-5981-40D0-A1D9-DBA4AF1F2B2E}"/>
              </a:ext>
            </a:extLst>
          </p:cNvPr>
          <p:cNvSpPr>
            <a:spLocks noGrp="1"/>
          </p:cNvSpPr>
          <p:nvPr>
            <p:ph type="title"/>
          </p:nvPr>
        </p:nvSpPr>
        <p:spPr/>
        <p:txBody>
          <a:bodyPr/>
          <a:lstStyle/>
          <a:p>
            <a:r>
              <a:rPr lang="da-DK" dirty="0"/>
              <a:t>MISP - Tags</a:t>
            </a:r>
            <a:endParaRPr lang="en-US" dirty="0"/>
          </a:p>
        </p:txBody>
      </p:sp>
      <p:sp>
        <p:nvSpPr>
          <p:cNvPr id="3" name="Content Placeholder 2">
            <a:extLst>
              <a:ext uri="{FF2B5EF4-FFF2-40B4-BE49-F238E27FC236}">
                <a16:creationId xmlns:a16="http://schemas.microsoft.com/office/drawing/2014/main" id="{6E1C0146-DCC3-490C-B90C-102F1E9FCA30}"/>
              </a:ext>
            </a:extLst>
          </p:cNvPr>
          <p:cNvSpPr>
            <a:spLocks noGrp="1"/>
          </p:cNvSpPr>
          <p:nvPr>
            <p:ph idx="1"/>
          </p:nvPr>
        </p:nvSpPr>
        <p:spPr/>
        <p:txBody>
          <a:bodyPr anchor="t"/>
          <a:lstStyle/>
          <a:p>
            <a:r>
              <a:rPr lang="da-DK" dirty="0"/>
              <a:t>Demo</a:t>
            </a:r>
            <a:endParaRPr lang="en-US" dirty="0"/>
          </a:p>
        </p:txBody>
      </p:sp>
      <p:pic>
        <p:nvPicPr>
          <p:cNvPr id="4" name="Billede 3">
            <a:extLst>
              <a:ext uri="{FF2B5EF4-FFF2-40B4-BE49-F238E27FC236}">
                <a16:creationId xmlns:a16="http://schemas.microsoft.com/office/drawing/2014/main" id="{57C7DF13-0F0D-4697-8C70-E3CFDD318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1636428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1AF5-BDAD-4C03-BAB0-1D13DC485ADF}"/>
              </a:ext>
            </a:extLst>
          </p:cNvPr>
          <p:cNvSpPr>
            <a:spLocks noGrp="1"/>
          </p:cNvSpPr>
          <p:nvPr>
            <p:ph type="title"/>
          </p:nvPr>
        </p:nvSpPr>
        <p:spPr/>
        <p:txBody>
          <a:bodyPr/>
          <a:lstStyle/>
          <a:p>
            <a:r>
              <a:rPr lang="da-DK" dirty="0"/>
              <a:t>MISP - API</a:t>
            </a:r>
            <a:endParaRPr lang="en-US" dirty="0"/>
          </a:p>
        </p:txBody>
      </p:sp>
      <p:sp>
        <p:nvSpPr>
          <p:cNvPr id="3" name="Content Placeholder 2">
            <a:extLst>
              <a:ext uri="{FF2B5EF4-FFF2-40B4-BE49-F238E27FC236}">
                <a16:creationId xmlns:a16="http://schemas.microsoft.com/office/drawing/2014/main" id="{B5158064-55C3-4F34-9AC5-45018196420E}"/>
              </a:ext>
            </a:extLst>
          </p:cNvPr>
          <p:cNvSpPr>
            <a:spLocks noGrp="1"/>
          </p:cNvSpPr>
          <p:nvPr>
            <p:ph idx="1"/>
          </p:nvPr>
        </p:nvSpPr>
        <p:spPr/>
        <p:txBody>
          <a:bodyPr anchor="t"/>
          <a:lstStyle/>
          <a:p>
            <a:pPr marL="0" indent="0">
              <a:buNone/>
            </a:pPr>
            <a:r>
              <a:rPr lang="da-DK" dirty="0"/>
              <a:t>Alongside all of MISP’s great features within the WebUI, there is a very strong push for automation.</a:t>
            </a:r>
          </a:p>
          <a:p>
            <a:pPr marL="0" indent="0">
              <a:buNone/>
            </a:pPr>
            <a:r>
              <a:rPr lang="da-DK" dirty="0"/>
              <a:t>Most tasks that can be done within the GUI can also be done via the API.</a:t>
            </a:r>
          </a:p>
          <a:p>
            <a:pPr marL="0" indent="0">
              <a:buNone/>
            </a:pPr>
            <a:r>
              <a:rPr lang="da-DK" dirty="0"/>
              <a:t>We will not dig too deeply into all of the features of the API, but what we are really interested in, is the ability to request a list of IOC’s via the rest API.</a:t>
            </a:r>
            <a:endParaRPr lang="en-US" dirty="0"/>
          </a:p>
        </p:txBody>
      </p:sp>
      <p:pic>
        <p:nvPicPr>
          <p:cNvPr id="4" name="Billede 3">
            <a:extLst>
              <a:ext uri="{FF2B5EF4-FFF2-40B4-BE49-F238E27FC236}">
                <a16:creationId xmlns:a16="http://schemas.microsoft.com/office/drawing/2014/main" id="{8340D969-4E1C-4B85-8388-A955F0002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269850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3B7FA-769C-4E50-82C0-98DCD1C50B42}"/>
              </a:ext>
            </a:extLst>
          </p:cNvPr>
          <p:cNvSpPr>
            <a:spLocks noGrp="1"/>
          </p:cNvSpPr>
          <p:nvPr>
            <p:ph type="title"/>
          </p:nvPr>
        </p:nvSpPr>
        <p:spPr/>
        <p:txBody>
          <a:bodyPr/>
          <a:lstStyle/>
          <a:p>
            <a:r>
              <a:rPr lang="da-DK" dirty="0"/>
              <a:t>MISP - API</a:t>
            </a:r>
            <a:endParaRPr lang="en-US" dirty="0"/>
          </a:p>
        </p:txBody>
      </p:sp>
      <p:sp>
        <p:nvSpPr>
          <p:cNvPr id="3" name="Content Placeholder 2">
            <a:extLst>
              <a:ext uri="{FF2B5EF4-FFF2-40B4-BE49-F238E27FC236}">
                <a16:creationId xmlns:a16="http://schemas.microsoft.com/office/drawing/2014/main" id="{F846ECC5-4AEB-4594-976F-D727414D5593}"/>
              </a:ext>
            </a:extLst>
          </p:cNvPr>
          <p:cNvSpPr>
            <a:spLocks noGrp="1"/>
          </p:cNvSpPr>
          <p:nvPr>
            <p:ph idx="1"/>
          </p:nvPr>
        </p:nvSpPr>
        <p:spPr/>
        <p:txBody>
          <a:bodyPr anchor="t"/>
          <a:lstStyle/>
          <a:p>
            <a:pPr marL="0" indent="0">
              <a:buNone/>
            </a:pPr>
            <a:r>
              <a:rPr lang="da-DK" dirty="0"/>
              <a:t>You can work with the rest API via the WebUI, this gives you some flexibility in practicing with the type of queries you can make.</a:t>
            </a:r>
          </a:p>
          <a:p>
            <a:pPr marL="0" indent="0">
              <a:buNone/>
            </a:pPr>
            <a:r>
              <a:rPr lang="da-DK" dirty="0"/>
              <a:t>It also helps in preparing the right query to move over to your automation script later.</a:t>
            </a:r>
          </a:p>
          <a:p>
            <a:pPr marL="0" indent="0">
              <a:buNone/>
            </a:pPr>
            <a:r>
              <a:rPr lang="en-GB" dirty="0"/>
              <a:t>{"returnFormat":"text","type":"domain","tags":"Feed-eCrimes","to_ids":"yes"}</a:t>
            </a:r>
            <a:endParaRPr lang="en-US" dirty="0"/>
          </a:p>
        </p:txBody>
      </p:sp>
      <p:pic>
        <p:nvPicPr>
          <p:cNvPr id="4" name="Billede 3">
            <a:extLst>
              <a:ext uri="{FF2B5EF4-FFF2-40B4-BE49-F238E27FC236}">
                <a16:creationId xmlns:a16="http://schemas.microsoft.com/office/drawing/2014/main" id="{67D465BA-EAF1-45EC-A40B-E8E34AF9D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11585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73E1-99CB-46DC-91EF-0CFC2A4E5592}"/>
              </a:ext>
            </a:extLst>
          </p:cNvPr>
          <p:cNvSpPr>
            <a:spLocks noGrp="1"/>
          </p:cNvSpPr>
          <p:nvPr>
            <p:ph type="title"/>
          </p:nvPr>
        </p:nvSpPr>
        <p:spPr/>
        <p:txBody>
          <a:bodyPr/>
          <a:lstStyle/>
          <a:p>
            <a:r>
              <a:rPr lang="en-US" dirty="0"/>
              <a:t>Lesson goal</a:t>
            </a:r>
            <a:endParaRPr lang="en-DK" dirty="0"/>
          </a:p>
        </p:txBody>
      </p:sp>
      <p:sp>
        <p:nvSpPr>
          <p:cNvPr id="3" name="Content Placeholder 2">
            <a:extLst>
              <a:ext uri="{FF2B5EF4-FFF2-40B4-BE49-F238E27FC236}">
                <a16:creationId xmlns:a16="http://schemas.microsoft.com/office/drawing/2014/main" id="{7141EAA3-C65E-4373-82B5-D6B95515759C}"/>
              </a:ext>
            </a:extLst>
          </p:cNvPr>
          <p:cNvSpPr>
            <a:spLocks noGrp="1"/>
          </p:cNvSpPr>
          <p:nvPr>
            <p:ph idx="1"/>
          </p:nvPr>
        </p:nvSpPr>
        <p:spPr>
          <a:xfrm>
            <a:off x="1484310" y="1902941"/>
            <a:ext cx="10018713" cy="3888259"/>
          </a:xfrm>
        </p:spPr>
        <p:txBody>
          <a:bodyPr anchor="t">
            <a:normAutofit/>
          </a:bodyPr>
          <a:lstStyle/>
          <a:p>
            <a:pPr marL="0" indent="0">
              <a:buNone/>
            </a:pPr>
            <a:r>
              <a:rPr lang="da-DK" dirty="0"/>
              <a:t>How to leverage open source intelligence sources to enrich data in your log management platform...</a:t>
            </a:r>
          </a:p>
          <a:p>
            <a:pPr marL="0" indent="0">
              <a:buNone/>
            </a:pPr>
            <a:r>
              <a:rPr lang="da-DK" dirty="0"/>
              <a:t>By the end of the lesson you will have a deeper understanding of the following:-</a:t>
            </a:r>
          </a:p>
          <a:p>
            <a:r>
              <a:rPr lang="da-DK" dirty="0"/>
              <a:t>MISP as a threat feed source – API</a:t>
            </a:r>
          </a:p>
          <a:p>
            <a:r>
              <a:rPr lang="da-DK" dirty="0"/>
              <a:t>Logstash – Parsing and normalization</a:t>
            </a:r>
          </a:p>
          <a:p>
            <a:r>
              <a:rPr lang="da-DK" dirty="0"/>
              <a:t>Memcache</a:t>
            </a:r>
          </a:p>
          <a:p>
            <a:r>
              <a:rPr lang="da-DK" dirty="0"/>
              <a:t>Visualizing the enrichment in ElasticSearch/Kibana</a:t>
            </a:r>
          </a:p>
          <a:p>
            <a:pPr marL="0" indent="0">
              <a:buNone/>
            </a:pPr>
            <a:endParaRPr lang="da-DK" dirty="0"/>
          </a:p>
          <a:p>
            <a:pPr marL="0" indent="0">
              <a:buNone/>
            </a:pPr>
            <a:endParaRPr lang="da-DK" dirty="0"/>
          </a:p>
          <a:p>
            <a:pPr marL="0" indent="0">
              <a:buNone/>
            </a:pPr>
            <a:endParaRPr lang="en-DK" dirty="0"/>
          </a:p>
        </p:txBody>
      </p:sp>
      <p:pic>
        <p:nvPicPr>
          <p:cNvPr id="4" name="Billede 3">
            <a:extLst>
              <a:ext uri="{FF2B5EF4-FFF2-40B4-BE49-F238E27FC236}">
                <a16:creationId xmlns:a16="http://schemas.microsoft.com/office/drawing/2014/main" id="{35599323-41A2-4DE3-B703-03B8B024B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262944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1160-F96C-4B71-A16A-FD265E5D95A8}"/>
              </a:ext>
            </a:extLst>
          </p:cNvPr>
          <p:cNvSpPr>
            <a:spLocks noGrp="1"/>
          </p:cNvSpPr>
          <p:nvPr>
            <p:ph type="title"/>
          </p:nvPr>
        </p:nvSpPr>
        <p:spPr/>
        <p:txBody>
          <a:bodyPr/>
          <a:lstStyle/>
          <a:p>
            <a:r>
              <a:rPr lang="da-DK" dirty="0"/>
              <a:t>Ok great so we have threat feed data to enrich with....</a:t>
            </a:r>
            <a:endParaRPr lang="en-US" dirty="0"/>
          </a:p>
        </p:txBody>
      </p:sp>
      <p:sp>
        <p:nvSpPr>
          <p:cNvPr id="3" name="Content Placeholder 2">
            <a:extLst>
              <a:ext uri="{FF2B5EF4-FFF2-40B4-BE49-F238E27FC236}">
                <a16:creationId xmlns:a16="http://schemas.microsoft.com/office/drawing/2014/main" id="{1D24D6B0-E85A-4631-A675-30C951CE9917}"/>
              </a:ext>
            </a:extLst>
          </p:cNvPr>
          <p:cNvSpPr>
            <a:spLocks noGrp="1"/>
          </p:cNvSpPr>
          <p:nvPr>
            <p:ph idx="1"/>
          </p:nvPr>
        </p:nvSpPr>
        <p:spPr/>
        <p:txBody>
          <a:bodyPr anchor="t"/>
          <a:lstStyle/>
          <a:p>
            <a:r>
              <a:rPr lang="da-DK" dirty="0"/>
              <a:t>We have a threat feed source, which will handle our aggregation.</a:t>
            </a:r>
          </a:p>
          <a:p>
            <a:r>
              <a:rPr lang="da-DK" dirty="0"/>
              <a:t>Now we need to look at what we want to enrich.... LOGS!</a:t>
            </a:r>
          </a:p>
        </p:txBody>
      </p:sp>
      <p:pic>
        <p:nvPicPr>
          <p:cNvPr id="4" name="Billede 3">
            <a:extLst>
              <a:ext uri="{FF2B5EF4-FFF2-40B4-BE49-F238E27FC236}">
                <a16:creationId xmlns:a16="http://schemas.microsoft.com/office/drawing/2014/main" id="{9A0AF6B7-84BF-4EE1-9E32-089FA24ED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347235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4AD9-4721-467B-9C45-000B36E83798}"/>
              </a:ext>
            </a:extLst>
          </p:cNvPr>
          <p:cNvSpPr>
            <a:spLocks noGrp="1"/>
          </p:cNvSpPr>
          <p:nvPr>
            <p:ph type="title"/>
          </p:nvPr>
        </p:nvSpPr>
        <p:spPr/>
        <p:txBody>
          <a:bodyPr/>
          <a:lstStyle/>
          <a:p>
            <a:r>
              <a:rPr lang="da-DK" dirty="0"/>
              <a:t>Logs logs logs logs...</a:t>
            </a:r>
            <a:endParaRPr lang="en-US" dirty="0"/>
          </a:p>
        </p:txBody>
      </p:sp>
      <p:sp>
        <p:nvSpPr>
          <p:cNvPr id="3" name="Content Placeholder 2">
            <a:extLst>
              <a:ext uri="{FF2B5EF4-FFF2-40B4-BE49-F238E27FC236}">
                <a16:creationId xmlns:a16="http://schemas.microsoft.com/office/drawing/2014/main" id="{137A61A8-CB9F-4895-AF1E-FBA05957AEA6}"/>
              </a:ext>
            </a:extLst>
          </p:cNvPr>
          <p:cNvSpPr>
            <a:spLocks noGrp="1"/>
          </p:cNvSpPr>
          <p:nvPr>
            <p:ph idx="1"/>
          </p:nvPr>
        </p:nvSpPr>
        <p:spPr/>
        <p:txBody>
          <a:bodyPr anchor="t"/>
          <a:lstStyle/>
          <a:p>
            <a:r>
              <a:rPr lang="da-DK" dirty="0"/>
              <a:t>Logs are one of the most important cogs in an organisations security machine...</a:t>
            </a:r>
          </a:p>
          <a:p>
            <a:r>
              <a:rPr lang="da-DK" dirty="0"/>
              <a:t>Prevention is cool, but detection is sexy.</a:t>
            </a:r>
          </a:p>
          <a:p>
            <a:r>
              <a:rPr lang="da-DK" dirty="0"/>
              <a:t>Logging is the main part of detection, you cannot create an alarm without a source to look at!</a:t>
            </a:r>
          </a:p>
          <a:p>
            <a:r>
              <a:rPr lang="da-DK" dirty="0"/>
              <a:t>When you understand how to log properly, you will understand security!</a:t>
            </a:r>
          </a:p>
          <a:p>
            <a:endParaRPr lang="en-US" dirty="0"/>
          </a:p>
        </p:txBody>
      </p:sp>
      <p:pic>
        <p:nvPicPr>
          <p:cNvPr id="4" name="Billede 3">
            <a:extLst>
              <a:ext uri="{FF2B5EF4-FFF2-40B4-BE49-F238E27FC236}">
                <a16:creationId xmlns:a16="http://schemas.microsoft.com/office/drawing/2014/main" id="{ACEAFE18-2068-4881-80DA-65088EC9A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317398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53ECD-B603-4DB0-A49B-635CBCCEBBB3}"/>
              </a:ext>
            </a:extLst>
          </p:cNvPr>
          <p:cNvSpPr>
            <a:spLocks noGrp="1"/>
          </p:cNvSpPr>
          <p:nvPr>
            <p:ph type="title"/>
          </p:nvPr>
        </p:nvSpPr>
        <p:spPr/>
        <p:txBody>
          <a:bodyPr/>
          <a:lstStyle/>
          <a:p>
            <a:r>
              <a:rPr lang="da-DK" dirty="0"/>
              <a:t>Log examples...</a:t>
            </a:r>
            <a:endParaRPr lang="en-US" dirty="0"/>
          </a:p>
        </p:txBody>
      </p:sp>
      <p:sp>
        <p:nvSpPr>
          <p:cNvPr id="3" name="Content Placeholder 2">
            <a:extLst>
              <a:ext uri="{FF2B5EF4-FFF2-40B4-BE49-F238E27FC236}">
                <a16:creationId xmlns:a16="http://schemas.microsoft.com/office/drawing/2014/main" id="{7781AA3C-14C7-499D-AD69-02885F3A95AC}"/>
              </a:ext>
            </a:extLst>
          </p:cNvPr>
          <p:cNvSpPr>
            <a:spLocks noGrp="1"/>
          </p:cNvSpPr>
          <p:nvPr>
            <p:ph idx="1"/>
          </p:nvPr>
        </p:nvSpPr>
        <p:spPr/>
        <p:txBody>
          <a:bodyPr anchor="t"/>
          <a:lstStyle/>
          <a:p>
            <a:pPr marL="0" indent="0">
              <a:buNone/>
            </a:pPr>
            <a:r>
              <a:rPr lang="da-DK" dirty="0"/>
              <a:t>A firewall should always log the source IP, destination IP, source port and destination port when it accepts or denies traffic.</a:t>
            </a:r>
          </a:p>
          <a:p>
            <a:pPr marL="0" indent="0">
              <a:buNone/>
            </a:pPr>
            <a:r>
              <a:rPr lang="da-DK" dirty="0"/>
              <a:t>A proxy server should always log the source IP, destination IP, destination domain name, destination port, http response code etc.</a:t>
            </a:r>
          </a:p>
          <a:p>
            <a:pPr marL="0" indent="0">
              <a:buNone/>
            </a:pPr>
            <a:r>
              <a:rPr lang="da-DK" dirty="0"/>
              <a:t>A DNS server should always log the source IP of the requestor and the answer returned.</a:t>
            </a:r>
          </a:p>
        </p:txBody>
      </p:sp>
      <p:pic>
        <p:nvPicPr>
          <p:cNvPr id="4" name="Billede 3">
            <a:extLst>
              <a:ext uri="{FF2B5EF4-FFF2-40B4-BE49-F238E27FC236}">
                <a16:creationId xmlns:a16="http://schemas.microsoft.com/office/drawing/2014/main" id="{CF368A83-394A-4E53-93B4-6F94F799B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41049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46AF-A95A-4CD1-9C23-563505CAA7FE}"/>
              </a:ext>
            </a:extLst>
          </p:cNvPr>
          <p:cNvSpPr>
            <a:spLocks noGrp="1"/>
          </p:cNvSpPr>
          <p:nvPr>
            <p:ph type="title"/>
          </p:nvPr>
        </p:nvSpPr>
        <p:spPr/>
        <p:txBody>
          <a:bodyPr/>
          <a:lstStyle/>
          <a:p>
            <a:r>
              <a:rPr lang="da-DK" dirty="0"/>
              <a:t>Logging problems...</a:t>
            </a:r>
            <a:endParaRPr lang="en-US" dirty="0"/>
          </a:p>
        </p:txBody>
      </p:sp>
      <p:sp>
        <p:nvSpPr>
          <p:cNvPr id="3" name="Content Placeholder 2">
            <a:extLst>
              <a:ext uri="{FF2B5EF4-FFF2-40B4-BE49-F238E27FC236}">
                <a16:creationId xmlns:a16="http://schemas.microsoft.com/office/drawing/2014/main" id="{62EA2C2A-4E6B-43A7-ACCE-A904DA7DB9F7}"/>
              </a:ext>
            </a:extLst>
          </p:cNvPr>
          <p:cNvSpPr>
            <a:spLocks noGrp="1"/>
          </p:cNvSpPr>
          <p:nvPr>
            <p:ph idx="1"/>
          </p:nvPr>
        </p:nvSpPr>
        <p:spPr/>
        <p:txBody>
          <a:bodyPr anchor="t"/>
          <a:lstStyle/>
          <a:p>
            <a:pPr marL="0" indent="0">
              <a:buNone/>
            </a:pPr>
            <a:r>
              <a:rPr lang="da-DK" dirty="0"/>
              <a:t>Although we have an expectation that each device type will log the same information, as we mentioned in the previous slide about the firewall logs.</a:t>
            </a:r>
          </a:p>
          <a:p>
            <a:pPr marL="0" indent="0">
              <a:buNone/>
            </a:pPr>
            <a:r>
              <a:rPr lang="en-US" dirty="0"/>
              <a:t>We cannot expect that vendors in these areas will use the same field names for each item…</a:t>
            </a:r>
          </a:p>
          <a:p>
            <a:pPr marL="0" indent="0">
              <a:buNone/>
            </a:pPr>
            <a:r>
              <a:rPr lang="en-US" dirty="0"/>
              <a:t>Cisco might log the destination IP field as “</a:t>
            </a:r>
            <a:r>
              <a:rPr lang="en-US" dirty="0" err="1"/>
              <a:t>destip</a:t>
            </a:r>
            <a:r>
              <a:rPr lang="en-US" dirty="0"/>
              <a:t>”</a:t>
            </a:r>
          </a:p>
          <a:p>
            <a:pPr marL="0" indent="0">
              <a:buNone/>
            </a:pPr>
            <a:r>
              <a:rPr lang="en-US" dirty="0"/>
              <a:t>Checkpoint might call it “</a:t>
            </a:r>
            <a:r>
              <a:rPr lang="en-US" dirty="0" err="1"/>
              <a:t>dst_ip</a:t>
            </a:r>
            <a:r>
              <a:rPr lang="en-US" dirty="0"/>
              <a:t>”</a:t>
            </a:r>
            <a:endParaRPr lang="da-DK" dirty="0"/>
          </a:p>
        </p:txBody>
      </p:sp>
      <p:pic>
        <p:nvPicPr>
          <p:cNvPr id="4" name="Billede 3">
            <a:extLst>
              <a:ext uri="{FF2B5EF4-FFF2-40B4-BE49-F238E27FC236}">
                <a16:creationId xmlns:a16="http://schemas.microsoft.com/office/drawing/2014/main" id="{39E5E637-7C5D-46A6-B22B-AAFD8CA5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109968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8D1-F49B-4DB3-8A74-69FB7822BF2F}"/>
              </a:ext>
            </a:extLst>
          </p:cNvPr>
          <p:cNvSpPr>
            <a:spLocks noGrp="1"/>
          </p:cNvSpPr>
          <p:nvPr>
            <p:ph type="title"/>
          </p:nvPr>
        </p:nvSpPr>
        <p:spPr/>
        <p:txBody>
          <a:bodyPr/>
          <a:lstStyle/>
          <a:p>
            <a:r>
              <a:rPr lang="da-DK" dirty="0"/>
              <a:t>Logging problems...</a:t>
            </a:r>
            <a:endParaRPr lang="en-US" dirty="0"/>
          </a:p>
        </p:txBody>
      </p:sp>
      <p:sp>
        <p:nvSpPr>
          <p:cNvPr id="3" name="Content Placeholder 2">
            <a:extLst>
              <a:ext uri="{FF2B5EF4-FFF2-40B4-BE49-F238E27FC236}">
                <a16:creationId xmlns:a16="http://schemas.microsoft.com/office/drawing/2014/main" id="{E427FA98-FBEC-4AF1-82AF-5773AE3A1896}"/>
              </a:ext>
            </a:extLst>
          </p:cNvPr>
          <p:cNvSpPr>
            <a:spLocks noGrp="1"/>
          </p:cNvSpPr>
          <p:nvPr>
            <p:ph idx="1"/>
          </p:nvPr>
        </p:nvSpPr>
        <p:spPr/>
        <p:txBody>
          <a:bodyPr anchor="t"/>
          <a:lstStyle/>
          <a:p>
            <a:r>
              <a:rPr lang="da-DK" dirty="0"/>
              <a:t>Why is this a problem?</a:t>
            </a:r>
          </a:p>
          <a:p>
            <a:pPr marL="0" indent="0">
              <a:buNone/>
            </a:pPr>
            <a:r>
              <a:rPr lang="da-DK" dirty="0"/>
              <a:t>Example....</a:t>
            </a:r>
          </a:p>
          <a:p>
            <a:pPr marL="0" indent="0">
              <a:buNone/>
            </a:pPr>
            <a:r>
              <a:rPr lang="da-DK" dirty="0"/>
              <a:t>An organisation has a two vendor firewall strategy, where they use Checkpoint on the perimeter and Palo Alto for inside segmentation...</a:t>
            </a:r>
          </a:p>
          <a:p>
            <a:pPr marL="0" indent="0">
              <a:buNone/>
            </a:pPr>
            <a:r>
              <a:rPr lang="en-US" dirty="0"/>
              <a:t>Lets use the whiteboard…</a:t>
            </a:r>
          </a:p>
        </p:txBody>
      </p:sp>
      <p:pic>
        <p:nvPicPr>
          <p:cNvPr id="4" name="Billede 3">
            <a:extLst>
              <a:ext uri="{FF2B5EF4-FFF2-40B4-BE49-F238E27FC236}">
                <a16:creationId xmlns:a16="http://schemas.microsoft.com/office/drawing/2014/main" id="{C5FE90E3-6BE0-40A0-87BE-8B8005B1C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100986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DC2F-7772-447E-AD52-788E6059CB68}"/>
              </a:ext>
            </a:extLst>
          </p:cNvPr>
          <p:cNvSpPr>
            <a:spLocks noGrp="1"/>
          </p:cNvSpPr>
          <p:nvPr>
            <p:ph type="title"/>
          </p:nvPr>
        </p:nvSpPr>
        <p:spPr/>
        <p:txBody>
          <a:bodyPr/>
          <a:lstStyle/>
          <a:p>
            <a:r>
              <a:rPr lang="da-DK" dirty="0"/>
              <a:t>Logging problems...</a:t>
            </a:r>
            <a:endParaRPr lang="en-US" dirty="0"/>
          </a:p>
        </p:txBody>
      </p:sp>
      <p:sp>
        <p:nvSpPr>
          <p:cNvPr id="3" name="Content Placeholder 2">
            <a:extLst>
              <a:ext uri="{FF2B5EF4-FFF2-40B4-BE49-F238E27FC236}">
                <a16:creationId xmlns:a16="http://schemas.microsoft.com/office/drawing/2014/main" id="{8057B7EB-6306-44A2-94F1-E345AC26B78D}"/>
              </a:ext>
            </a:extLst>
          </p:cNvPr>
          <p:cNvSpPr>
            <a:spLocks noGrp="1"/>
          </p:cNvSpPr>
          <p:nvPr>
            <p:ph idx="1"/>
          </p:nvPr>
        </p:nvSpPr>
        <p:spPr/>
        <p:txBody>
          <a:bodyPr anchor="t"/>
          <a:lstStyle/>
          <a:p>
            <a:pPr marL="0" indent="0">
              <a:buNone/>
            </a:pPr>
            <a:r>
              <a:rPr lang="da-DK" dirty="0"/>
              <a:t>If each device vendor logs using different fields, correlation becomes a serious problem.</a:t>
            </a:r>
          </a:p>
          <a:p>
            <a:pPr marL="0" indent="0">
              <a:buNone/>
            </a:pPr>
            <a:r>
              <a:rPr lang="en-US" dirty="0"/>
              <a:t>The ability to quickly search across multiple indexes for the same field is lost, pivoting off of the data becomes difficult!</a:t>
            </a:r>
          </a:p>
          <a:p>
            <a:pPr marL="0" indent="0">
              <a:buNone/>
            </a:pPr>
            <a:r>
              <a:rPr lang="en-US" dirty="0"/>
              <a:t>It also makes it incredibly difficult to setup alerting, you will need to create multiple alerts to monitor the different field names. Even though you are looking for the same data…</a:t>
            </a:r>
          </a:p>
          <a:p>
            <a:pPr marL="0" indent="0">
              <a:buNone/>
            </a:pPr>
            <a:endParaRPr lang="en-US" dirty="0"/>
          </a:p>
        </p:txBody>
      </p:sp>
      <p:pic>
        <p:nvPicPr>
          <p:cNvPr id="4" name="Billede 3">
            <a:extLst>
              <a:ext uri="{FF2B5EF4-FFF2-40B4-BE49-F238E27FC236}">
                <a16:creationId xmlns:a16="http://schemas.microsoft.com/office/drawing/2014/main" id="{65AA4CEB-3DCF-4488-9AF4-79895499E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364497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D291-1024-43EA-A23A-A7456F6BDA21}"/>
              </a:ext>
            </a:extLst>
          </p:cNvPr>
          <p:cNvSpPr>
            <a:spLocks noGrp="1"/>
          </p:cNvSpPr>
          <p:nvPr>
            <p:ph type="title"/>
          </p:nvPr>
        </p:nvSpPr>
        <p:spPr/>
        <p:txBody>
          <a:bodyPr/>
          <a:lstStyle/>
          <a:p>
            <a:r>
              <a:rPr lang="da-DK" dirty="0"/>
              <a:t>Logging problems...</a:t>
            </a:r>
            <a:endParaRPr lang="en-US" dirty="0"/>
          </a:p>
        </p:txBody>
      </p:sp>
      <p:sp>
        <p:nvSpPr>
          <p:cNvPr id="3" name="Content Placeholder 2">
            <a:extLst>
              <a:ext uri="{FF2B5EF4-FFF2-40B4-BE49-F238E27FC236}">
                <a16:creationId xmlns:a16="http://schemas.microsoft.com/office/drawing/2014/main" id="{88F084C3-E82D-419A-B081-AA2A76DD9692}"/>
              </a:ext>
            </a:extLst>
          </p:cNvPr>
          <p:cNvSpPr>
            <a:spLocks noGrp="1"/>
          </p:cNvSpPr>
          <p:nvPr>
            <p:ph idx="1"/>
          </p:nvPr>
        </p:nvSpPr>
        <p:spPr/>
        <p:txBody>
          <a:bodyPr anchor="t"/>
          <a:lstStyle/>
          <a:p>
            <a:pPr marL="0" indent="0">
              <a:buNone/>
            </a:pPr>
            <a:r>
              <a:rPr lang="da-DK" dirty="0"/>
              <a:t>This problem gets even bigger if we want to correlate across different device types...</a:t>
            </a:r>
          </a:p>
          <a:p>
            <a:pPr marL="0" indent="0">
              <a:buNone/>
            </a:pPr>
            <a:r>
              <a:rPr lang="en-US" dirty="0"/>
              <a:t>Proxy server vs Firewall vs DNS server</a:t>
            </a:r>
          </a:p>
        </p:txBody>
      </p:sp>
      <p:pic>
        <p:nvPicPr>
          <p:cNvPr id="4" name="Billede 3">
            <a:extLst>
              <a:ext uri="{FF2B5EF4-FFF2-40B4-BE49-F238E27FC236}">
                <a16:creationId xmlns:a16="http://schemas.microsoft.com/office/drawing/2014/main" id="{5AB84A34-1C75-4FBE-9C2F-4326FA194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71309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7DFA-FE59-4DA8-9B99-2043BE23E268}"/>
              </a:ext>
            </a:extLst>
          </p:cNvPr>
          <p:cNvSpPr>
            <a:spLocks noGrp="1"/>
          </p:cNvSpPr>
          <p:nvPr>
            <p:ph type="title"/>
          </p:nvPr>
        </p:nvSpPr>
        <p:spPr/>
        <p:txBody>
          <a:bodyPr/>
          <a:lstStyle/>
          <a:p>
            <a:r>
              <a:rPr lang="da-DK" dirty="0"/>
              <a:t>Normalization</a:t>
            </a:r>
            <a:endParaRPr lang="en-US" dirty="0"/>
          </a:p>
        </p:txBody>
      </p:sp>
      <p:sp>
        <p:nvSpPr>
          <p:cNvPr id="3" name="Content Placeholder 2">
            <a:extLst>
              <a:ext uri="{FF2B5EF4-FFF2-40B4-BE49-F238E27FC236}">
                <a16:creationId xmlns:a16="http://schemas.microsoft.com/office/drawing/2014/main" id="{0683D302-ED4D-406F-9A1E-F8FF44DEA2B3}"/>
              </a:ext>
            </a:extLst>
          </p:cNvPr>
          <p:cNvSpPr>
            <a:spLocks noGrp="1"/>
          </p:cNvSpPr>
          <p:nvPr>
            <p:ph idx="1"/>
          </p:nvPr>
        </p:nvSpPr>
        <p:spPr/>
        <p:txBody>
          <a:bodyPr anchor="t"/>
          <a:lstStyle/>
          <a:p>
            <a:pPr marL="0" indent="0">
              <a:buNone/>
            </a:pPr>
            <a:r>
              <a:rPr lang="da-DK" dirty="0"/>
              <a:t>To handle these issues it is necessary to normalize your data fields in your logs.</a:t>
            </a:r>
          </a:p>
          <a:p>
            <a:pPr marL="0" indent="0">
              <a:buNone/>
            </a:pPr>
            <a:r>
              <a:rPr lang="da-DK" dirty="0"/>
              <a:t>If you know you have common fields which show the same data, src.ip, source.ip, src_ip. </a:t>
            </a:r>
          </a:p>
          <a:p>
            <a:pPr marL="0" indent="0">
              <a:buNone/>
            </a:pPr>
            <a:r>
              <a:rPr lang="da-DK" dirty="0"/>
              <a:t>Remap it to a common one:</a:t>
            </a:r>
          </a:p>
          <a:p>
            <a:pPr marL="0" indent="0">
              <a:buNone/>
            </a:pPr>
            <a:r>
              <a:rPr lang="da-DK" dirty="0"/>
              <a:t>Nef.src</a:t>
            </a:r>
          </a:p>
          <a:p>
            <a:pPr marL="0" indent="0">
              <a:buNone/>
            </a:pPr>
            <a:endParaRPr lang="da-DK" dirty="0"/>
          </a:p>
        </p:txBody>
      </p:sp>
      <p:pic>
        <p:nvPicPr>
          <p:cNvPr id="4" name="Billede 3">
            <a:extLst>
              <a:ext uri="{FF2B5EF4-FFF2-40B4-BE49-F238E27FC236}">
                <a16:creationId xmlns:a16="http://schemas.microsoft.com/office/drawing/2014/main" id="{5D0CC252-341E-48C1-A845-8D46E6F99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127914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0528C-5CD9-4015-8214-FB99734378C9}"/>
              </a:ext>
            </a:extLst>
          </p:cNvPr>
          <p:cNvSpPr>
            <a:spLocks noGrp="1"/>
          </p:cNvSpPr>
          <p:nvPr>
            <p:ph type="title"/>
          </p:nvPr>
        </p:nvSpPr>
        <p:spPr/>
        <p:txBody>
          <a:bodyPr/>
          <a:lstStyle/>
          <a:p>
            <a:r>
              <a:rPr lang="da-DK" dirty="0"/>
              <a:t>Normalization – Creating your own</a:t>
            </a:r>
            <a:endParaRPr lang="en-US" dirty="0"/>
          </a:p>
        </p:txBody>
      </p:sp>
      <p:sp>
        <p:nvSpPr>
          <p:cNvPr id="3" name="Content Placeholder 2">
            <a:extLst>
              <a:ext uri="{FF2B5EF4-FFF2-40B4-BE49-F238E27FC236}">
                <a16:creationId xmlns:a16="http://schemas.microsoft.com/office/drawing/2014/main" id="{1133B7C8-0FED-4188-8E34-62EA51ACEADE}"/>
              </a:ext>
            </a:extLst>
          </p:cNvPr>
          <p:cNvSpPr>
            <a:spLocks noGrp="1"/>
          </p:cNvSpPr>
          <p:nvPr>
            <p:ph idx="1"/>
          </p:nvPr>
        </p:nvSpPr>
        <p:spPr/>
        <p:txBody>
          <a:bodyPr anchor="t"/>
          <a:lstStyle/>
          <a:p>
            <a:pPr marL="0" indent="0">
              <a:buNone/>
            </a:pPr>
            <a:r>
              <a:rPr lang="da-DK" dirty="0"/>
              <a:t>You can create your own schema for this normalization, just make sure you are consistent across all logs...</a:t>
            </a:r>
          </a:p>
          <a:p>
            <a:pPr marL="0" indent="0">
              <a:buNone/>
            </a:pPr>
            <a:r>
              <a:rPr lang="da-DK" dirty="0"/>
              <a:t>Problem:-</a:t>
            </a:r>
          </a:p>
          <a:p>
            <a:pPr marL="0" indent="0">
              <a:buNone/>
            </a:pPr>
            <a:r>
              <a:rPr lang="da-DK" dirty="0"/>
              <a:t>New technicians working with your logs will need to be trained in your schema, if you want to open source any of your parsing or configuration later you will need to explain the schema used.</a:t>
            </a:r>
            <a:endParaRPr lang="en-US" dirty="0"/>
          </a:p>
        </p:txBody>
      </p:sp>
      <p:pic>
        <p:nvPicPr>
          <p:cNvPr id="4" name="Billede 3">
            <a:extLst>
              <a:ext uri="{FF2B5EF4-FFF2-40B4-BE49-F238E27FC236}">
                <a16:creationId xmlns:a16="http://schemas.microsoft.com/office/drawing/2014/main" id="{E62CB3D1-5D99-4F3C-B0D0-5B2786492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324000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FEBA4-7480-44AB-B672-1EA3CD41B67E}"/>
              </a:ext>
            </a:extLst>
          </p:cNvPr>
          <p:cNvSpPr>
            <a:spLocks noGrp="1"/>
          </p:cNvSpPr>
          <p:nvPr>
            <p:ph type="title"/>
          </p:nvPr>
        </p:nvSpPr>
        <p:spPr/>
        <p:txBody>
          <a:bodyPr/>
          <a:lstStyle/>
          <a:p>
            <a:r>
              <a:rPr lang="da-DK" dirty="0"/>
              <a:t>ElasticSearch – Common Schema</a:t>
            </a:r>
            <a:endParaRPr lang="en-US" dirty="0"/>
          </a:p>
        </p:txBody>
      </p:sp>
      <p:sp>
        <p:nvSpPr>
          <p:cNvPr id="3" name="Content Placeholder 2">
            <a:extLst>
              <a:ext uri="{FF2B5EF4-FFF2-40B4-BE49-F238E27FC236}">
                <a16:creationId xmlns:a16="http://schemas.microsoft.com/office/drawing/2014/main" id="{A62978D5-7BE1-4D06-8EA5-F7D64E9B5FFD}"/>
              </a:ext>
            </a:extLst>
          </p:cNvPr>
          <p:cNvSpPr>
            <a:spLocks noGrp="1"/>
          </p:cNvSpPr>
          <p:nvPr>
            <p:ph idx="1"/>
          </p:nvPr>
        </p:nvSpPr>
        <p:spPr/>
        <p:txBody>
          <a:bodyPr anchor="t"/>
          <a:lstStyle/>
          <a:p>
            <a:pPr marL="0" indent="0">
              <a:buNone/>
            </a:pPr>
            <a:r>
              <a:rPr lang="da-DK" dirty="0"/>
              <a:t>ElasticSearch recently launched their Elastic Common Schema.</a:t>
            </a:r>
          </a:p>
          <a:p>
            <a:pPr marL="0" indent="0">
              <a:buNone/>
            </a:pPr>
            <a:r>
              <a:rPr lang="da-DK" dirty="0"/>
              <a:t>This is a standard for normalization that will hopefully be adopted by the community.</a:t>
            </a:r>
          </a:p>
          <a:p>
            <a:pPr marL="0" indent="0">
              <a:buNone/>
            </a:pPr>
            <a:r>
              <a:rPr lang="en-US" dirty="0"/>
              <a:t>Examples:</a:t>
            </a:r>
          </a:p>
          <a:p>
            <a:r>
              <a:rPr lang="en-US" dirty="0" err="1"/>
              <a:t>source.ip</a:t>
            </a:r>
            <a:endParaRPr lang="en-US" dirty="0"/>
          </a:p>
          <a:p>
            <a:r>
              <a:rPr lang="en-US" dirty="0" err="1"/>
              <a:t>Destination.ip</a:t>
            </a:r>
            <a:endParaRPr lang="da-DK" dirty="0"/>
          </a:p>
          <a:p>
            <a:endParaRPr lang="da-DK" dirty="0"/>
          </a:p>
          <a:p>
            <a:pPr marL="0" indent="0">
              <a:buNone/>
            </a:pPr>
            <a:endParaRPr lang="da-DK" dirty="0"/>
          </a:p>
        </p:txBody>
      </p:sp>
      <p:pic>
        <p:nvPicPr>
          <p:cNvPr id="4" name="Billede 3">
            <a:extLst>
              <a:ext uri="{FF2B5EF4-FFF2-40B4-BE49-F238E27FC236}">
                <a16:creationId xmlns:a16="http://schemas.microsoft.com/office/drawing/2014/main" id="{24FBACBA-FB79-41CF-87E6-33CB54CCF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68655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561F9-6694-499D-B5FE-8BA530B5CB43}"/>
              </a:ext>
            </a:extLst>
          </p:cNvPr>
          <p:cNvSpPr>
            <a:spLocks noGrp="1"/>
          </p:cNvSpPr>
          <p:nvPr>
            <p:ph type="title"/>
          </p:nvPr>
        </p:nvSpPr>
        <p:spPr/>
        <p:txBody>
          <a:bodyPr/>
          <a:lstStyle/>
          <a:p>
            <a:r>
              <a:rPr lang="da-DK" dirty="0"/>
              <a:t>Quick note</a:t>
            </a:r>
            <a:endParaRPr lang="en-US" dirty="0"/>
          </a:p>
        </p:txBody>
      </p:sp>
      <p:sp>
        <p:nvSpPr>
          <p:cNvPr id="3" name="Content Placeholder 2">
            <a:extLst>
              <a:ext uri="{FF2B5EF4-FFF2-40B4-BE49-F238E27FC236}">
                <a16:creationId xmlns:a16="http://schemas.microsoft.com/office/drawing/2014/main" id="{BE3B9F93-1497-4895-B4CA-D11D598CC922}"/>
              </a:ext>
            </a:extLst>
          </p:cNvPr>
          <p:cNvSpPr>
            <a:spLocks noGrp="1"/>
          </p:cNvSpPr>
          <p:nvPr>
            <p:ph idx="1"/>
          </p:nvPr>
        </p:nvSpPr>
        <p:spPr/>
        <p:txBody>
          <a:bodyPr anchor="t"/>
          <a:lstStyle/>
          <a:p>
            <a:r>
              <a:rPr lang="da-DK" dirty="0"/>
              <a:t>I am no good at formal presentations or teaching from a strict lesson plan...</a:t>
            </a:r>
          </a:p>
          <a:p>
            <a:r>
              <a:rPr lang="da-DK" dirty="0"/>
              <a:t>A lot of todays lesson will be fluid and I will use the whiteboard, live demo (gods permitting) and general sparring to show you how to accomplish the goal...</a:t>
            </a:r>
          </a:p>
          <a:p>
            <a:r>
              <a:rPr lang="da-DK" dirty="0"/>
              <a:t>At eCrimes we are in love with Open Source, so this talk will focus primarily on Open Source tools and concepts...</a:t>
            </a:r>
          </a:p>
        </p:txBody>
      </p:sp>
      <p:pic>
        <p:nvPicPr>
          <p:cNvPr id="4" name="Billede 3">
            <a:extLst>
              <a:ext uri="{FF2B5EF4-FFF2-40B4-BE49-F238E27FC236}">
                <a16:creationId xmlns:a16="http://schemas.microsoft.com/office/drawing/2014/main" id="{3605E4B4-8A3D-4F4A-B804-4E77A8B60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131909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EEBC-CD51-47B2-88EE-AF6932544598}"/>
              </a:ext>
            </a:extLst>
          </p:cNvPr>
          <p:cNvSpPr>
            <a:spLocks noGrp="1"/>
          </p:cNvSpPr>
          <p:nvPr>
            <p:ph type="title"/>
          </p:nvPr>
        </p:nvSpPr>
        <p:spPr/>
        <p:txBody>
          <a:bodyPr/>
          <a:lstStyle/>
          <a:p>
            <a:r>
              <a:rPr lang="da-DK" dirty="0"/>
              <a:t>Logstash</a:t>
            </a:r>
            <a:endParaRPr lang="en-US" dirty="0"/>
          </a:p>
        </p:txBody>
      </p:sp>
      <p:sp>
        <p:nvSpPr>
          <p:cNvPr id="3" name="Content Placeholder 2">
            <a:extLst>
              <a:ext uri="{FF2B5EF4-FFF2-40B4-BE49-F238E27FC236}">
                <a16:creationId xmlns:a16="http://schemas.microsoft.com/office/drawing/2014/main" id="{0ADFF587-3588-40CD-A510-AED7217FEE64}"/>
              </a:ext>
            </a:extLst>
          </p:cNvPr>
          <p:cNvSpPr>
            <a:spLocks noGrp="1"/>
          </p:cNvSpPr>
          <p:nvPr>
            <p:ph idx="1"/>
          </p:nvPr>
        </p:nvSpPr>
        <p:spPr/>
        <p:txBody>
          <a:bodyPr anchor="t"/>
          <a:lstStyle/>
          <a:p>
            <a:pPr marL="0" indent="0">
              <a:buNone/>
            </a:pPr>
            <a:r>
              <a:rPr lang="da-DK" dirty="0"/>
              <a:t>We have focused a lot on the theory behind logging and getting consistent data types...</a:t>
            </a:r>
          </a:p>
          <a:p>
            <a:pPr marL="0" indent="0">
              <a:buNone/>
            </a:pPr>
            <a:r>
              <a:rPr lang="da-DK" dirty="0"/>
              <a:t>Now we should talk a little about a great tool to do this with...</a:t>
            </a:r>
          </a:p>
          <a:p>
            <a:pPr marL="0" indent="0">
              <a:buNone/>
            </a:pPr>
            <a:r>
              <a:rPr lang="en-US" dirty="0"/>
              <a:t>To the whiteboard!</a:t>
            </a:r>
            <a:endParaRPr lang="da-DK" dirty="0"/>
          </a:p>
        </p:txBody>
      </p:sp>
      <p:pic>
        <p:nvPicPr>
          <p:cNvPr id="4" name="Billede 3">
            <a:extLst>
              <a:ext uri="{FF2B5EF4-FFF2-40B4-BE49-F238E27FC236}">
                <a16:creationId xmlns:a16="http://schemas.microsoft.com/office/drawing/2014/main" id="{C8AB03CB-381C-42D8-904B-DDC9EB693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267747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F4AC5-7306-465D-9226-5E3A56EBC855}"/>
              </a:ext>
            </a:extLst>
          </p:cNvPr>
          <p:cNvSpPr>
            <a:spLocks noGrp="1"/>
          </p:cNvSpPr>
          <p:nvPr>
            <p:ph type="title"/>
          </p:nvPr>
        </p:nvSpPr>
        <p:spPr/>
        <p:txBody>
          <a:bodyPr/>
          <a:lstStyle/>
          <a:p>
            <a:r>
              <a:rPr lang="da-DK" dirty="0"/>
              <a:t>Logstash</a:t>
            </a:r>
            <a:endParaRPr lang="en-US" dirty="0"/>
          </a:p>
        </p:txBody>
      </p:sp>
      <p:sp>
        <p:nvSpPr>
          <p:cNvPr id="3" name="Content Placeholder 2">
            <a:extLst>
              <a:ext uri="{FF2B5EF4-FFF2-40B4-BE49-F238E27FC236}">
                <a16:creationId xmlns:a16="http://schemas.microsoft.com/office/drawing/2014/main" id="{E6EEF5E3-6C3F-43D7-8618-933BDD910465}"/>
              </a:ext>
            </a:extLst>
          </p:cNvPr>
          <p:cNvSpPr>
            <a:spLocks noGrp="1"/>
          </p:cNvSpPr>
          <p:nvPr>
            <p:ph idx="1"/>
          </p:nvPr>
        </p:nvSpPr>
        <p:spPr/>
        <p:txBody>
          <a:bodyPr anchor="t">
            <a:normAutofit lnSpcReduction="10000"/>
          </a:bodyPr>
          <a:lstStyle/>
          <a:p>
            <a:pPr marL="0" indent="0">
              <a:buNone/>
            </a:pPr>
            <a:r>
              <a:rPr lang="da-DK" dirty="0"/>
              <a:t>Logstash is part of the ELK stack, it is used to transform the data, enrich it and then transport it further into the chain for eventual indexing into ElasticSearch.</a:t>
            </a:r>
          </a:p>
          <a:p>
            <a:pPr marL="0" indent="0">
              <a:buNone/>
            </a:pPr>
            <a:r>
              <a:rPr lang="da-DK" dirty="0"/>
              <a:t>It has three main sections:</a:t>
            </a:r>
          </a:p>
          <a:p>
            <a:r>
              <a:rPr lang="da-DK" dirty="0"/>
              <a:t>Input – Modules for recieving the data, filebeat, syslog etc</a:t>
            </a:r>
          </a:p>
          <a:p>
            <a:r>
              <a:rPr lang="da-DK" dirty="0"/>
              <a:t>Filter – Modules for transforming, parsing, enriching</a:t>
            </a:r>
          </a:p>
          <a:p>
            <a:r>
              <a:rPr lang="da-DK" dirty="0"/>
              <a:t>Output – Modules for transporting the logs further</a:t>
            </a:r>
            <a:endParaRPr lang="en-US" dirty="0"/>
          </a:p>
        </p:txBody>
      </p:sp>
      <p:pic>
        <p:nvPicPr>
          <p:cNvPr id="4" name="Billede 3">
            <a:extLst>
              <a:ext uri="{FF2B5EF4-FFF2-40B4-BE49-F238E27FC236}">
                <a16:creationId xmlns:a16="http://schemas.microsoft.com/office/drawing/2014/main" id="{887D1F56-A132-4085-A9F2-CF20D37DB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98328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BAF2-918E-4C90-81C5-88CBE527F0B0}"/>
              </a:ext>
            </a:extLst>
          </p:cNvPr>
          <p:cNvSpPr>
            <a:spLocks noGrp="1"/>
          </p:cNvSpPr>
          <p:nvPr>
            <p:ph type="title"/>
          </p:nvPr>
        </p:nvSpPr>
        <p:spPr/>
        <p:txBody>
          <a:bodyPr/>
          <a:lstStyle/>
          <a:p>
            <a:r>
              <a:rPr lang="da-DK" dirty="0"/>
              <a:t>Logstash – Grok Parsing</a:t>
            </a:r>
            <a:endParaRPr lang="en-US" dirty="0"/>
          </a:p>
        </p:txBody>
      </p:sp>
      <p:sp>
        <p:nvSpPr>
          <p:cNvPr id="3" name="Content Placeholder 2">
            <a:extLst>
              <a:ext uri="{FF2B5EF4-FFF2-40B4-BE49-F238E27FC236}">
                <a16:creationId xmlns:a16="http://schemas.microsoft.com/office/drawing/2014/main" id="{32DBAA43-4959-4BFA-A62F-F33E8DC8FF44}"/>
              </a:ext>
            </a:extLst>
          </p:cNvPr>
          <p:cNvSpPr>
            <a:spLocks noGrp="1"/>
          </p:cNvSpPr>
          <p:nvPr>
            <p:ph idx="1"/>
          </p:nvPr>
        </p:nvSpPr>
        <p:spPr/>
        <p:txBody>
          <a:bodyPr anchor="t">
            <a:normAutofit fontScale="85000" lnSpcReduction="20000"/>
          </a:bodyPr>
          <a:lstStyle/>
          <a:p>
            <a:pPr marL="0" indent="0">
              <a:buNone/>
            </a:pPr>
            <a:r>
              <a:rPr lang="en-US" dirty="0"/>
              <a:t> if [type] == "</a:t>
            </a:r>
            <a:r>
              <a:rPr lang="en-US" dirty="0" err="1"/>
              <a:t>squidlog</a:t>
            </a:r>
            <a:r>
              <a:rPr lang="en-US" dirty="0"/>
              <a:t>" {</a:t>
            </a:r>
          </a:p>
          <a:p>
            <a:pPr marL="0" indent="0">
              <a:buNone/>
            </a:pPr>
            <a:r>
              <a:rPr lang="en-US" dirty="0"/>
              <a:t>        grok {</a:t>
            </a:r>
          </a:p>
          <a:p>
            <a:pPr marL="0" indent="0">
              <a:buNone/>
            </a:pPr>
            <a:r>
              <a:rPr lang="en-US" dirty="0"/>
              <a:t>              match =&gt; { "message" =&gt; "%{</a:t>
            </a:r>
            <a:r>
              <a:rPr lang="en-US" dirty="0" err="1"/>
              <a:t>POSINT:timestamp</a:t>
            </a:r>
            <a:r>
              <a:rPr lang="en-US" dirty="0"/>
              <a:t>}.%{</a:t>
            </a:r>
            <a:r>
              <a:rPr lang="en-US" dirty="0" err="1"/>
              <a:t>WORD:timestamp_ms</a:t>
            </a:r>
            <a:r>
              <a:rPr lang="en-US" dirty="0"/>
              <a:t>}\s+%{</a:t>
            </a:r>
            <a:r>
              <a:rPr lang="en-US" dirty="0" err="1"/>
              <a:t>NUMBER:response_time</a:t>
            </a:r>
            <a:r>
              <a:rPr lang="en-US" dirty="0"/>
              <a:t>} %{</a:t>
            </a:r>
            <a:r>
              <a:rPr lang="en-US" dirty="0" err="1"/>
              <a:t>IPORHOST:src.ip</a:t>
            </a:r>
            <a:r>
              <a:rPr lang="en-US" dirty="0"/>
              <a:t>} %{</a:t>
            </a:r>
            <a:r>
              <a:rPr lang="en-US" dirty="0" err="1"/>
              <a:t>NUMBER:src.port</a:t>
            </a:r>
            <a:r>
              <a:rPr lang="en-US" dirty="0"/>
              <a:t>} %{</a:t>
            </a:r>
            <a:r>
              <a:rPr lang="en-US" dirty="0" err="1"/>
              <a:t>WORD:squid_request_status</a:t>
            </a:r>
            <a:r>
              <a:rPr lang="en-US" dirty="0"/>
              <a:t>} %{</a:t>
            </a:r>
            <a:r>
              <a:rPr lang="en-US" dirty="0" err="1"/>
              <a:t>NUMBER:http_status_code</a:t>
            </a:r>
            <a:r>
              <a:rPr lang="en-US" dirty="0"/>
              <a:t>} %{</a:t>
            </a:r>
            <a:r>
              <a:rPr lang="en-US" dirty="0" err="1"/>
              <a:t>NUMBER:reply_size_include_header</a:t>
            </a:r>
            <a:r>
              <a:rPr lang="en-US" dirty="0"/>
              <a:t>} %{</a:t>
            </a:r>
            <a:r>
              <a:rPr lang="en-US" dirty="0" err="1"/>
              <a:t>WORD:http_method</a:t>
            </a:r>
            <a:r>
              <a:rPr lang="en-US" dirty="0"/>
              <a:t>} %{</a:t>
            </a:r>
            <a:r>
              <a:rPr lang="en-US" dirty="0" err="1"/>
              <a:t>NOTSPACE:requesturl</a:t>
            </a:r>
            <a:r>
              <a:rPr lang="en-US" dirty="0"/>
              <a:t>} %{</a:t>
            </a:r>
            <a:r>
              <a:rPr lang="en-US" dirty="0" err="1"/>
              <a:t>NOTSPACE:url_path</a:t>
            </a:r>
            <a:r>
              <a:rPr lang="en-US" dirty="0"/>
              <a:t>} %{</a:t>
            </a:r>
            <a:r>
              <a:rPr lang="en-US" dirty="0" err="1"/>
              <a:t>NUMBER:http_version</a:t>
            </a:r>
            <a:r>
              <a:rPr lang="en-US" dirty="0"/>
              <a:t>} %{</a:t>
            </a:r>
            <a:r>
              <a:rPr lang="en-US" dirty="0" err="1"/>
              <a:t>WORD:squid_response</a:t>
            </a:r>
            <a:r>
              <a:rPr lang="en-US" dirty="0"/>
              <a:t>} (?:-|%{</a:t>
            </a:r>
            <a:r>
              <a:rPr lang="en-US" dirty="0" err="1"/>
              <a:t>IP:destination.ip</a:t>
            </a:r>
            <a:r>
              <a:rPr lang="en-US" dirty="0"/>
              <a:t>}) %{</a:t>
            </a:r>
            <a:r>
              <a:rPr lang="en-US" dirty="0" err="1"/>
              <a:t>NOTSPACE:content_type</a:t>
            </a:r>
            <a:r>
              <a:rPr lang="en-US" dirty="0"/>
              <a:t>} %{</a:t>
            </a:r>
            <a:r>
              <a:rPr lang="en-US" dirty="0" err="1"/>
              <a:t>NOTSPACE:destination.domain</a:t>
            </a:r>
            <a:r>
              <a:rPr lang="en-US" dirty="0"/>
              <a:t>}"}</a:t>
            </a:r>
          </a:p>
          <a:p>
            <a:pPr marL="0" indent="0">
              <a:buNone/>
            </a:pPr>
            <a:r>
              <a:rPr lang="en-US" dirty="0"/>
              <a:t>        }</a:t>
            </a:r>
          </a:p>
          <a:p>
            <a:endParaRPr lang="en-US" dirty="0"/>
          </a:p>
        </p:txBody>
      </p:sp>
      <p:pic>
        <p:nvPicPr>
          <p:cNvPr id="4" name="Billede 3">
            <a:extLst>
              <a:ext uri="{FF2B5EF4-FFF2-40B4-BE49-F238E27FC236}">
                <a16:creationId xmlns:a16="http://schemas.microsoft.com/office/drawing/2014/main" id="{F7EA7AFD-A370-413D-B94B-F92B2BB57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35766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0B1F-B19C-4B12-965F-06E7404457A9}"/>
              </a:ext>
            </a:extLst>
          </p:cNvPr>
          <p:cNvSpPr>
            <a:spLocks noGrp="1"/>
          </p:cNvSpPr>
          <p:nvPr>
            <p:ph type="title"/>
          </p:nvPr>
        </p:nvSpPr>
        <p:spPr/>
        <p:txBody>
          <a:bodyPr/>
          <a:lstStyle/>
          <a:p>
            <a:r>
              <a:rPr lang="da-DK" dirty="0"/>
              <a:t>Logstash – Grok Parsing</a:t>
            </a:r>
            <a:endParaRPr lang="en-US" dirty="0"/>
          </a:p>
        </p:txBody>
      </p:sp>
      <p:sp>
        <p:nvSpPr>
          <p:cNvPr id="3" name="Content Placeholder 2">
            <a:extLst>
              <a:ext uri="{FF2B5EF4-FFF2-40B4-BE49-F238E27FC236}">
                <a16:creationId xmlns:a16="http://schemas.microsoft.com/office/drawing/2014/main" id="{6B1C9EAF-8EC8-45C7-8EF1-526368F1CCEA}"/>
              </a:ext>
            </a:extLst>
          </p:cNvPr>
          <p:cNvSpPr>
            <a:spLocks noGrp="1"/>
          </p:cNvSpPr>
          <p:nvPr>
            <p:ph idx="1"/>
          </p:nvPr>
        </p:nvSpPr>
        <p:spPr/>
        <p:txBody>
          <a:bodyPr anchor="t"/>
          <a:lstStyle/>
          <a:p>
            <a:pPr marL="0" indent="0">
              <a:buNone/>
            </a:pPr>
            <a:r>
              <a:rPr lang="en-GB" dirty="0"/>
              <a:t>1552848816.636 281 192.168.0.3 46113 TCP_REFRESH_MODIFIED 200 1866 GET http://evilcorp.dk/ / 1.1 HIER_DIRECT 188.166.47.188 text/html evilcorp.dk</a:t>
            </a:r>
          </a:p>
          <a:p>
            <a:pPr marL="0" indent="0">
              <a:buNone/>
            </a:pPr>
            <a:r>
              <a:rPr lang="en-US" dirty="0">
                <a:hlinkClick r:id="rId2"/>
              </a:rPr>
              <a:t>https://grokdebug.herokuapp.com/</a:t>
            </a:r>
            <a:endParaRPr lang="en-US" dirty="0"/>
          </a:p>
          <a:p>
            <a:pPr marL="0" indent="0">
              <a:buNone/>
            </a:pPr>
            <a:endParaRPr lang="en-US" dirty="0"/>
          </a:p>
        </p:txBody>
      </p:sp>
      <p:pic>
        <p:nvPicPr>
          <p:cNvPr id="4" name="Billede 3">
            <a:extLst>
              <a:ext uri="{FF2B5EF4-FFF2-40B4-BE49-F238E27FC236}">
                <a16:creationId xmlns:a16="http://schemas.microsoft.com/office/drawing/2014/main" id="{C20082CD-35CE-4D86-84B9-5626D76BD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12599747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0CBF9-C9CA-45B6-86A2-67376FED599D}"/>
              </a:ext>
            </a:extLst>
          </p:cNvPr>
          <p:cNvSpPr>
            <a:spLocks noGrp="1"/>
          </p:cNvSpPr>
          <p:nvPr>
            <p:ph type="title"/>
          </p:nvPr>
        </p:nvSpPr>
        <p:spPr/>
        <p:txBody>
          <a:bodyPr/>
          <a:lstStyle/>
          <a:p>
            <a:r>
              <a:rPr lang="da-DK" dirty="0"/>
              <a:t>OK great, now we have normalized logs and threat data feeds ready...</a:t>
            </a:r>
            <a:endParaRPr lang="en-US" dirty="0"/>
          </a:p>
        </p:txBody>
      </p:sp>
      <p:sp>
        <p:nvSpPr>
          <p:cNvPr id="3" name="Content Placeholder 2">
            <a:extLst>
              <a:ext uri="{FF2B5EF4-FFF2-40B4-BE49-F238E27FC236}">
                <a16:creationId xmlns:a16="http://schemas.microsoft.com/office/drawing/2014/main" id="{522E3723-AF0D-4158-90CB-F3C25148D0F6}"/>
              </a:ext>
            </a:extLst>
          </p:cNvPr>
          <p:cNvSpPr>
            <a:spLocks noGrp="1"/>
          </p:cNvSpPr>
          <p:nvPr>
            <p:ph idx="1"/>
          </p:nvPr>
        </p:nvSpPr>
        <p:spPr/>
        <p:txBody>
          <a:bodyPr anchor="t"/>
          <a:lstStyle/>
          <a:p>
            <a:pPr marL="0" indent="0">
              <a:buNone/>
            </a:pPr>
            <a:r>
              <a:rPr lang="da-DK" dirty="0"/>
              <a:t>How do we combine these together and provide enrichment to our data?</a:t>
            </a:r>
            <a:endParaRPr lang="en-US" dirty="0"/>
          </a:p>
        </p:txBody>
      </p:sp>
      <p:pic>
        <p:nvPicPr>
          <p:cNvPr id="4" name="Billede 3">
            <a:extLst>
              <a:ext uri="{FF2B5EF4-FFF2-40B4-BE49-F238E27FC236}">
                <a16:creationId xmlns:a16="http://schemas.microsoft.com/office/drawing/2014/main" id="{F3CE39BF-2EE7-4031-9920-3F6C44CF3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3578914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BB4B-1D35-484C-8CA8-29CBAF593FEF}"/>
              </a:ext>
            </a:extLst>
          </p:cNvPr>
          <p:cNvSpPr>
            <a:spLocks noGrp="1"/>
          </p:cNvSpPr>
          <p:nvPr>
            <p:ph type="title"/>
          </p:nvPr>
        </p:nvSpPr>
        <p:spPr/>
        <p:txBody>
          <a:bodyPr/>
          <a:lstStyle/>
          <a:p>
            <a:r>
              <a:rPr lang="da-DK" dirty="0"/>
              <a:t>Research!</a:t>
            </a:r>
            <a:endParaRPr lang="en-US" dirty="0"/>
          </a:p>
        </p:txBody>
      </p:sp>
      <p:sp>
        <p:nvSpPr>
          <p:cNvPr id="3" name="Content Placeholder 2">
            <a:extLst>
              <a:ext uri="{FF2B5EF4-FFF2-40B4-BE49-F238E27FC236}">
                <a16:creationId xmlns:a16="http://schemas.microsoft.com/office/drawing/2014/main" id="{C7A83BCD-0636-406A-A6E8-6A3197E49D7A}"/>
              </a:ext>
            </a:extLst>
          </p:cNvPr>
          <p:cNvSpPr>
            <a:spLocks noGrp="1"/>
          </p:cNvSpPr>
          <p:nvPr>
            <p:ph idx="1"/>
          </p:nvPr>
        </p:nvSpPr>
        <p:spPr/>
        <p:txBody>
          <a:bodyPr anchor="t"/>
          <a:lstStyle/>
          <a:p>
            <a:pPr marL="0" indent="0">
              <a:buNone/>
            </a:pPr>
            <a:r>
              <a:rPr lang="da-DK" dirty="0"/>
              <a:t>Our requirements stated:-</a:t>
            </a:r>
          </a:p>
          <a:p>
            <a:pPr marL="0" indent="0">
              <a:buNone/>
            </a:pPr>
            <a:r>
              <a:rPr lang="da-DK" dirty="0"/>
              <a:t>Our solution must provide near realtime enrichment without delaying log ingestion, but also be able to handle large amounts of events per second.</a:t>
            </a:r>
          </a:p>
          <a:p>
            <a:pPr marL="0" indent="0">
              <a:buNone/>
            </a:pPr>
            <a:r>
              <a:rPr lang="da-DK" dirty="0"/>
              <a:t>In order to satisfy this requirement we need to understand the scale of what we are dealing with...</a:t>
            </a:r>
          </a:p>
          <a:p>
            <a:pPr marL="0" indent="0">
              <a:buNone/>
            </a:pPr>
            <a:endParaRPr lang="en-US" dirty="0"/>
          </a:p>
        </p:txBody>
      </p:sp>
      <p:pic>
        <p:nvPicPr>
          <p:cNvPr id="4" name="Billede 3">
            <a:extLst>
              <a:ext uri="{FF2B5EF4-FFF2-40B4-BE49-F238E27FC236}">
                <a16:creationId xmlns:a16="http://schemas.microsoft.com/office/drawing/2014/main" id="{05E8358E-3671-4461-AA24-26A99E547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288663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1DE1-F794-4692-A135-AE713B4AACAF}"/>
              </a:ext>
            </a:extLst>
          </p:cNvPr>
          <p:cNvSpPr>
            <a:spLocks noGrp="1"/>
          </p:cNvSpPr>
          <p:nvPr>
            <p:ph type="title"/>
          </p:nvPr>
        </p:nvSpPr>
        <p:spPr/>
        <p:txBody>
          <a:bodyPr/>
          <a:lstStyle/>
          <a:p>
            <a:r>
              <a:rPr lang="da-DK" dirty="0"/>
              <a:t>Evil Corp - Example</a:t>
            </a:r>
            <a:endParaRPr lang="en-US" dirty="0"/>
          </a:p>
        </p:txBody>
      </p:sp>
      <p:sp>
        <p:nvSpPr>
          <p:cNvPr id="3" name="Content Placeholder 2">
            <a:extLst>
              <a:ext uri="{FF2B5EF4-FFF2-40B4-BE49-F238E27FC236}">
                <a16:creationId xmlns:a16="http://schemas.microsoft.com/office/drawing/2014/main" id="{31A62209-7D84-4BB1-AD5E-93B9F83EB80B}"/>
              </a:ext>
            </a:extLst>
          </p:cNvPr>
          <p:cNvSpPr>
            <a:spLocks noGrp="1"/>
          </p:cNvSpPr>
          <p:nvPr>
            <p:ph idx="1"/>
          </p:nvPr>
        </p:nvSpPr>
        <p:spPr/>
        <p:txBody>
          <a:bodyPr anchor="t"/>
          <a:lstStyle/>
          <a:p>
            <a:pPr marL="0" indent="0">
              <a:buNone/>
            </a:pPr>
            <a:r>
              <a:rPr lang="da-DK" dirty="0"/>
              <a:t>Evil Corp’s firewalls and proxy server log approximately 5.000 events per second…</a:t>
            </a:r>
          </a:p>
          <a:p>
            <a:pPr marL="0" indent="0">
              <a:buNone/>
            </a:pPr>
            <a:r>
              <a:rPr lang="en-US" dirty="0"/>
              <a:t>Each event contains fields we would like to lookup against our threat feed data and enrich before ingestion…</a:t>
            </a:r>
          </a:p>
          <a:p>
            <a:pPr marL="0" indent="0">
              <a:buNone/>
            </a:pPr>
            <a:endParaRPr lang="en-US" dirty="0"/>
          </a:p>
        </p:txBody>
      </p:sp>
      <p:pic>
        <p:nvPicPr>
          <p:cNvPr id="4" name="Billede 3">
            <a:extLst>
              <a:ext uri="{FF2B5EF4-FFF2-40B4-BE49-F238E27FC236}">
                <a16:creationId xmlns:a16="http://schemas.microsoft.com/office/drawing/2014/main" id="{498365D5-BA94-43EB-9608-DB58FAE6A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148834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85206-BADD-4EAB-A230-052624040B40}"/>
              </a:ext>
            </a:extLst>
          </p:cNvPr>
          <p:cNvSpPr>
            <a:spLocks noGrp="1"/>
          </p:cNvSpPr>
          <p:nvPr>
            <p:ph type="title"/>
          </p:nvPr>
        </p:nvSpPr>
        <p:spPr/>
        <p:txBody>
          <a:bodyPr/>
          <a:lstStyle/>
          <a:p>
            <a:r>
              <a:rPr lang="da-DK" dirty="0"/>
              <a:t>Logstash</a:t>
            </a:r>
            <a:endParaRPr lang="en-US" dirty="0"/>
          </a:p>
        </p:txBody>
      </p:sp>
      <p:sp>
        <p:nvSpPr>
          <p:cNvPr id="3" name="Content Placeholder 2">
            <a:extLst>
              <a:ext uri="{FF2B5EF4-FFF2-40B4-BE49-F238E27FC236}">
                <a16:creationId xmlns:a16="http://schemas.microsoft.com/office/drawing/2014/main" id="{8F2532D8-4A2F-4859-A929-67E10D33FD6C}"/>
              </a:ext>
            </a:extLst>
          </p:cNvPr>
          <p:cNvSpPr>
            <a:spLocks noGrp="1"/>
          </p:cNvSpPr>
          <p:nvPr>
            <p:ph idx="1"/>
          </p:nvPr>
        </p:nvSpPr>
        <p:spPr/>
        <p:txBody>
          <a:bodyPr anchor="t"/>
          <a:lstStyle/>
          <a:p>
            <a:pPr marL="0" indent="0">
              <a:buNone/>
            </a:pPr>
            <a:r>
              <a:rPr lang="da-DK" dirty="0"/>
              <a:t>Since this enrichment will be performed after normalization and before transport...</a:t>
            </a:r>
          </a:p>
          <a:p>
            <a:pPr marL="0" indent="0">
              <a:buNone/>
            </a:pPr>
            <a:r>
              <a:rPr lang="da-DK" dirty="0"/>
              <a:t>We should focus our research into Logstash enrichment options...</a:t>
            </a:r>
            <a:endParaRPr lang="en-US" dirty="0"/>
          </a:p>
        </p:txBody>
      </p:sp>
      <p:pic>
        <p:nvPicPr>
          <p:cNvPr id="4" name="Billede 3">
            <a:extLst>
              <a:ext uri="{FF2B5EF4-FFF2-40B4-BE49-F238E27FC236}">
                <a16:creationId xmlns:a16="http://schemas.microsoft.com/office/drawing/2014/main" id="{FE2E0F91-2BE0-4A0F-AA01-6619221D1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44042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CDD47-8F80-402A-B50F-D02770F8351C}"/>
              </a:ext>
            </a:extLst>
          </p:cNvPr>
          <p:cNvSpPr>
            <a:spLocks noGrp="1"/>
          </p:cNvSpPr>
          <p:nvPr>
            <p:ph type="title"/>
          </p:nvPr>
        </p:nvSpPr>
        <p:spPr/>
        <p:txBody>
          <a:bodyPr/>
          <a:lstStyle/>
          <a:p>
            <a:r>
              <a:rPr lang="da-DK" dirty="0"/>
              <a:t>Research</a:t>
            </a:r>
            <a:endParaRPr lang="en-US" dirty="0"/>
          </a:p>
        </p:txBody>
      </p:sp>
      <p:sp>
        <p:nvSpPr>
          <p:cNvPr id="3" name="Content Placeholder 2">
            <a:extLst>
              <a:ext uri="{FF2B5EF4-FFF2-40B4-BE49-F238E27FC236}">
                <a16:creationId xmlns:a16="http://schemas.microsoft.com/office/drawing/2014/main" id="{E274A961-0BD1-42C8-9727-0894D48450A5}"/>
              </a:ext>
            </a:extLst>
          </p:cNvPr>
          <p:cNvSpPr>
            <a:spLocks noGrp="1"/>
          </p:cNvSpPr>
          <p:nvPr>
            <p:ph idx="1"/>
          </p:nvPr>
        </p:nvSpPr>
        <p:spPr/>
        <p:txBody>
          <a:bodyPr anchor="t"/>
          <a:lstStyle/>
          <a:p>
            <a:pPr marL="0" indent="0">
              <a:buNone/>
            </a:pPr>
            <a:r>
              <a:rPr lang="da-DK" dirty="0"/>
              <a:t>ElasticSearch have created an interesting blog post, which touches briefly on how to do this type of enrichment...</a:t>
            </a:r>
          </a:p>
          <a:p>
            <a:pPr marL="0" indent="0">
              <a:buNone/>
            </a:pPr>
            <a:r>
              <a:rPr lang="da-DK" dirty="0">
                <a:hlinkClick r:id="rId2"/>
              </a:rPr>
              <a:t>https://www.elastic.co/blog/elasticsearch-data-enrichment-with-logstash-a-few-security-examples</a:t>
            </a:r>
            <a:endParaRPr lang="da-DK" dirty="0"/>
          </a:p>
          <a:p>
            <a:pPr marL="0" indent="0">
              <a:buNone/>
            </a:pPr>
            <a:endParaRPr lang="da-DK" dirty="0"/>
          </a:p>
        </p:txBody>
      </p:sp>
      <p:pic>
        <p:nvPicPr>
          <p:cNvPr id="4" name="Billede 3">
            <a:extLst>
              <a:ext uri="{FF2B5EF4-FFF2-40B4-BE49-F238E27FC236}">
                <a16:creationId xmlns:a16="http://schemas.microsoft.com/office/drawing/2014/main" id="{A987DF2B-EE1B-431B-B0FE-1F3327D87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284341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4B3A-1D0A-4221-A0E8-923946F3BC4D}"/>
              </a:ext>
            </a:extLst>
          </p:cNvPr>
          <p:cNvSpPr>
            <a:spLocks noGrp="1"/>
          </p:cNvSpPr>
          <p:nvPr>
            <p:ph type="title"/>
          </p:nvPr>
        </p:nvSpPr>
        <p:spPr/>
        <p:txBody>
          <a:bodyPr/>
          <a:lstStyle/>
          <a:p>
            <a:r>
              <a:rPr lang="da-DK" dirty="0"/>
              <a:t>Logstash ElasticSearch filter</a:t>
            </a:r>
            <a:endParaRPr lang="en-US" dirty="0"/>
          </a:p>
        </p:txBody>
      </p:sp>
      <p:sp>
        <p:nvSpPr>
          <p:cNvPr id="3" name="Content Placeholder 2">
            <a:extLst>
              <a:ext uri="{FF2B5EF4-FFF2-40B4-BE49-F238E27FC236}">
                <a16:creationId xmlns:a16="http://schemas.microsoft.com/office/drawing/2014/main" id="{EC248DF3-150A-4918-88A2-A8DCAB51FAC3}"/>
              </a:ext>
            </a:extLst>
          </p:cNvPr>
          <p:cNvSpPr>
            <a:spLocks noGrp="1"/>
          </p:cNvSpPr>
          <p:nvPr>
            <p:ph idx="1"/>
          </p:nvPr>
        </p:nvSpPr>
        <p:spPr/>
        <p:txBody>
          <a:bodyPr anchor="t">
            <a:normAutofit/>
          </a:bodyPr>
          <a:lstStyle/>
          <a:p>
            <a:pPr marL="0" indent="0">
              <a:buNone/>
            </a:pPr>
            <a:r>
              <a:rPr lang="da-DK" dirty="0"/>
              <a:t>Logstash has a handy ElasticSearch filter...</a:t>
            </a:r>
          </a:p>
          <a:p>
            <a:pPr marL="0" indent="0">
              <a:buNone/>
            </a:pPr>
            <a:r>
              <a:rPr lang="da-DK" dirty="0"/>
              <a:t>The filter is used to query an elasticsearch index, if a match is found, then logstash can use its other capabilities to populate a new field for enrichment.</a:t>
            </a:r>
          </a:p>
          <a:p>
            <a:pPr marL="0" indent="0">
              <a:buNone/>
            </a:pPr>
            <a:r>
              <a:rPr lang="da-DK" dirty="0"/>
              <a:t>To use this for our solution, we would download the threat data feeds and then store them in separate indexes inside elasticsearch.</a:t>
            </a:r>
          </a:p>
          <a:p>
            <a:pPr marL="0" indent="0">
              <a:buNone/>
            </a:pPr>
            <a:r>
              <a:rPr lang="da-DK" dirty="0"/>
              <a:t>Each IOC would be assigned to a field, for example ”ip” : ”192.168.0.1”</a:t>
            </a:r>
          </a:p>
        </p:txBody>
      </p:sp>
      <p:pic>
        <p:nvPicPr>
          <p:cNvPr id="4" name="Billede 3">
            <a:extLst>
              <a:ext uri="{FF2B5EF4-FFF2-40B4-BE49-F238E27FC236}">
                <a16:creationId xmlns:a16="http://schemas.microsoft.com/office/drawing/2014/main" id="{2C0B78FB-E315-4986-B08A-3CEC8B846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294855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DE89D-9A0D-4FB3-A707-F8391539C926}"/>
              </a:ext>
            </a:extLst>
          </p:cNvPr>
          <p:cNvSpPr>
            <a:spLocks noGrp="1"/>
          </p:cNvSpPr>
          <p:nvPr>
            <p:ph idx="1"/>
          </p:nvPr>
        </p:nvSpPr>
        <p:spPr/>
        <p:txBody>
          <a:bodyPr anchor="t"/>
          <a:lstStyle/>
          <a:p>
            <a:r>
              <a:rPr lang="da-DK" dirty="0"/>
              <a:t>British but feel like a Dane...</a:t>
            </a:r>
            <a:endParaRPr lang="en-US" dirty="0"/>
          </a:p>
          <a:p>
            <a:r>
              <a:rPr lang="en-US" dirty="0"/>
              <a:t>Living in Denmark for 4 years, with my wife and son. </a:t>
            </a:r>
          </a:p>
          <a:p>
            <a:r>
              <a:rPr lang="en-US" dirty="0"/>
              <a:t>Daughter on the way in 6 weeks!</a:t>
            </a:r>
          </a:p>
          <a:p>
            <a:r>
              <a:rPr lang="en-US" dirty="0"/>
              <a:t>Of those 4 years, 3.5 have been spent working at JN Data…</a:t>
            </a:r>
          </a:p>
          <a:p>
            <a:r>
              <a:rPr lang="en-US" dirty="0"/>
              <a:t>2 years working with security!</a:t>
            </a:r>
          </a:p>
          <a:p>
            <a:endParaRPr lang="en-US" dirty="0"/>
          </a:p>
        </p:txBody>
      </p:sp>
      <p:pic>
        <p:nvPicPr>
          <p:cNvPr id="4" name="Billede 3">
            <a:extLst>
              <a:ext uri="{FF2B5EF4-FFF2-40B4-BE49-F238E27FC236}">
                <a16:creationId xmlns:a16="http://schemas.microsoft.com/office/drawing/2014/main" id="{5ABDEBF9-6509-410D-831F-375C40BEF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
        <p:nvSpPr>
          <p:cNvPr id="6" name="Title 5">
            <a:extLst>
              <a:ext uri="{FF2B5EF4-FFF2-40B4-BE49-F238E27FC236}">
                <a16:creationId xmlns:a16="http://schemas.microsoft.com/office/drawing/2014/main" id="{B9274558-5C27-46EF-A8F6-E2A2048F31B4}"/>
              </a:ext>
            </a:extLst>
          </p:cNvPr>
          <p:cNvSpPr>
            <a:spLocks noGrp="1"/>
          </p:cNvSpPr>
          <p:nvPr>
            <p:ph type="title"/>
          </p:nvPr>
        </p:nvSpPr>
        <p:spPr/>
        <p:txBody>
          <a:bodyPr/>
          <a:lstStyle/>
          <a:p>
            <a:r>
              <a:rPr lang="da-DK" dirty="0"/>
              <a:t>Who am I?</a:t>
            </a:r>
            <a:endParaRPr lang="en-US" dirty="0"/>
          </a:p>
        </p:txBody>
      </p:sp>
    </p:spTree>
    <p:extLst>
      <p:ext uri="{BB962C8B-B14F-4D97-AF65-F5344CB8AC3E}">
        <p14:creationId xmlns:p14="http://schemas.microsoft.com/office/powerpoint/2010/main" val="413012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A17B-C0E9-44D7-8197-34D327761F96}"/>
              </a:ext>
            </a:extLst>
          </p:cNvPr>
          <p:cNvSpPr>
            <a:spLocks noGrp="1"/>
          </p:cNvSpPr>
          <p:nvPr>
            <p:ph type="title"/>
          </p:nvPr>
        </p:nvSpPr>
        <p:spPr/>
        <p:txBody>
          <a:bodyPr/>
          <a:lstStyle/>
          <a:p>
            <a:r>
              <a:rPr lang="da-DK" dirty="0"/>
              <a:t>Logstash ElasticSearch filter</a:t>
            </a:r>
            <a:endParaRPr lang="en-US" dirty="0"/>
          </a:p>
        </p:txBody>
      </p:sp>
      <p:sp>
        <p:nvSpPr>
          <p:cNvPr id="3" name="Content Placeholder 2">
            <a:extLst>
              <a:ext uri="{FF2B5EF4-FFF2-40B4-BE49-F238E27FC236}">
                <a16:creationId xmlns:a16="http://schemas.microsoft.com/office/drawing/2014/main" id="{11B16994-9C53-419F-AF76-8E5CB9CC9752}"/>
              </a:ext>
            </a:extLst>
          </p:cNvPr>
          <p:cNvSpPr>
            <a:spLocks noGrp="1"/>
          </p:cNvSpPr>
          <p:nvPr>
            <p:ph idx="1"/>
          </p:nvPr>
        </p:nvSpPr>
        <p:spPr/>
        <p:txBody>
          <a:bodyPr anchor="t"/>
          <a:lstStyle/>
          <a:p>
            <a:pPr marL="0" indent="0">
              <a:buNone/>
            </a:pPr>
            <a:r>
              <a:rPr lang="da-DK" dirty="0"/>
              <a:t>This could be an interesting way to solve the problem... BUT</a:t>
            </a:r>
          </a:p>
          <a:p>
            <a:pPr marL="0" indent="0">
              <a:buNone/>
            </a:pPr>
            <a:r>
              <a:rPr lang="da-DK" dirty="0"/>
              <a:t>One of our requirements was to handle the dynamic nature of threat data feeds... If an IOC is removed from a feed and needs to be flushed from our ElasticSearch index we will need to perform this flushing ourselves.</a:t>
            </a:r>
          </a:p>
          <a:p>
            <a:pPr marL="0" indent="0">
              <a:buNone/>
            </a:pPr>
            <a:r>
              <a:rPr lang="da-DK" dirty="0"/>
              <a:t>We would need to monitor the feed for changes and then perform deletions on the index where necessary. This would add complexity...</a:t>
            </a:r>
          </a:p>
        </p:txBody>
      </p:sp>
      <p:pic>
        <p:nvPicPr>
          <p:cNvPr id="4" name="Billede 3">
            <a:extLst>
              <a:ext uri="{FF2B5EF4-FFF2-40B4-BE49-F238E27FC236}">
                <a16:creationId xmlns:a16="http://schemas.microsoft.com/office/drawing/2014/main" id="{FD58F435-5250-4FE8-94FC-06647A887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405446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8185-B42A-498A-B7BD-D4D0F703F085}"/>
              </a:ext>
            </a:extLst>
          </p:cNvPr>
          <p:cNvSpPr>
            <a:spLocks noGrp="1"/>
          </p:cNvSpPr>
          <p:nvPr>
            <p:ph type="title"/>
          </p:nvPr>
        </p:nvSpPr>
        <p:spPr/>
        <p:txBody>
          <a:bodyPr/>
          <a:lstStyle/>
          <a:p>
            <a:r>
              <a:rPr lang="da-DK" dirty="0"/>
              <a:t>Logstash Memcache Filter Plugin</a:t>
            </a:r>
            <a:endParaRPr lang="en-US" dirty="0"/>
          </a:p>
        </p:txBody>
      </p:sp>
      <p:sp>
        <p:nvSpPr>
          <p:cNvPr id="3" name="Content Placeholder 2">
            <a:extLst>
              <a:ext uri="{FF2B5EF4-FFF2-40B4-BE49-F238E27FC236}">
                <a16:creationId xmlns:a16="http://schemas.microsoft.com/office/drawing/2014/main" id="{2725C880-BA86-4D09-A593-D769E2B5DEB6}"/>
              </a:ext>
            </a:extLst>
          </p:cNvPr>
          <p:cNvSpPr>
            <a:spLocks noGrp="1"/>
          </p:cNvSpPr>
          <p:nvPr>
            <p:ph idx="1"/>
          </p:nvPr>
        </p:nvSpPr>
        <p:spPr/>
        <p:txBody>
          <a:bodyPr anchor="t"/>
          <a:lstStyle/>
          <a:p>
            <a:pPr marL="0" indent="0">
              <a:buNone/>
            </a:pPr>
            <a:r>
              <a:rPr lang="da-DK" dirty="0"/>
              <a:t>Towards the bottom of the blog post, there is a section titled ”Enrichment at scale”... Now we are talking...</a:t>
            </a:r>
          </a:p>
          <a:p>
            <a:pPr marL="0" indent="0">
              <a:buNone/>
            </a:pPr>
            <a:r>
              <a:rPr lang="da-DK" dirty="0"/>
              <a:t>Logstash has a plugin that allows it to lookup keys inside memcache and then work with the value returned. The solution can scale up to 200.000 lookups per second...</a:t>
            </a:r>
          </a:p>
          <a:p>
            <a:pPr marL="0" indent="0">
              <a:buNone/>
            </a:pPr>
            <a:r>
              <a:rPr lang="da-DK" dirty="0"/>
              <a:t>Since we know we need to work with around 5.000 events per second, this number suits us quite nicely.</a:t>
            </a:r>
          </a:p>
          <a:p>
            <a:pPr marL="0" indent="0">
              <a:buNone/>
            </a:pPr>
            <a:endParaRPr lang="en-US" dirty="0"/>
          </a:p>
        </p:txBody>
      </p:sp>
      <p:pic>
        <p:nvPicPr>
          <p:cNvPr id="4" name="Billede 3">
            <a:extLst>
              <a:ext uri="{FF2B5EF4-FFF2-40B4-BE49-F238E27FC236}">
                <a16:creationId xmlns:a16="http://schemas.microsoft.com/office/drawing/2014/main" id="{52204974-193E-4D09-8511-74E6D84D7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33455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B9C8-F7DC-407C-88DB-279E6CB6E534}"/>
              </a:ext>
            </a:extLst>
          </p:cNvPr>
          <p:cNvSpPr>
            <a:spLocks noGrp="1"/>
          </p:cNvSpPr>
          <p:nvPr>
            <p:ph type="title"/>
          </p:nvPr>
        </p:nvSpPr>
        <p:spPr/>
        <p:txBody>
          <a:bodyPr/>
          <a:lstStyle/>
          <a:p>
            <a:r>
              <a:rPr lang="da-DK" dirty="0"/>
              <a:t>Logstash Memcache Filter Plugin</a:t>
            </a:r>
            <a:endParaRPr lang="en-US" dirty="0"/>
          </a:p>
        </p:txBody>
      </p:sp>
      <p:sp>
        <p:nvSpPr>
          <p:cNvPr id="3" name="Content Placeholder 2">
            <a:extLst>
              <a:ext uri="{FF2B5EF4-FFF2-40B4-BE49-F238E27FC236}">
                <a16:creationId xmlns:a16="http://schemas.microsoft.com/office/drawing/2014/main" id="{5966E73B-1ECD-4A38-9BEB-92A5801E359F}"/>
              </a:ext>
            </a:extLst>
          </p:cNvPr>
          <p:cNvSpPr>
            <a:spLocks noGrp="1"/>
          </p:cNvSpPr>
          <p:nvPr>
            <p:ph idx="1"/>
          </p:nvPr>
        </p:nvSpPr>
        <p:spPr/>
        <p:txBody>
          <a:bodyPr anchor="t"/>
          <a:lstStyle/>
          <a:p>
            <a:pPr marL="0" indent="0">
              <a:buNone/>
            </a:pPr>
            <a:r>
              <a:rPr lang="da-DK" dirty="0"/>
              <a:t>From previous experience we also knew that memcache has the capability to age out keys/values stored there. By assigning a TTL to each key/value.</a:t>
            </a:r>
          </a:p>
          <a:p>
            <a:pPr marL="0" indent="0">
              <a:buNone/>
            </a:pPr>
            <a:r>
              <a:rPr lang="da-DK" dirty="0"/>
              <a:t>This would mean we wouldn’t need to add complexity to handle removing IOC’s, we can simply let them age themselves out.</a:t>
            </a:r>
            <a:endParaRPr lang="en-US" dirty="0"/>
          </a:p>
        </p:txBody>
      </p:sp>
      <p:pic>
        <p:nvPicPr>
          <p:cNvPr id="4" name="Billede 3">
            <a:extLst>
              <a:ext uri="{FF2B5EF4-FFF2-40B4-BE49-F238E27FC236}">
                <a16:creationId xmlns:a16="http://schemas.microsoft.com/office/drawing/2014/main" id="{4943EDF7-B513-4CCD-992E-BC8F74E65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85596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E03B-BE02-4DD6-AFF1-851DDD485C19}"/>
              </a:ext>
            </a:extLst>
          </p:cNvPr>
          <p:cNvSpPr>
            <a:spLocks noGrp="1"/>
          </p:cNvSpPr>
          <p:nvPr>
            <p:ph type="title"/>
          </p:nvPr>
        </p:nvSpPr>
        <p:spPr/>
        <p:txBody>
          <a:bodyPr/>
          <a:lstStyle/>
          <a:p>
            <a:r>
              <a:rPr lang="da-DK" dirty="0"/>
              <a:t>Logstash filter - Decisions</a:t>
            </a:r>
            <a:endParaRPr lang="en-US" dirty="0"/>
          </a:p>
        </p:txBody>
      </p:sp>
      <p:sp>
        <p:nvSpPr>
          <p:cNvPr id="3" name="Content Placeholder 2">
            <a:extLst>
              <a:ext uri="{FF2B5EF4-FFF2-40B4-BE49-F238E27FC236}">
                <a16:creationId xmlns:a16="http://schemas.microsoft.com/office/drawing/2014/main" id="{89D5B80B-75B7-4906-9782-1206DD7651AF}"/>
              </a:ext>
            </a:extLst>
          </p:cNvPr>
          <p:cNvSpPr>
            <a:spLocks noGrp="1"/>
          </p:cNvSpPr>
          <p:nvPr>
            <p:ph idx="1"/>
          </p:nvPr>
        </p:nvSpPr>
        <p:spPr/>
        <p:txBody>
          <a:bodyPr anchor="t"/>
          <a:lstStyle/>
          <a:p>
            <a:pPr marL="0" indent="0">
              <a:buNone/>
            </a:pPr>
            <a:r>
              <a:rPr lang="da-DK" dirty="0"/>
              <a:t>We have two options, focus on the ElasticSearch filter or Memcache filter.</a:t>
            </a:r>
          </a:p>
          <a:p>
            <a:pPr marL="0" indent="0">
              <a:buNone/>
            </a:pPr>
            <a:r>
              <a:rPr lang="da-DK" dirty="0"/>
              <a:t>Since both options are going to require us to handle writing the threat data feed somewhere. But the ElasticSearch filter also requires us to handle removing IOC’s from the stored feeds.</a:t>
            </a:r>
          </a:p>
          <a:p>
            <a:pPr marL="0" indent="0">
              <a:buNone/>
            </a:pPr>
            <a:r>
              <a:rPr lang="da-DK" dirty="0"/>
              <a:t>Let’s look at memcache instead.</a:t>
            </a:r>
            <a:endParaRPr lang="en-US" dirty="0"/>
          </a:p>
        </p:txBody>
      </p:sp>
      <p:pic>
        <p:nvPicPr>
          <p:cNvPr id="4" name="Billede 3">
            <a:extLst>
              <a:ext uri="{FF2B5EF4-FFF2-40B4-BE49-F238E27FC236}">
                <a16:creationId xmlns:a16="http://schemas.microsoft.com/office/drawing/2014/main" id="{68824249-F2F8-4433-9853-9F2D8471B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98836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B77E-CE59-4840-8934-21D52CFC0D75}"/>
              </a:ext>
            </a:extLst>
          </p:cNvPr>
          <p:cNvSpPr>
            <a:spLocks noGrp="1"/>
          </p:cNvSpPr>
          <p:nvPr>
            <p:ph type="title"/>
          </p:nvPr>
        </p:nvSpPr>
        <p:spPr/>
        <p:txBody>
          <a:bodyPr/>
          <a:lstStyle/>
          <a:p>
            <a:r>
              <a:rPr lang="da-DK" dirty="0"/>
              <a:t>Memcached</a:t>
            </a:r>
            <a:endParaRPr lang="en-US" dirty="0"/>
          </a:p>
        </p:txBody>
      </p:sp>
      <p:sp>
        <p:nvSpPr>
          <p:cNvPr id="3" name="Content Placeholder 2">
            <a:extLst>
              <a:ext uri="{FF2B5EF4-FFF2-40B4-BE49-F238E27FC236}">
                <a16:creationId xmlns:a16="http://schemas.microsoft.com/office/drawing/2014/main" id="{0863EDB3-4334-4F92-B4E1-FF971B162E96}"/>
              </a:ext>
            </a:extLst>
          </p:cNvPr>
          <p:cNvSpPr>
            <a:spLocks noGrp="1"/>
          </p:cNvSpPr>
          <p:nvPr>
            <p:ph idx="1"/>
          </p:nvPr>
        </p:nvSpPr>
        <p:spPr/>
        <p:txBody>
          <a:bodyPr anchor="t"/>
          <a:lstStyle/>
          <a:p>
            <a:pPr marL="0" indent="0">
              <a:buNone/>
            </a:pPr>
            <a:r>
              <a:rPr lang="da-DK" dirty="0"/>
              <a:t>Ring any bells?</a:t>
            </a:r>
          </a:p>
          <a:p>
            <a:pPr marL="0" indent="0">
              <a:buNone/>
            </a:pPr>
            <a:r>
              <a:rPr lang="en-US" dirty="0">
                <a:hlinkClick r:id="rId2"/>
              </a:rPr>
              <a:t>https://www.zdnet.com/article/memcached-ddos-the-biggest-baddest-denial-of-service-attacker-yet/</a:t>
            </a:r>
            <a:endParaRPr lang="en-US" dirty="0"/>
          </a:p>
          <a:p>
            <a:pPr marL="0" indent="0">
              <a:buNone/>
            </a:pPr>
            <a:endParaRPr lang="en-US" dirty="0"/>
          </a:p>
        </p:txBody>
      </p:sp>
      <p:pic>
        <p:nvPicPr>
          <p:cNvPr id="4" name="Billede 3">
            <a:extLst>
              <a:ext uri="{FF2B5EF4-FFF2-40B4-BE49-F238E27FC236}">
                <a16:creationId xmlns:a16="http://schemas.microsoft.com/office/drawing/2014/main" id="{FE7FADC1-5D42-4080-BB0A-3D567BA8F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313145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9A4D-E2F9-48DD-9925-D10F122BD573}"/>
              </a:ext>
            </a:extLst>
          </p:cNvPr>
          <p:cNvSpPr>
            <a:spLocks noGrp="1"/>
          </p:cNvSpPr>
          <p:nvPr>
            <p:ph type="title"/>
          </p:nvPr>
        </p:nvSpPr>
        <p:spPr/>
        <p:txBody>
          <a:bodyPr/>
          <a:lstStyle/>
          <a:p>
            <a:r>
              <a:rPr lang="da-DK" dirty="0"/>
              <a:t>Memcached</a:t>
            </a:r>
            <a:endParaRPr lang="en-US" dirty="0"/>
          </a:p>
        </p:txBody>
      </p:sp>
      <p:sp>
        <p:nvSpPr>
          <p:cNvPr id="3" name="Content Placeholder 2">
            <a:extLst>
              <a:ext uri="{FF2B5EF4-FFF2-40B4-BE49-F238E27FC236}">
                <a16:creationId xmlns:a16="http://schemas.microsoft.com/office/drawing/2014/main" id="{9B44C909-CA8D-43DB-AA76-E5D34E9CDF26}"/>
              </a:ext>
            </a:extLst>
          </p:cNvPr>
          <p:cNvSpPr>
            <a:spLocks noGrp="1"/>
          </p:cNvSpPr>
          <p:nvPr>
            <p:ph idx="1"/>
          </p:nvPr>
        </p:nvSpPr>
        <p:spPr/>
        <p:txBody>
          <a:bodyPr anchor="t"/>
          <a:lstStyle/>
          <a:p>
            <a:pPr marL="0" indent="0">
              <a:buNone/>
            </a:pPr>
            <a:r>
              <a:rPr lang="da-DK" dirty="0"/>
              <a:t>Memcached is a memory caching system, it is similar to Redis. </a:t>
            </a:r>
          </a:p>
          <a:p>
            <a:r>
              <a:rPr lang="da-DK" dirty="0"/>
              <a:t>It is a simple open source key/value store working in memory.</a:t>
            </a:r>
          </a:p>
          <a:p>
            <a:r>
              <a:rPr lang="da-DK" dirty="0"/>
              <a:t>You put a key into the store and assign it a value.</a:t>
            </a:r>
          </a:p>
          <a:p>
            <a:r>
              <a:rPr lang="da-DK" dirty="0"/>
              <a:t>It is built for speed and efficiency.</a:t>
            </a:r>
          </a:p>
          <a:p>
            <a:r>
              <a:rPr lang="da-DK" dirty="0"/>
              <a:t>It can be run on both Windows and Linux.</a:t>
            </a:r>
          </a:p>
          <a:p>
            <a:pPr marL="0" indent="0">
              <a:buNone/>
            </a:pPr>
            <a:endParaRPr lang="da-DK" dirty="0"/>
          </a:p>
          <a:p>
            <a:pPr marL="0" indent="0">
              <a:buNone/>
            </a:pPr>
            <a:endParaRPr lang="en-US" dirty="0"/>
          </a:p>
        </p:txBody>
      </p:sp>
      <p:pic>
        <p:nvPicPr>
          <p:cNvPr id="4" name="Billede 3">
            <a:extLst>
              <a:ext uri="{FF2B5EF4-FFF2-40B4-BE49-F238E27FC236}">
                <a16:creationId xmlns:a16="http://schemas.microsoft.com/office/drawing/2014/main" id="{0B30CF88-E63B-4D7D-A0E1-1D8CFD761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312774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1014-227E-409C-94CC-5870579018D1}"/>
              </a:ext>
            </a:extLst>
          </p:cNvPr>
          <p:cNvSpPr>
            <a:spLocks noGrp="1"/>
          </p:cNvSpPr>
          <p:nvPr>
            <p:ph type="title"/>
          </p:nvPr>
        </p:nvSpPr>
        <p:spPr/>
        <p:txBody>
          <a:bodyPr/>
          <a:lstStyle/>
          <a:p>
            <a:r>
              <a:rPr lang="da-DK" dirty="0"/>
              <a:t>Memcached</a:t>
            </a:r>
            <a:endParaRPr lang="en-US" dirty="0"/>
          </a:p>
        </p:txBody>
      </p:sp>
      <p:sp>
        <p:nvSpPr>
          <p:cNvPr id="3" name="Content Placeholder 2">
            <a:extLst>
              <a:ext uri="{FF2B5EF4-FFF2-40B4-BE49-F238E27FC236}">
                <a16:creationId xmlns:a16="http://schemas.microsoft.com/office/drawing/2014/main" id="{2E06A718-1F9E-4D7E-9F19-1011D4257729}"/>
              </a:ext>
            </a:extLst>
          </p:cNvPr>
          <p:cNvSpPr>
            <a:spLocks noGrp="1"/>
          </p:cNvSpPr>
          <p:nvPr>
            <p:ph idx="1"/>
          </p:nvPr>
        </p:nvSpPr>
        <p:spPr/>
        <p:txBody>
          <a:bodyPr anchor="t"/>
          <a:lstStyle/>
          <a:p>
            <a:pPr marL="0" indent="0">
              <a:buNone/>
            </a:pPr>
            <a:r>
              <a:rPr lang="da-DK" dirty="0"/>
              <a:t>Memcached is very simple and allows you to telnet into the application.</a:t>
            </a:r>
            <a:r>
              <a:rPr lang="en-US" dirty="0"/>
              <a:t> The default port for Memcached telnet is 11211.</a:t>
            </a:r>
          </a:p>
          <a:p>
            <a:pPr marL="0" indent="0">
              <a:buNone/>
            </a:pPr>
            <a:r>
              <a:rPr lang="en-US" dirty="0"/>
              <a:t>After telnetting in, you can interact with the application. For our purposes we are interested in only the get and set capabilities.</a:t>
            </a:r>
          </a:p>
          <a:p>
            <a:pPr marL="0" indent="0">
              <a:buNone/>
            </a:pPr>
            <a:r>
              <a:rPr lang="en-US" dirty="0"/>
              <a:t>Get – Lookup a key and return its value</a:t>
            </a:r>
          </a:p>
          <a:p>
            <a:pPr marL="0" indent="0">
              <a:buNone/>
            </a:pPr>
            <a:r>
              <a:rPr lang="en-US" dirty="0"/>
              <a:t>Set – Create a key and assign a value</a:t>
            </a:r>
            <a:endParaRPr lang="da-DK" dirty="0"/>
          </a:p>
        </p:txBody>
      </p:sp>
      <p:pic>
        <p:nvPicPr>
          <p:cNvPr id="4" name="Billede 3">
            <a:extLst>
              <a:ext uri="{FF2B5EF4-FFF2-40B4-BE49-F238E27FC236}">
                <a16:creationId xmlns:a16="http://schemas.microsoft.com/office/drawing/2014/main" id="{8B832E6A-C936-4CFC-BFA3-74838A14F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319855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83D8-75B8-41C5-A748-23FC303B8D2E}"/>
              </a:ext>
            </a:extLst>
          </p:cNvPr>
          <p:cNvSpPr>
            <a:spLocks noGrp="1"/>
          </p:cNvSpPr>
          <p:nvPr>
            <p:ph type="title"/>
          </p:nvPr>
        </p:nvSpPr>
        <p:spPr/>
        <p:txBody>
          <a:bodyPr/>
          <a:lstStyle/>
          <a:p>
            <a:r>
              <a:rPr lang="da-DK" dirty="0"/>
              <a:t>Memcached</a:t>
            </a:r>
            <a:endParaRPr lang="en-US" dirty="0"/>
          </a:p>
        </p:txBody>
      </p:sp>
      <p:sp>
        <p:nvSpPr>
          <p:cNvPr id="3" name="Content Placeholder 2">
            <a:extLst>
              <a:ext uri="{FF2B5EF4-FFF2-40B4-BE49-F238E27FC236}">
                <a16:creationId xmlns:a16="http://schemas.microsoft.com/office/drawing/2014/main" id="{AEB84A18-5B19-4BF3-9582-E7DC1CB454AE}"/>
              </a:ext>
            </a:extLst>
          </p:cNvPr>
          <p:cNvSpPr>
            <a:spLocks noGrp="1"/>
          </p:cNvSpPr>
          <p:nvPr>
            <p:ph idx="1"/>
          </p:nvPr>
        </p:nvSpPr>
        <p:spPr/>
        <p:txBody>
          <a:bodyPr anchor="t"/>
          <a:lstStyle/>
          <a:p>
            <a:pPr marL="0" indent="0">
              <a:buNone/>
            </a:pPr>
            <a:r>
              <a:rPr lang="da-DK" dirty="0"/>
              <a:t>Since you can assign a TTL to each key inside Memcached. This makes it perfect to meet our requirement about dealing with the dymanic nature of threat data feeds.</a:t>
            </a:r>
          </a:p>
          <a:p>
            <a:pPr marL="0" indent="0">
              <a:buNone/>
            </a:pPr>
            <a:r>
              <a:rPr lang="da-DK" dirty="0"/>
              <a:t>If an IOC is removed from the feed, we do not want a complex solution to monitor the feed and then remove that IOC from memcached too.</a:t>
            </a:r>
          </a:p>
          <a:p>
            <a:pPr marL="0" indent="0">
              <a:buNone/>
            </a:pPr>
            <a:r>
              <a:rPr lang="da-DK" dirty="0"/>
              <a:t>If we set a TTL on the key in Memcached, we can have it aged out instead.</a:t>
            </a:r>
            <a:endParaRPr lang="en-US" dirty="0"/>
          </a:p>
        </p:txBody>
      </p:sp>
      <p:pic>
        <p:nvPicPr>
          <p:cNvPr id="4" name="Billede 3">
            <a:extLst>
              <a:ext uri="{FF2B5EF4-FFF2-40B4-BE49-F238E27FC236}">
                <a16:creationId xmlns:a16="http://schemas.microsoft.com/office/drawing/2014/main" id="{AD1D2940-6452-46B7-A784-7A99A9F1D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197753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3830-E006-4069-B770-D205F70E70D1}"/>
              </a:ext>
            </a:extLst>
          </p:cNvPr>
          <p:cNvSpPr>
            <a:spLocks noGrp="1"/>
          </p:cNvSpPr>
          <p:nvPr>
            <p:ph type="title"/>
          </p:nvPr>
        </p:nvSpPr>
        <p:spPr/>
        <p:txBody>
          <a:bodyPr/>
          <a:lstStyle/>
          <a:p>
            <a:r>
              <a:rPr lang="da-DK" dirty="0"/>
              <a:t>Memcached</a:t>
            </a:r>
            <a:endParaRPr lang="en-US" dirty="0"/>
          </a:p>
        </p:txBody>
      </p:sp>
      <p:sp>
        <p:nvSpPr>
          <p:cNvPr id="3" name="Content Placeholder 2">
            <a:extLst>
              <a:ext uri="{FF2B5EF4-FFF2-40B4-BE49-F238E27FC236}">
                <a16:creationId xmlns:a16="http://schemas.microsoft.com/office/drawing/2014/main" id="{AB50E31D-0B56-4897-81BE-A81B8D9CA8C9}"/>
              </a:ext>
            </a:extLst>
          </p:cNvPr>
          <p:cNvSpPr>
            <a:spLocks noGrp="1"/>
          </p:cNvSpPr>
          <p:nvPr>
            <p:ph idx="1"/>
          </p:nvPr>
        </p:nvSpPr>
        <p:spPr/>
        <p:txBody>
          <a:bodyPr anchor="t"/>
          <a:lstStyle/>
          <a:p>
            <a:pPr marL="0" indent="0">
              <a:buNone/>
            </a:pPr>
            <a:r>
              <a:rPr lang="da-DK" dirty="0"/>
              <a:t>Now we have a place to store the threat feed data, how should we structure it inside memcached.</a:t>
            </a:r>
          </a:p>
          <a:p>
            <a:pPr marL="0" indent="0">
              <a:buNone/>
            </a:pPr>
            <a:r>
              <a:rPr lang="da-DK" dirty="0"/>
              <a:t>An IOC stored in MISP has a datatype, lets limit ourselves to a couple of these for this design...</a:t>
            </a:r>
          </a:p>
          <a:p>
            <a:r>
              <a:rPr lang="da-DK" dirty="0"/>
              <a:t>Hostname</a:t>
            </a:r>
          </a:p>
          <a:p>
            <a:r>
              <a:rPr lang="da-DK" dirty="0"/>
              <a:t>Domain</a:t>
            </a:r>
          </a:p>
          <a:p>
            <a:pPr marL="0" indent="0">
              <a:buNone/>
            </a:pPr>
            <a:endParaRPr lang="da-DK" dirty="0"/>
          </a:p>
        </p:txBody>
      </p:sp>
      <p:pic>
        <p:nvPicPr>
          <p:cNvPr id="4" name="Billede 3">
            <a:extLst>
              <a:ext uri="{FF2B5EF4-FFF2-40B4-BE49-F238E27FC236}">
                <a16:creationId xmlns:a16="http://schemas.microsoft.com/office/drawing/2014/main" id="{D62C5240-1B7D-4CB0-B62D-E39851947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253101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5A9E-306E-4A73-8847-30130E9B3ED5}"/>
              </a:ext>
            </a:extLst>
          </p:cNvPr>
          <p:cNvSpPr>
            <a:spLocks noGrp="1"/>
          </p:cNvSpPr>
          <p:nvPr>
            <p:ph type="title"/>
          </p:nvPr>
        </p:nvSpPr>
        <p:spPr/>
        <p:txBody>
          <a:bodyPr/>
          <a:lstStyle/>
          <a:p>
            <a:r>
              <a:rPr lang="da-DK" dirty="0"/>
              <a:t>Memcached - Structure</a:t>
            </a:r>
            <a:endParaRPr lang="en-US" dirty="0"/>
          </a:p>
        </p:txBody>
      </p:sp>
      <p:sp>
        <p:nvSpPr>
          <p:cNvPr id="3" name="Content Placeholder 2">
            <a:extLst>
              <a:ext uri="{FF2B5EF4-FFF2-40B4-BE49-F238E27FC236}">
                <a16:creationId xmlns:a16="http://schemas.microsoft.com/office/drawing/2014/main" id="{FA876188-9519-4643-981D-0129D9DFF0BF}"/>
              </a:ext>
            </a:extLst>
          </p:cNvPr>
          <p:cNvSpPr>
            <a:spLocks noGrp="1"/>
          </p:cNvSpPr>
          <p:nvPr>
            <p:ph idx="1"/>
          </p:nvPr>
        </p:nvSpPr>
        <p:spPr/>
        <p:txBody>
          <a:bodyPr anchor="t"/>
          <a:lstStyle/>
          <a:p>
            <a:pPr marL="0" indent="0">
              <a:buNone/>
            </a:pPr>
            <a:r>
              <a:rPr lang="da-DK" dirty="0"/>
              <a:t>Example:-</a:t>
            </a:r>
          </a:p>
          <a:p>
            <a:pPr marL="0" indent="0">
              <a:buNone/>
            </a:pPr>
            <a:r>
              <a:rPr lang="da-DK" dirty="0"/>
              <a:t>Bbc.co.uk could be listed in MISP as a hostname or a domain name. It could even feature on both datatype lists.</a:t>
            </a:r>
          </a:p>
          <a:p>
            <a:pPr marL="0" indent="0">
              <a:buNone/>
            </a:pPr>
            <a:r>
              <a:rPr lang="da-DK" dirty="0"/>
              <a:t>When we query the MISP API, we are specific about which datatype we want.</a:t>
            </a:r>
          </a:p>
          <a:p>
            <a:pPr marL="0" indent="0">
              <a:buNone/>
            </a:pPr>
            <a:r>
              <a:rPr lang="da-DK" dirty="0"/>
              <a:t>We then push this to memcache.... If an IOC is on both datatype lists, we will end up only having one in memcache. Usually the most recently pushed!</a:t>
            </a:r>
          </a:p>
          <a:p>
            <a:pPr marL="0" indent="0">
              <a:buNone/>
            </a:pPr>
            <a:endParaRPr lang="en-US" dirty="0"/>
          </a:p>
        </p:txBody>
      </p:sp>
      <p:pic>
        <p:nvPicPr>
          <p:cNvPr id="4" name="Billede 3">
            <a:extLst>
              <a:ext uri="{FF2B5EF4-FFF2-40B4-BE49-F238E27FC236}">
                <a16:creationId xmlns:a16="http://schemas.microsoft.com/office/drawing/2014/main" id="{9BDF3001-4FC9-4AF2-AB35-FCEA6277B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30021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E7D9-02EE-4234-8640-1281ED8B2AE8}"/>
              </a:ext>
            </a:extLst>
          </p:cNvPr>
          <p:cNvSpPr>
            <a:spLocks noGrp="1"/>
          </p:cNvSpPr>
          <p:nvPr>
            <p:ph type="title"/>
          </p:nvPr>
        </p:nvSpPr>
        <p:spPr/>
        <p:txBody>
          <a:bodyPr/>
          <a:lstStyle/>
          <a:p>
            <a:r>
              <a:rPr lang="da-DK" dirty="0"/>
              <a:t>What do I do?</a:t>
            </a:r>
            <a:endParaRPr lang="en-US" dirty="0"/>
          </a:p>
        </p:txBody>
      </p:sp>
      <p:sp>
        <p:nvSpPr>
          <p:cNvPr id="3" name="Content Placeholder 2">
            <a:extLst>
              <a:ext uri="{FF2B5EF4-FFF2-40B4-BE49-F238E27FC236}">
                <a16:creationId xmlns:a16="http://schemas.microsoft.com/office/drawing/2014/main" id="{F7CEB991-6357-4612-8ABF-4BB9BD821484}"/>
              </a:ext>
            </a:extLst>
          </p:cNvPr>
          <p:cNvSpPr>
            <a:spLocks noGrp="1"/>
          </p:cNvSpPr>
          <p:nvPr>
            <p:ph idx="1"/>
          </p:nvPr>
        </p:nvSpPr>
        <p:spPr/>
        <p:txBody>
          <a:bodyPr anchor="t"/>
          <a:lstStyle/>
          <a:p>
            <a:r>
              <a:rPr lang="da-DK" dirty="0"/>
              <a:t>SOC and Incident Response, Service Architect and Technical Lead at JN Data</a:t>
            </a:r>
          </a:p>
          <a:p>
            <a:pPr lvl="1"/>
            <a:r>
              <a:rPr lang="da-DK" dirty="0"/>
              <a:t>Incident response lead</a:t>
            </a:r>
          </a:p>
          <a:p>
            <a:pPr lvl="1"/>
            <a:r>
              <a:rPr lang="da-DK" dirty="0"/>
              <a:t>Threat intelligence analyst</a:t>
            </a:r>
          </a:p>
          <a:p>
            <a:pPr lvl="1"/>
            <a:r>
              <a:rPr lang="da-DK" dirty="0"/>
              <a:t>Security architect</a:t>
            </a:r>
          </a:p>
          <a:p>
            <a:r>
              <a:rPr lang="da-DK" dirty="0"/>
              <a:t>Research and development at eCrime Labs</a:t>
            </a:r>
          </a:p>
          <a:p>
            <a:r>
              <a:rPr lang="da-DK" dirty="0"/>
              <a:t>Blogger at Security Distractions</a:t>
            </a:r>
            <a:endParaRPr lang="en-US" dirty="0"/>
          </a:p>
        </p:txBody>
      </p:sp>
      <p:pic>
        <p:nvPicPr>
          <p:cNvPr id="4" name="Billede 3">
            <a:extLst>
              <a:ext uri="{FF2B5EF4-FFF2-40B4-BE49-F238E27FC236}">
                <a16:creationId xmlns:a16="http://schemas.microsoft.com/office/drawing/2014/main" id="{EE08DC1E-06F4-4C46-B969-4247A966E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423693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B43C-408B-4475-A305-D3832C939F54}"/>
              </a:ext>
            </a:extLst>
          </p:cNvPr>
          <p:cNvSpPr>
            <a:spLocks noGrp="1"/>
          </p:cNvSpPr>
          <p:nvPr>
            <p:ph type="title"/>
          </p:nvPr>
        </p:nvSpPr>
        <p:spPr/>
        <p:txBody>
          <a:bodyPr/>
          <a:lstStyle/>
          <a:p>
            <a:r>
              <a:rPr lang="da-DK" dirty="0"/>
              <a:t>Memcached - TTL</a:t>
            </a:r>
            <a:endParaRPr lang="en-US" dirty="0"/>
          </a:p>
        </p:txBody>
      </p:sp>
      <p:sp>
        <p:nvSpPr>
          <p:cNvPr id="3" name="Content Placeholder 2">
            <a:extLst>
              <a:ext uri="{FF2B5EF4-FFF2-40B4-BE49-F238E27FC236}">
                <a16:creationId xmlns:a16="http://schemas.microsoft.com/office/drawing/2014/main" id="{2035370C-290D-4721-915A-0D9C0A9D4581}"/>
              </a:ext>
            </a:extLst>
          </p:cNvPr>
          <p:cNvSpPr>
            <a:spLocks noGrp="1"/>
          </p:cNvSpPr>
          <p:nvPr>
            <p:ph idx="1"/>
          </p:nvPr>
        </p:nvSpPr>
        <p:spPr/>
        <p:txBody>
          <a:bodyPr anchor="t">
            <a:normAutofit fontScale="92500" lnSpcReduction="10000"/>
          </a:bodyPr>
          <a:lstStyle/>
          <a:p>
            <a:pPr marL="0" indent="0">
              <a:buNone/>
            </a:pPr>
            <a:r>
              <a:rPr lang="da-DK" dirty="0"/>
              <a:t>Since we need to handle the dynamic nature of threat data feeds, and the need to remove IOC’s as quickly as possible.</a:t>
            </a:r>
          </a:p>
          <a:p>
            <a:pPr marL="0" indent="0">
              <a:buNone/>
            </a:pPr>
            <a:r>
              <a:rPr lang="da-DK" dirty="0"/>
              <a:t>We need to decide on a TTL for each key/value in memcached.</a:t>
            </a:r>
          </a:p>
          <a:p>
            <a:pPr marL="0" indent="0">
              <a:buNone/>
            </a:pPr>
            <a:r>
              <a:rPr lang="da-DK" dirty="0"/>
              <a:t>This will need to be aligned with how often we run our script to populate memcached.</a:t>
            </a:r>
          </a:p>
          <a:p>
            <a:pPr marL="0" indent="0">
              <a:buNone/>
            </a:pPr>
            <a:r>
              <a:rPr lang="da-DK" dirty="0"/>
              <a:t>If the script runs every 60 seconds, then our TTL should be set to 110 seconds.</a:t>
            </a:r>
          </a:p>
          <a:p>
            <a:pPr marL="0" indent="0">
              <a:buNone/>
            </a:pPr>
            <a:r>
              <a:rPr lang="da-DK" dirty="0"/>
              <a:t>This would allow the script to fail once and not empty the memcache store.</a:t>
            </a:r>
          </a:p>
          <a:p>
            <a:pPr marL="0" indent="0">
              <a:buNone/>
            </a:pPr>
            <a:r>
              <a:rPr lang="da-DK" dirty="0"/>
              <a:t>Do you agree?</a:t>
            </a:r>
            <a:endParaRPr lang="en-US" dirty="0"/>
          </a:p>
        </p:txBody>
      </p:sp>
      <p:pic>
        <p:nvPicPr>
          <p:cNvPr id="4" name="Billede 3">
            <a:extLst>
              <a:ext uri="{FF2B5EF4-FFF2-40B4-BE49-F238E27FC236}">
                <a16:creationId xmlns:a16="http://schemas.microsoft.com/office/drawing/2014/main" id="{70D9966C-5A4B-494C-B25C-9E1A8E209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215297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BD41-244F-4183-8737-EDA5F5F7921C}"/>
              </a:ext>
            </a:extLst>
          </p:cNvPr>
          <p:cNvSpPr>
            <a:spLocks noGrp="1"/>
          </p:cNvSpPr>
          <p:nvPr>
            <p:ph type="title"/>
          </p:nvPr>
        </p:nvSpPr>
        <p:spPr/>
        <p:txBody>
          <a:bodyPr/>
          <a:lstStyle/>
          <a:p>
            <a:r>
              <a:rPr lang="da-DK" dirty="0"/>
              <a:t>Python - Memcached</a:t>
            </a:r>
            <a:endParaRPr lang="en-US" dirty="0"/>
          </a:p>
        </p:txBody>
      </p:sp>
      <p:sp>
        <p:nvSpPr>
          <p:cNvPr id="3" name="Content Placeholder 2">
            <a:extLst>
              <a:ext uri="{FF2B5EF4-FFF2-40B4-BE49-F238E27FC236}">
                <a16:creationId xmlns:a16="http://schemas.microsoft.com/office/drawing/2014/main" id="{BDB0D9F1-6F8C-4849-96EC-5E278CCF287F}"/>
              </a:ext>
            </a:extLst>
          </p:cNvPr>
          <p:cNvSpPr>
            <a:spLocks noGrp="1"/>
          </p:cNvSpPr>
          <p:nvPr>
            <p:ph idx="1"/>
          </p:nvPr>
        </p:nvSpPr>
        <p:spPr/>
        <p:txBody>
          <a:bodyPr anchor="t"/>
          <a:lstStyle/>
          <a:p>
            <a:pPr marL="0" indent="0">
              <a:buNone/>
            </a:pPr>
            <a:r>
              <a:rPr lang="da-DK" dirty="0"/>
              <a:t>Now we have decided on how the data should be structured inside the memcache store, we need to get the data in there.</a:t>
            </a:r>
          </a:p>
          <a:p>
            <a:pPr marL="0" indent="0">
              <a:buNone/>
            </a:pPr>
            <a:r>
              <a:rPr lang="da-DK" dirty="0"/>
              <a:t>There are a number of Python libraries that can be used for interacting with Memcache.</a:t>
            </a:r>
          </a:p>
          <a:p>
            <a:pPr marL="0" indent="0">
              <a:buNone/>
            </a:pPr>
            <a:r>
              <a:rPr lang="da-DK" dirty="0"/>
              <a:t>They all provide very similar functionality, we chose pymemcache.</a:t>
            </a:r>
          </a:p>
          <a:p>
            <a:pPr marL="0" indent="0">
              <a:buNone/>
            </a:pPr>
            <a:r>
              <a:rPr lang="da-DK" dirty="0"/>
              <a:t>So lets focus on this...</a:t>
            </a:r>
            <a:endParaRPr lang="en-US" dirty="0"/>
          </a:p>
        </p:txBody>
      </p:sp>
      <p:pic>
        <p:nvPicPr>
          <p:cNvPr id="4" name="Billede 3">
            <a:extLst>
              <a:ext uri="{FF2B5EF4-FFF2-40B4-BE49-F238E27FC236}">
                <a16:creationId xmlns:a16="http://schemas.microsoft.com/office/drawing/2014/main" id="{5F919CC6-C9DD-4583-9BA5-246AC86CF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54389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BC8A-00C8-4648-9F55-830675B68769}"/>
              </a:ext>
            </a:extLst>
          </p:cNvPr>
          <p:cNvSpPr>
            <a:spLocks noGrp="1"/>
          </p:cNvSpPr>
          <p:nvPr>
            <p:ph type="title"/>
          </p:nvPr>
        </p:nvSpPr>
        <p:spPr/>
        <p:txBody>
          <a:bodyPr/>
          <a:lstStyle/>
          <a:p>
            <a:r>
              <a:rPr lang="da-DK" dirty="0"/>
              <a:t>Python - Memcached</a:t>
            </a:r>
            <a:endParaRPr lang="en-US" dirty="0"/>
          </a:p>
        </p:txBody>
      </p:sp>
      <p:sp>
        <p:nvSpPr>
          <p:cNvPr id="3" name="Content Placeholder 2">
            <a:extLst>
              <a:ext uri="{FF2B5EF4-FFF2-40B4-BE49-F238E27FC236}">
                <a16:creationId xmlns:a16="http://schemas.microsoft.com/office/drawing/2014/main" id="{8E12E2D1-D530-4E0F-90AE-FA05D1C2169D}"/>
              </a:ext>
            </a:extLst>
          </p:cNvPr>
          <p:cNvSpPr>
            <a:spLocks noGrp="1"/>
          </p:cNvSpPr>
          <p:nvPr>
            <p:ph idx="1"/>
          </p:nvPr>
        </p:nvSpPr>
        <p:spPr/>
        <p:txBody>
          <a:bodyPr anchor="t">
            <a:normAutofit fontScale="55000" lnSpcReduction="20000"/>
          </a:bodyPr>
          <a:lstStyle/>
          <a:p>
            <a:pPr marL="0" indent="0">
              <a:buNone/>
            </a:pPr>
            <a:r>
              <a:rPr lang="da-DK" dirty="0"/>
              <a:t>def misppull():</a:t>
            </a:r>
          </a:p>
          <a:p>
            <a:pPr marL="0" indent="0">
              <a:buNone/>
            </a:pPr>
            <a:r>
              <a:rPr lang="da-DK" dirty="0"/>
              <a:t>    headers = {</a:t>
            </a:r>
          </a:p>
          <a:p>
            <a:pPr marL="0" indent="0">
              <a:buNone/>
            </a:pPr>
            <a:r>
              <a:rPr lang="da-DK" dirty="0"/>
              <a:t>            'Authorization': 'JXa5yIRYU5qPSxiAJSr1Ju5M6bDQkJ1HTMUTX3ow',</a:t>
            </a:r>
          </a:p>
          <a:p>
            <a:pPr marL="0" indent="0">
              <a:buNone/>
            </a:pPr>
            <a:r>
              <a:rPr lang="da-DK" dirty="0"/>
              <a:t>            'Accept': 'application/json',</a:t>
            </a:r>
          </a:p>
          <a:p>
            <a:pPr marL="0" indent="0">
              <a:buNone/>
            </a:pPr>
            <a:r>
              <a:rPr lang="da-DK" dirty="0"/>
              <a:t>            'Content-type': 'application/json',</a:t>
            </a:r>
          </a:p>
          <a:p>
            <a:pPr marL="0" indent="0">
              <a:buNone/>
            </a:pPr>
            <a:r>
              <a:rPr lang="da-DK" dirty="0"/>
              <a:t>             }</a:t>
            </a:r>
          </a:p>
          <a:p>
            <a:pPr marL="0" indent="0">
              <a:buNone/>
            </a:pPr>
            <a:endParaRPr lang="da-DK" dirty="0"/>
          </a:p>
          <a:p>
            <a:pPr marL="0" indent="0">
              <a:buNone/>
            </a:pPr>
            <a:r>
              <a:rPr lang="da-DK" dirty="0"/>
              <a:t>    data = '{"returnFormat":"text","type":"domain","tags":"Feed-eCrimes","to_ids":"yes"}'</a:t>
            </a:r>
          </a:p>
          <a:p>
            <a:pPr marL="0" indent="0">
              <a:buNone/>
            </a:pPr>
            <a:endParaRPr lang="da-DK" dirty="0"/>
          </a:p>
          <a:p>
            <a:pPr marL="0" indent="0">
              <a:buNone/>
            </a:pPr>
            <a:r>
              <a:rPr lang="da-DK" dirty="0"/>
              <a:t>    response = requests.post('http://192.168.0.39/attributes/restSearch', headers=headers, data=data)</a:t>
            </a:r>
          </a:p>
          <a:p>
            <a:pPr marL="0" indent="0">
              <a:buNone/>
            </a:pPr>
            <a:r>
              <a:rPr lang="da-DK" dirty="0"/>
              <a:t>    return response</a:t>
            </a:r>
          </a:p>
          <a:p>
            <a:pPr marL="0" indent="0">
              <a:buNone/>
            </a:pPr>
            <a:endParaRPr lang="en-US" dirty="0"/>
          </a:p>
        </p:txBody>
      </p:sp>
      <p:pic>
        <p:nvPicPr>
          <p:cNvPr id="4" name="Billede 3">
            <a:extLst>
              <a:ext uri="{FF2B5EF4-FFF2-40B4-BE49-F238E27FC236}">
                <a16:creationId xmlns:a16="http://schemas.microsoft.com/office/drawing/2014/main" id="{992D7D74-DE19-43CE-AB55-86244C1CC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137434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6AE0-7ECF-4FB2-9CA2-4E0968C2D93F}"/>
              </a:ext>
            </a:extLst>
          </p:cNvPr>
          <p:cNvSpPr>
            <a:spLocks noGrp="1"/>
          </p:cNvSpPr>
          <p:nvPr>
            <p:ph type="title"/>
          </p:nvPr>
        </p:nvSpPr>
        <p:spPr/>
        <p:txBody>
          <a:bodyPr/>
          <a:lstStyle/>
          <a:p>
            <a:r>
              <a:rPr lang="da-DK" dirty="0"/>
              <a:t>Python - Memcached</a:t>
            </a:r>
            <a:endParaRPr lang="en-US" dirty="0"/>
          </a:p>
        </p:txBody>
      </p:sp>
      <p:sp>
        <p:nvSpPr>
          <p:cNvPr id="3" name="Content Placeholder 2">
            <a:extLst>
              <a:ext uri="{FF2B5EF4-FFF2-40B4-BE49-F238E27FC236}">
                <a16:creationId xmlns:a16="http://schemas.microsoft.com/office/drawing/2014/main" id="{34658C25-40A5-4932-A704-AC782CCBF0F2}"/>
              </a:ext>
            </a:extLst>
          </p:cNvPr>
          <p:cNvSpPr>
            <a:spLocks noGrp="1"/>
          </p:cNvSpPr>
          <p:nvPr>
            <p:ph idx="1"/>
          </p:nvPr>
        </p:nvSpPr>
        <p:spPr/>
        <p:txBody>
          <a:bodyPr anchor="t"/>
          <a:lstStyle/>
          <a:p>
            <a:pPr marL="0" indent="0">
              <a:buNone/>
            </a:pPr>
            <a:r>
              <a:rPr lang="en-US" dirty="0"/>
              <a:t>if __name__ == '__main__':</a:t>
            </a:r>
          </a:p>
          <a:p>
            <a:pPr marL="0" indent="0">
              <a:buNone/>
            </a:pPr>
            <a:r>
              <a:rPr lang="en-US" dirty="0"/>
              <a:t>    response = </a:t>
            </a:r>
            <a:r>
              <a:rPr lang="en-US" dirty="0" err="1"/>
              <a:t>misppull</a:t>
            </a:r>
            <a:r>
              <a:rPr lang="en-US" dirty="0"/>
              <a:t>()</a:t>
            </a:r>
          </a:p>
          <a:p>
            <a:pPr marL="0" indent="0">
              <a:buNone/>
            </a:pPr>
            <a:r>
              <a:rPr lang="en-US" dirty="0"/>
              <a:t>    domains = (</a:t>
            </a:r>
            <a:r>
              <a:rPr lang="en-US" dirty="0" err="1"/>
              <a:t>response.text</a:t>
            </a:r>
            <a:r>
              <a:rPr lang="en-US" dirty="0"/>
              <a:t>).</a:t>
            </a:r>
            <a:r>
              <a:rPr lang="en-US" dirty="0" err="1"/>
              <a:t>splitlines</a:t>
            </a:r>
            <a:r>
              <a:rPr lang="en-US" dirty="0"/>
              <a:t>()</a:t>
            </a:r>
          </a:p>
          <a:p>
            <a:pPr marL="0" indent="0">
              <a:buNone/>
            </a:pPr>
            <a:r>
              <a:rPr lang="en-US" dirty="0"/>
              <a:t>    for domain in domains:</a:t>
            </a:r>
          </a:p>
          <a:p>
            <a:pPr marL="0" indent="0">
              <a:buNone/>
            </a:pPr>
            <a:r>
              <a:rPr lang="en-US" dirty="0"/>
              <a:t>               </a:t>
            </a:r>
            <a:r>
              <a:rPr lang="en-US" dirty="0" err="1"/>
              <a:t>client.set</a:t>
            </a:r>
            <a:r>
              <a:rPr lang="en-US" dirty="0"/>
              <a:t>("domain-" + domain, "Feed-</a:t>
            </a:r>
            <a:r>
              <a:rPr lang="en-US" dirty="0" err="1"/>
              <a:t>eCrimes</a:t>
            </a:r>
            <a:r>
              <a:rPr lang="en-US" dirty="0"/>
              <a:t>", 120)</a:t>
            </a:r>
          </a:p>
          <a:p>
            <a:pPr marL="0" indent="0">
              <a:buNone/>
            </a:pPr>
            <a:endParaRPr lang="en-US" dirty="0"/>
          </a:p>
        </p:txBody>
      </p:sp>
      <p:pic>
        <p:nvPicPr>
          <p:cNvPr id="4" name="Billede 3">
            <a:extLst>
              <a:ext uri="{FF2B5EF4-FFF2-40B4-BE49-F238E27FC236}">
                <a16:creationId xmlns:a16="http://schemas.microsoft.com/office/drawing/2014/main" id="{17FC2753-23A5-4E2A-A9D4-57AA063D7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257036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78C7-9C6D-4E11-B7CD-9E1D2D1C8B70}"/>
              </a:ext>
            </a:extLst>
          </p:cNvPr>
          <p:cNvSpPr>
            <a:spLocks noGrp="1"/>
          </p:cNvSpPr>
          <p:nvPr>
            <p:ph type="title"/>
          </p:nvPr>
        </p:nvSpPr>
        <p:spPr/>
        <p:txBody>
          <a:bodyPr/>
          <a:lstStyle/>
          <a:p>
            <a:r>
              <a:rPr lang="da-DK" dirty="0"/>
              <a:t>Enrich enrich enrich...</a:t>
            </a:r>
            <a:endParaRPr lang="en-US" dirty="0"/>
          </a:p>
        </p:txBody>
      </p:sp>
      <p:sp>
        <p:nvSpPr>
          <p:cNvPr id="3" name="Content Placeholder 2">
            <a:extLst>
              <a:ext uri="{FF2B5EF4-FFF2-40B4-BE49-F238E27FC236}">
                <a16:creationId xmlns:a16="http://schemas.microsoft.com/office/drawing/2014/main" id="{C223603D-9894-46B2-98EB-BCBC081634B8}"/>
              </a:ext>
            </a:extLst>
          </p:cNvPr>
          <p:cNvSpPr>
            <a:spLocks noGrp="1"/>
          </p:cNvSpPr>
          <p:nvPr>
            <p:ph idx="1"/>
          </p:nvPr>
        </p:nvSpPr>
        <p:spPr/>
        <p:txBody>
          <a:bodyPr anchor="t"/>
          <a:lstStyle/>
          <a:p>
            <a:pPr marL="0" indent="0">
              <a:buNone/>
            </a:pPr>
            <a:r>
              <a:rPr lang="da-DK" dirty="0"/>
              <a:t>Now we have our threat data feeds stored into memcached...</a:t>
            </a:r>
          </a:p>
          <a:p>
            <a:pPr marL="0" indent="0">
              <a:buNone/>
            </a:pPr>
            <a:r>
              <a:rPr lang="da-DK" dirty="0"/>
              <a:t>We need to return to our logstash memcached filter...</a:t>
            </a:r>
          </a:p>
          <a:p>
            <a:pPr marL="0" indent="0">
              <a:buNone/>
            </a:pPr>
            <a:r>
              <a:rPr lang="da-DK" dirty="0"/>
              <a:t>The module is titled ”memcached”...</a:t>
            </a:r>
          </a:p>
        </p:txBody>
      </p:sp>
      <p:pic>
        <p:nvPicPr>
          <p:cNvPr id="4" name="Billede 3">
            <a:extLst>
              <a:ext uri="{FF2B5EF4-FFF2-40B4-BE49-F238E27FC236}">
                <a16:creationId xmlns:a16="http://schemas.microsoft.com/office/drawing/2014/main" id="{15B3191D-A5FF-4A5A-8304-84F64ACD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279245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F539-B5CD-4F3A-929B-9147DE3A0339}"/>
              </a:ext>
            </a:extLst>
          </p:cNvPr>
          <p:cNvSpPr>
            <a:spLocks noGrp="1"/>
          </p:cNvSpPr>
          <p:nvPr>
            <p:ph type="title"/>
          </p:nvPr>
        </p:nvSpPr>
        <p:spPr/>
        <p:txBody>
          <a:bodyPr/>
          <a:lstStyle/>
          <a:p>
            <a:r>
              <a:rPr lang="da-DK" dirty="0"/>
              <a:t>Logstash – Memcached lookup</a:t>
            </a:r>
            <a:endParaRPr lang="en-US" dirty="0"/>
          </a:p>
        </p:txBody>
      </p:sp>
      <p:sp>
        <p:nvSpPr>
          <p:cNvPr id="3" name="Content Placeholder 2">
            <a:extLst>
              <a:ext uri="{FF2B5EF4-FFF2-40B4-BE49-F238E27FC236}">
                <a16:creationId xmlns:a16="http://schemas.microsoft.com/office/drawing/2014/main" id="{9CF4E28F-4D86-4462-B94F-16AEB5290984}"/>
              </a:ext>
            </a:extLst>
          </p:cNvPr>
          <p:cNvSpPr>
            <a:spLocks noGrp="1"/>
          </p:cNvSpPr>
          <p:nvPr>
            <p:ph idx="1"/>
          </p:nvPr>
        </p:nvSpPr>
        <p:spPr/>
        <p:txBody>
          <a:bodyPr anchor="t"/>
          <a:lstStyle/>
          <a:p>
            <a:pPr marL="0" indent="0">
              <a:buNone/>
            </a:pPr>
            <a:r>
              <a:rPr lang="en-US" dirty="0"/>
              <a:t> </a:t>
            </a:r>
            <a:r>
              <a:rPr lang="en-US" dirty="0" err="1"/>
              <a:t>memcached</a:t>
            </a:r>
            <a:r>
              <a:rPr lang="en-US" dirty="0"/>
              <a:t>{</a:t>
            </a:r>
          </a:p>
          <a:p>
            <a:pPr marL="0" indent="0">
              <a:buNone/>
            </a:pPr>
            <a:r>
              <a:rPr lang="en-US" dirty="0"/>
              <a:t>                        hosts =&gt; ["127.0.0.1:11211"]</a:t>
            </a:r>
          </a:p>
          <a:p>
            <a:pPr marL="0" indent="0">
              <a:buNone/>
            </a:pPr>
            <a:r>
              <a:rPr lang="en-US" dirty="0"/>
              <a:t>                        get =&gt; { </a:t>
            </a:r>
          </a:p>
          <a:p>
            <a:pPr marL="0" indent="0">
              <a:buNone/>
            </a:pPr>
            <a:r>
              <a:rPr lang="en-US" dirty="0"/>
              <a:t>                                "domain-%{</a:t>
            </a:r>
            <a:r>
              <a:rPr lang="en-US" dirty="0" err="1"/>
              <a:t>destination.domain</a:t>
            </a:r>
            <a:r>
              <a:rPr lang="en-US" dirty="0"/>
              <a:t>}" =&gt; "[</a:t>
            </a:r>
            <a:r>
              <a:rPr lang="en-US" dirty="0" err="1"/>
              <a:t>misp_src</a:t>
            </a:r>
            <a:r>
              <a:rPr lang="en-US" dirty="0"/>
              <a:t>]"</a:t>
            </a:r>
          </a:p>
          <a:p>
            <a:pPr marL="0" indent="0">
              <a:buNone/>
            </a:pPr>
            <a:r>
              <a:rPr lang="en-US" dirty="0"/>
              <a:t>                                }</a:t>
            </a:r>
          </a:p>
          <a:p>
            <a:pPr marL="0" indent="0">
              <a:buNone/>
            </a:pPr>
            <a:r>
              <a:rPr lang="en-US" dirty="0"/>
              <a:t>                }</a:t>
            </a:r>
          </a:p>
          <a:p>
            <a:pPr marL="0" indent="0">
              <a:buNone/>
            </a:pPr>
            <a:endParaRPr lang="en-US" dirty="0"/>
          </a:p>
        </p:txBody>
      </p:sp>
      <p:pic>
        <p:nvPicPr>
          <p:cNvPr id="5" name="Billede 3">
            <a:extLst>
              <a:ext uri="{FF2B5EF4-FFF2-40B4-BE49-F238E27FC236}">
                <a16:creationId xmlns:a16="http://schemas.microsoft.com/office/drawing/2014/main" id="{648FCD45-6206-4BA5-83F9-988C5B365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20635326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5C34-5264-4819-82F6-316398CD7D29}"/>
              </a:ext>
            </a:extLst>
          </p:cNvPr>
          <p:cNvSpPr>
            <a:spLocks noGrp="1"/>
          </p:cNvSpPr>
          <p:nvPr>
            <p:ph type="title"/>
          </p:nvPr>
        </p:nvSpPr>
        <p:spPr/>
        <p:txBody>
          <a:bodyPr/>
          <a:lstStyle/>
          <a:p>
            <a:r>
              <a:rPr lang="da-DK" dirty="0"/>
              <a:t>Logstash – Memcached lookup</a:t>
            </a:r>
            <a:endParaRPr lang="en-US" dirty="0"/>
          </a:p>
        </p:txBody>
      </p:sp>
      <p:sp>
        <p:nvSpPr>
          <p:cNvPr id="3" name="Content Placeholder 2">
            <a:extLst>
              <a:ext uri="{FF2B5EF4-FFF2-40B4-BE49-F238E27FC236}">
                <a16:creationId xmlns:a16="http://schemas.microsoft.com/office/drawing/2014/main" id="{DF833FE8-B1CC-42C5-BF75-AF32A3B5644C}"/>
              </a:ext>
            </a:extLst>
          </p:cNvPr>
          <p:cNvSpPr>
            <a:spLocks noGrp="1"/>
          </p:cNvSpPr>
          <p:nvPr>
            <p:ph idx="1"/>
          </p:nvPr>
        </p:nvSpPr>
        <p:spPr/>
        <p:txBody>
          <a:bodyPr anchor="t"/>
          <a:lstStyle/>
          <a:p>
            <a:pPr marL="0" indent="0">
              <a:buNone/>
            </a:pPr>
            <a:r>
              <a:rPr lang="da-DK" dirty="0"/>
              <a:t>Remember the normalization fields from earlier?</a:t>
            </a:r>
          </a:p>
          <a:p>
            <a:pPr marL="0" indent="0">
              <a:buNone/>
            </a:pPr>
            <a:r>
              <a:rPr lang="da-DK" dirty="0"/>
              <a:t>We are peforming the memcache lookup against destination.domain field.</a:t>
            </a:r>
          </a:p>
          <a:p>
            <a:pPr marL="0" indent="0">
              <a:buNone/>
            </a:pPr>
            <a:r>
              <a:rPr lang="da-DK" dirty="0"/>
              <a:t>This can be run against multiple log sources, providing they are mapped against ECS.</a:t>
            </a:r>
          </a:p>
          <a:p>
            <a:pPr marL="0" indent="0">
              <a:buNone/>
            </a:pPr>
            <a:r>
              <a:rPr lang="da-DK" dirty="0"/>
              <a:t>If the lookup provides a match, logstash will write the value to the misp_src field.</a:t>
            </a:r>
            <a:endParaRPr lang="en-US" dirty="0"/>
          </a:p>
        </p:txBody>
      </p:sp>
      <p:pic>
        <p:nvPicPr>
          <p:cNvPr id="4" name="Billede 3">
            <a:extLst>
              <a:ext uri="{FF2B5EF4-FFF2-40B4-BE49-F238E27FC236}">
                <a16:creationId xmlns:a16="http://schemas.microsoft.com/office/drawing/2014/main" id="{6E5A25ED-8BC5-47A2-BF6B-54FD18E4A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300163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B57BC-DDE7-42D0-9F83-884E35F43726}"/>
              </a:ext>
            </a:extLst>
          </p:cNvPr>
          <p:cNvSpPr>
            <a:spLocks noGrp="1"/>
          </p:cNvSpPr>
          <p:nvPr>
            <p:ph type="title"/>
          </p:nvPr>
        </p:nvSpPr>
        <p:spPr/>
        <p:txBody>
          <a:bodyPr/>
          <a:lstStyle/>
          <a:p>
            <a:r>
              <a:rPr lang="da-DK" dirty="0"/>
              <a:t>Logstash – Memcached lookup</a:t>
            </a:r>
            <a:endParaRPr lang="en-US" dirty="0"/>
          </a:p>
        </p:txBody>
      </p:sp>
      <p:sp>
        <p:nvSpPr>
          <p:cNvPr id="3" name="Content Placeholder 2">
            <a:extLst>
              <a:ext uri="{FF2B5EF4-FFF2-40B4-BE49-F238E27FC236}">
                <a16:creationId xmlns:a16="http://schemas.microsoft.com/office/drawing/2014/main" id="{7ED20F5A-FBA3-4B99-9FD8-7CCD97C6CD39}"/>
              </a:ext>
            </a:extLst>
          </p:cNvPr>
          <p:cNvSpPr>
            <a:spLocks noGrp="1"/>
          </p:cNvSpPr>
          <p:nvPr>
            <p:ph idx="1"/>
          </p:nvPr>
        </p:nvSpPr>
        <p:spPr/>
        <p:txBody>
          <a:bodyPr anchor="t"/>
          <a:lstStyle/>
          <a:p>
            <a:pPr marL="0" indent="0">
              <a:buNone/>
            </a:pPr>
            <a:r>
              <a:rPr lang="da-DK" dirty="0"/>
              <a:t>If the lookup against memcache does not return a result, then the misp_src field will not be created.</a:t>
            </a:r>
          </a:p>
          <a:p>
            <a:pPr marL="0" indent="0">
              <a:buNone/>
            </a:pPr>
            <a:r>
              <a:rPr lang="en-US" dirty="0"/>
              <a:t>This will result in a problem later when we want to visualize the data in Kibana.</a:t>
            </a:r>
          </a:p>
          <a:p>
            <a:pPr marL="0" indent="0">
              <a:buNone/>
            </a:pPr>
            <a:r>
              <a:rPr lang="en-US" dirty="0"/>
              <a:t>Kibana’s index templates will only allow us to work with fields that exist in our index over time. Lets do this on the whiteboard…</a:t>
            </a:r>
          </a:p>
          <a:p>
            <a:pPr marL="0" indent="0">
              <a:buNone/>
            </a:pPr>
            <a:r>
              <a:rPr lang="en-US" dirty="0"/>
              <a:t>We need to create the </a:t>
            </a:r>
            <a:r>
              <a:rPr lang="en-US" dirty="0" err="1"/>
              <a:t>misp_src</a:t>
            </a:r>
            <a:r>
              <a:rPr lang="en-US" dirty="0"/>
              <a:t> field and assign the value “none” if we do not get a match against </a:t>
            </a:r>
            <a:r>
              <a:rPr lang="en-US" dirty="0" err="1"/>
              <a:t>memcache</a:t>
            </a:r>
            <a:r>
              <a:rPr lang="en-US" dirty="0"/>
              <a:t>.</a:t>
            </a:r>
          </a:p>
        </p:txBody>
      </p:sp>
      <p:pic>
        <p:nvPicPr>
          <p:cNvPr id="4" name="Billede 3">
            <a:extLst>
              <a:ext uri="{FF2B5EF4-FFF2-40B4-BE49-F238E27FC236}">
                <a16:creationId xmlns:a16="http://schemas.microsoft.com/office/drawing/2014/main" id="{72B031C3-4C1D-41BB-BFD3-358AC474F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66703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09E9-BD7F-4911-A69A-803E739F3571}"/>
              </a:ext>
            </a:extLst>
          </p:cNvPr>
          <p:cNvSpPr>
            <a:spLocks noGrp="1"/>
          </p:cNvSpPr>
          <p:nvPr>
            <p:ph type="title"/>
          </p:nvPr>
        </p:nvSpPr>
        <p:spPr/>
        <p:txBody>
          <a:bodyPr/>
          <a:lstStyle/>
          <a:p>
            <a:r>
              <a:rPr lang="da-DK" dirty="0"/>
              <a:t>Logstash – Memcached lookup</a:t>
            </a:r>
            <a:endParaRPr lang="en-US" dirty="0"/>
          </a:p>
        </p:txBody>
      </p:sp>
      <p:sp>
        <p:nvSpPr>
          <p:cNvPr id="3" name="Content Placeholder 2">
            <a:extLst>
              <a:ext uri="{FF2B5EF4-FFF2-40B4-BE49-F238E27FC236}">
                <a16:creationId xmlns:a16="http://schemas.microsoft.com/office/drawing/2014/main" id="{61EBAF59-4AE3-4303-A2D7-CB809CA20E3B}"/>
              </a:ext>
            </a:extLst>
          </p:cNvPr>
          <p:cNvSpPr>
            <a:spLocks noGrp="1"/>
          </p:cNvSpPr>
          <p:nvPr>
            <p:ph idx="1"/>
          </p:nvPr>
        </p:nvSpPr>
        <p:spPr/>
        <p:txBody>
          <a:bodyPr anchor="t">
            <a:normAutofit fontScale="92500" lnSpcReduction="20000"/>
          </a:bodyPr>
          <a:lstStyle/>
          <a:p>
            <a:pPr marL="0" indent="0">
              <a:buNone/>
            </a:pPr>
            <a:r>
              <a:rPr lang="en-US" dirty="0"/>
              <a:t> if ![</a:t>
            </a:r>
            <a:r>
              <a:rPr lang="en-US" dirty="0" err="1"/>
              <a:t>misp_src</a:t>
            </a:r>
            <a:r>
              <a:rPr lang="en-US" dirty="0"/>
              <a:t>]</a:t>
            </a:r>
          </a:p>
          <a:p>
            <a:pPr marL="0" indent="0">
              <a:buNone/>
            </a:pPr>
            <a:r>
              <a:rPr lang="en-US" dirty="0"/>
              <a:t>        {</a:t>
            </a:r>
          </a:p>
          <a:p>
            <a:pPr marL="0" indent="0">
              <a:buNone/>
            </a:pPr>
            <a:r>
              <a:rPr lang="en-US" dirty="0"/>
              <a:t>                mutate</a:t>
            </a:r>
          </a:p>
          <a:p>
            <a:pPr marL="0" indent="0">
              <a:buNone/>
            </a:pPr>
            <a:r>
              <a:rPr lang="en-US" dirty="0"/>
              <a:t>                {</a:t>
            </a:r>
          </a:p>
          <a:p>
            <a:pPr marL="0" indent="0">
              <a:buNone/>
            </a:pPr>
            <a:r>
              <a:rPr lang="en-US" dirty="0"/>
              <a:t>                        </a:t>
            </a:r>
            <a:r>
              <a:rPr lang="en-US" dirty="0" err="1"/>
              <a:t>add_field</a:t>
            </a:r>
            <a:r>
              <a:rPr lang="en-US" dirty="0"/>
              <a:t>=&gt; {"[</a:t>
            </a:r>
            <a:r>
              <a:rPr lang="en-US" dirty="0" err="1"/>
              <a:t>misp_src</a:t>
            </a:r>
            <a:r>
              <a:rPr lang="en-US" dirty="0"/>
              <a:t>]" =&gt; "none"}</a:t>
            </a:r>
          </a:p>
          <a:p>
            <a:pPr marL="0" indent="0">
              <a:buNone/>
            </a:pPr>
            <a:r>
              <a:rPr lang="en-US" dirty="0"/>
              <a:t>                }</a:t>
            </a:r>
          </a:p>
          <a:p>
            <a:pPr marL="0" indent="0">
              <a:buNone/>
            </a:pPr>
            <a:r>
              <a:rPr lang="en-US" dirty="0"/>
              <a:t>        }</a:t>
            </a:r>
          </a:p>
          <a:p>
            <a:pPr marL="0" indent="0">
              <a:buNone/>
            </a:pPr>
            <a:endParaRPr lang="en-US" dirty="0"/>
          </a:p>
        </p:txBody>
      </p:sp>
      <p:pic>
        <p:nvPicPr>
          <p:cNvPr id="4" name="Billede 3">
            <a:extLst>
              <a:ext uri="{FF2B5EF4-FFF2-40B4-BE49-F238E27FC236}">
                <a16:creationId xmlns:a16="http://schemas.microsoft.com/office/drawing/2014/main" id="{E8E9AAF8-CD46-48A0-A159-FBC2C645D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35316155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4D98E-F29D-4870-8197-692B38091D4D}"/>
              </a:ext>
            </a:extLst>
          </p:cNvPr>
          <p:cNvSpPr>
            <a:spLocks noGrp="1"/>
          </p:cNvSpPr>
          <p:nvPr>
            <p:ph type="title"/>
          </p:nvPr>
        </p:nvSpPr>
        <p:spPr/>
        <p:txBody>
          <a:bodyPr/>
          <a:lstStyle/>
          <a:p>
            <a:r>
              <a:rPr lang="da-DK" dirty="0"/>
              <a:t>Putting it all together...</a:t>
            </a:r>
            <a:endParaRPr lang="en-US" dirty="0"/>
          </a:p>
        </p:txBody>
      </p:sp>
      <p:pic>
        <p:nvPicPr>
          <p:cNvPr id="4" name="Content Placeholder 3">
            <a:extLst>
              <a:ext uri="{FF2B5EF4-FFF2-40B4-BE49-F238E27FC236}">
                <a16:creationId xmlns:a16="http://schemas.microsoft.com/office/drawing/2014/main" id="{9783C493-11F7-405D-BF98-22F4BD3105CA}"/>
              </a:ext>
            </a:extLst>
          </p:cNvPr>
          <p:cNvPicPr>
            <a:picLocks noGrp="1" noChangeAspect="1"/>
          </p:cNvPicPr>
          <p:nvPr>
            <p:ph idx="1"/>
          </p:nvPr>
        </p:nvPicPr>
        <p:blipFill>
          <a:blip r:embed="rId2"/>
          <a:stretch>
            <a:fillRect/>
          </a:stretch>
        </p:blipFill>
        <p:spPr>
          <a:xfrm>
            <a:off x="1525938" y="2667000"/>
            <a:ext cx="9935461" cy="3124200"/>
          </a:xfrm>
          <a:prstGeom prst="rect">
            <a:avLst/>
          </a:prstGeom>
        </p:spPr>
      </p:pic>
      <p:pic>
        <p:nvPicPr>
          <p:cNvPr id="5" name="Billede 3">
            <a:extLst>
              <a:ext uri="{FF2B5EF4-FFF2-40B4-BE49-F238E27FC236}">
                <a16:creationId xmlns:a16="http://schemas.microsoft.com/office/drawing/2014/main" id="{C0B87087-5AB5-4330-AEC5-21F7B2848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1100796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493F-6C94-48D5-8AAC-5BA304813F0C}"/>
              </a:ext>
            </a:extLst>
          </p:cNvPr>
          <p:cNvSpPr>
            <a:spLocks noGrp="1"/>
          </p:cNvSpPr>
          <p:nvPr>
            <p:ph type="title"/>
          </p:nvPr>
        </p:nvSpPr>
        <p:spPr/>
        <p:txBody>
          <a:bodyPr/>
          <a:lstStyle/>
          <a:p>
            <a:r>
              <a:rPr lang="da-DK" dirty="0"/>
              <a:t>The question...</a:t>
            </a:r>
            <a:endParaRPr lang="en-US" dirty="0"/>
          </a:p>
        </p:txBody>
      </p:sp>
      <p:sp>
        <p:nvSpPr>
          <p:cNvPr id="3" name="Content Placeholder 2">
            <a:extLst>
              <a:ext uri="{FF2B5EF4-FFF2-40B4-BE49-F238E27FC236}">
                <a16:creationId xmlns:a16="http://schemas.microsoft.com/office/drawing/2014/main" id="{A9AF8301-0459-4065-A6C9-4B96D4330238}"/>
              </a:ext>
            </a:extLst>
          </p:cNvPr>
          <p:cNvSpPr>
            <a:spLocks noGrp="1"/>
          </p:cNvSpPr>
          <p:nvPr>
            <p:ph idx="1"/>
          </p:nvPr>
        </p:nvSpPr>
        <p:spPr/>
        <p:txBody>
          <a:bodyPr anchor="t">
            <a:normAutofit/>
          </a:bodyPr>
          <a:lstStyle/>
          <a:p>
            <a:r>
              <a:rPr lang="da-DK" dirty="0"/>
              <a:t>Evil Corp currently log 40.000 endpoints worth of data, via multiple log sources:</a:t>
            </a:r>
          </a:p>
          <a:p>
            <a:pPr lvl="1"/>
            <a:r>
              <a:rPr lang="da-DK" dirty="0"/>
              <a:t>Network security devices (firewall, proxy)</a:t>
            </a:r>
          </a:p>
          <a:p>
            <a:pPr lvl="1"/>
            <a:r>
              <a:rPr lang="da-DK" dirty="0"/>
              <a:t>Infrastructure logs (DNS, DHCP)</a:t>
            </a:r>
          </a:p>
          <a:p>
            <a:pPr lvl="1"/>
            <a:r>
              <a:rPr lang="da-DK" dirty="0"/>
              <a:t>EDR (host logs)</a:t>
            </a:r>
          </a:p>
          <a:p>
            <a:r>
              <a:rPr lang="da-DK" dirty="0"/>
              <a:t>Can we enrich these logs with open source threat data feeds and our own threat data?</a:t>
            </a:r>
            <a:endParaRPr lang="en-US" dirty="0"/>
          </a:p>
        </p:txBody>
      </p:sp>
      <p:pic>
        <p:nvPicPr>
          <p:cNvPr id="4" name="Billede 3">
            <a:extLst>
              <a:ext uri="{FF2B5EF4-FFF2-40B4-BE49-F238E27FC236}">
                <a16:creationId xmlns:a16="http://schemas.microsoft.com/office/drawing/2014/main" id="{993CCD8D-A7EB-44D0-A879-FF7DC6355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316402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D1AA-72A6-4D36-9448-A4AABC38713A}"/>
              </a:ext>
            </a:extLst>
          </p:cNvPr>
          <p:cNvSpPr>
            <a:spLocks noGrp="1"/>
          </p:cNvSpPr>
          <p:nvPr>
            <p:ph type="title"/>
          </p:nvPr>
        </p:nvSpPr>
        <p:spPr/>
        <p:txBody>
          <a:bodyPr/>
          <a:lstStyle/>
          <a:p>
            <a:r>
              <a:rPr lang="da-DK" dirty="0"/>
              <a:t>Demo demo demo</a:t>
            </a:r>
            <a:endParaRPr lang="en-US" dirty="0"/>
          </a:p>
        </p:txBody>
      </p:sp>
      <p:sp>
        <p:nvSpPr>
          <p:cNvPr id="3" name="Content Placeholder 2">
            <a:extLst>
              <a:ext uri="{FF2B5EF4-FFF2-40B4-BE49-F238E27FC236}">
                <a16:creationId xmlns:a16="http://schemas.microsoft.com/office/drawing/2014/main" id="{4FE5C61D-2EA6-4038-AB5C-3A2EF8CA956B}"/>
              </a:ext>
            </a:extLst>
          </p:cNvPr>
          <p:cNvSpPr>
            <a:spLocks noGrp="1"/>
          </p:cNvSpPr>
          <p:nvPr>
            <p:ph idx="1"/>
          </p:nvPr>
        </p:nvSpPr>
        <p:spPr/>
        <p:txBody>
          <a:bodyPr anchor="t"/>
          <a:lstStyle/>
          <a:p>
            <a:pPr marL="0" indent="0">
              <a:buNone/>
            </a:pPr>
            <a:r>
              <a:rPr lang="da-DK" dirty="0"/>
              <a:t>Squid + PiHole data...</a:t>
            </a:r>
            <a:endParaRPr lang="en-US" dirty="0"/>
          </a:p>
        </p:txBody>
      </p:sp>
      <p:pic>
        <p:nvPicPr>
          <p:cNvPr id="4" name="Billede 3">
            <a:extLst>
              <a:ext uri="{FF2B5EF4-FFF2-40B4-BE49-F238E27FC236}">
                <a16:creationId xmlns:a16="http://schemas.microsoft.com/office/drawing/2014/main" id="{8076BCA5-F48D-4582-8810-3532D3AD1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891735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9A7-4876-4DA0-AF91-32E9109F2D37}"/>
              </a:ext>
            </a:extLst>
          </p:cNvPr>
          <p:cNvSpPr>
            <a:spLocks noGrp="1"/>
          </p:cNvSpPr>
          <p:nvPr>
            <p:ph type="title"/>
          </p:nvPr>
        </p:nvSpPr>
        <p:spPr/>
        <p:txBody>
          <a:bodyPr/>
          <a:lstStyle/>
          <a:p>
            <a:r>
              <a:rPr lang="da-DK" dirty="0"/>
              <a:t>Requirements</a:t>
            </a:r>
            <a:endParaRPr lang="en-US" dirty="0"/>
          </a:p>
        </p:txBody>
      </p:sp>
      <p:sp>
        <p:nvSpPr>
          <p:cNvPr id="3" name="Content Placeholder 2">
            <a:extLst>
              <a:ext uri="{FF2B5EF4-FFF2-40B4-BE49-F238E27FC236}">
                <a16:creationId xmlns:a16="http://schemas.microsoft.com/office/drawing/2014/main" id="{A8ECDA26-1672-4F30-A2D2-A8F7939173B6}"/>
              </a:ext>
            </a:extLst>
          </p:cNvPr>
          <p:cNvSpPr>
            <a:spLocks noGrp="1"/>
          </p:cNvSpPr>
          <p:nvPr>
            <p:ph idx="1"/>
          </p:nvPr>
        </p:nvSpPr>
        <p:spPr/>
        <p:txBody>
          <a:bodyPr anchor="t">
            <a:normAutofit fontScale="85000" lnSpcReduction="20000"/>
          </a:bodyPr>
          <a:lstStyle/>
          <a:p>
            <a:pPr marL="0" indent="0">
              <a:buNone/>
            </a:pPr>
            <a:r>
              <a:rPr lang="da-DK" dirty="0"/>
              <a:t>The solution must:</a:t>
            </a:r>
          </a:p>
          <a:p>
            <a:r>
              <a:rPr lang="da-DK" sz="2000" dirty="0"/>
              <a:t>Handle large amounts of events per second</a:t>
            </a:r>
          </a:p>
          <a:p>
            <a:r>
              <a:rPr lang="da-DK" sz="2000" dirty="0"/>
              <a:t>Provide near realtime enrichment without delaying log ingestion</a:t>
            </a:r>
          </a:p>
          <a:p>
            <a:r>
              <a:rPr lang="da-DK" sz="2000" dirty="0"/>
              <a:t>Handle the dynamic nature of the intelligence source – Fast in, fast out IOC’s</a:t>
            </a:r>
          </a:p>
          <a:p>
            <a:r>
              <a:rPr lang="da-DK" sz="2000" dirty="0"/>
              <a:t>Handle multiple threat feeds</a:t>
            </a:r>
          </a:p>
          <a:p>
            <a:r>
              <a:rPr lang="da-DK" sz="2000" dirty="0"/>
              <a:t>Handle multiple IOC types – Domain, IP, hash values etc</a:t>
            </a:r>
          </a:p>
          <a:p>
            <a:r>
              <a:rPr lang="da-DK" sz="2000" dirty="0"/>
              <a:t>Handle large lists of IOC’s</a:t>
            </a:r>
          </a:p>
          <a:p>
            <a:r>
              <a:rPr lang="da-DK" sz="2000" dirty="0"/>
              <a:t>Be scalable!</a:t>
            </a:r>
          </a:p>
          <a:p>
            <a:r>
              <a:rPr lang="da-DK" sz="2000" dirty="0"/>
              <a:t>PHEW!</a:t>
            </a:r>
          </a:p>
          <a:p>
            <a:endParaRPr lang="en-US" dirty="0"/>
          </a:p>
        </p:txBody>
      </p:sp>
      <p:pic>
        <p:nvPicPr>
          <p:cNvPr id="4" name="Billede 3">
            <a:extLst>
              <a:ext uri="{FF2B5EF4-FFF2-40B4-BE49-F238E27FC236}">
                <a16:creationId xmlns:a16="http://schemas.microsoft.com/office/drawing/2014/main" id="{8826F958-F1BB-4BE4-B2FF-336020383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7896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6B49-BF67-4217-A314-B55EE8C455D5}"/>
              </a:ext>
            </a:extLst>
          </p:cNvPr>
          <p:cNvSpPr>
            <a:spLocks noGrp="1"/>
          </p:cNvSpPr>
          <p:nvPr>
            <p:ph type="title"/>
          </p:nvPr>
        </p:nvSpPr>
        <p:spPr/>
        <p:txBody>
          <a:bodyPr/>
          <a:lstStyle/>
          <a:p>
            <a:r>
              <a:rPr lang="da-DK" dirty="0"/>
              <a:t>Breaking up the requirements...</a:t>
            </a:r>
            <a:endParaRPr lang="en-US" dirty="0"/>
          </a:p>
        </p:txBody>
      </p:sp>
      <p:sp>
        <p:nvSpPr>
          <p:cNvPr id="3" name="Content Placeholder 2">
            <a:extLst>
              <a:ext uri="{FF2B5EF4-FFF2-40B4-BE49-F238E27FC236}">
                <a16:creationId xmlns:a16="http://schemas.microsoft.com/office/drawing/2014/main" id="{DFCF3881-529A-4943-A1AE-AFEA4CA50927}"/>
              </a:ext>
            </a:extLst>
          </p:cNvPr>
          <p:cNvSpPr>
            <a:spLocks noGrp="1"/>
          </p:cNvSpPr>
          <p:nvPr>
            <p:ph idx="1"/>
          </p:nvPr>
        </p:nvSpPr>
        <p:spPr/>
        <p:txBody>
          <a:bodyPr anchor="t"/>
          <a:lstStyle/>
          <a:p>
            <a:pPr marL="0" indent="0">
              <a:buNone/>
            </a:pPr>
            <a:r>
              <a:rPr lang="da-DK" dirty="0"/>
              <a:t>A high level plan to solve this question is going to involve research into:-</a:t>
            </a:r>
          </a:p>
          <a:p>
            <a:r>
              <a:rPr lang="da-DK" dirty="0"/>
              <a:t>Threat data feeds</a:t>
            </a:r>
          </a:p>
          <a:p>
            <a:r>
              <a:rPr lang="da-DK" dirty="0"/>
              <a:t>A place to store our own threat information</a:t>
            </a:r>
          </a:p>
          <a:p>
            <a:r>
              <a:rPr lang="da-DK" dirty="0"/>
              <a:t>Logging enrichment</a:t>
            </a:r>
          </a:p>
          <a:p>
            <a:r>
              <a:rPr lang="da-DK" dirty="0"/>
              <a:t>Combining all of the above!</a:t>
            </a:r>
          </a:p>
          <a:p>
            <a:endParaRPr lang="en-US" dirty="0"/>
          </a:p>
        </p:txBody>
      </p:sp>
      <p:pic>
        <p:nvPicPr>
          <p:cNvPr id="4" name="Billede 3">
            <a:extLst>
              <a:ext uri="{FF2B5EF4-FFF2-40B4-BE49-F238E27FC236}">
                <a16:creationId xmlns:a16="http://schemas.microsoft.com/office/drawing/2014/main" id="{A9E48F58-315C-49DF-AB58-B850A99DF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521" y="0"/>
            <a:ext cx="1201479" cy="1201479"/>
          </a:xfrm>
          <a:prstGeom prst="rect">
            <a:avLst/>
          </a:prstGeom>
        </p:spPr>
      </p:pic>
    </p:spTree>
    <p:extLst>
      <p:ext uri="{BB962C8B-B14F-4D97-AF65-F5344CB8AC3E}">
        <p14:creationId xmlns:p14="http://schemas.microsoft.com/office/powerpoint/2010/main" val="200224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3508</TotalTime>
  <Words>3635</Words>
  <Application>Microsoft Office PowerPoint</Application>
  <PresentationFormat>Widescreen</PresentationFormat>
  <Paragraphs>329</Paragraphs>
  <Slides>70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Agency FB</vt:lpstr>
      <vt:lpstr>Arial</vt:lpstr>
      <vt:lpstr>Corbel</vt:lpstr>
      <vt:lpstr>Parallax</vt:lpstr>
      <vt:lpstr>PowerPoint Presentation</vt:lpstr>
      <vt:lpstr>Lab along!</vt:lpstr>
      <vt:lpstr>Lesson goal</vt:lpstr>
      <vt:lpstr>Quick note</vt:lpstr>
      <vt:lpstr>Who am I?</vt:lpstr>
      <vt:lpstr>What do I do?</vt:lpstr>
      <vt:lpstr>The question...</vt:lpstr>
      <vt:lpstr>Requirements</vt:lpstr>
      <vt:lpstr>Breaking up the requirements...</vt:lpstr>
      <vt:lpstr>Threat data feed’s</vt:lpstr>
      <vt:lpstr>Threat data feed’s</vt:lpstr>
      <vt:lpstr>Threat data feed’s</vt:lpstr>
      <vt:lpstr>Threat data feed’s</vt:lpstr>
      <vt:lpstr>Downsides with threat data feeds...</vt:lpstr>
      <vt:lpstr>Downsides with threat data feeds...</vt:lpstr>
      <vt:lpstr>The current state of play...</vt:lpstr>
      <vt:lpstr>What options do we have for threat data feeds?</vt:lpstr>
      <vt:lpstr>Threat data feed - Example</vt:lpstr>
      <vt:lpstr>Threat data feed aggregation</vt:lpstr>
      <vt:lpstr>MISP - Brief</vt:lpstr>
      <vt:lpstr>MISP – Threat Feeds</vt:lpstr>
      <vt:lpstr>MISP – Threat Feeds</vt:lpstr>
      <vt:lpstr>MISP – Storing your own intelligence</vt:lpstr>
      <vt:lpstr>MISP – Storing your own intelligence</vt:lpstr>
      <vt:lpstr>MISP - Tags</vt:lpstr>
      <vt:lpstr>MISP – Tags</vt:lpstr>
      <vt:lpstr>MISP - Tags</vt:lpstr>
      <vt:lpstr>MISP - API</vt:lpstr>
      <vt:lpstr>MISP - API</vt:lpstr>
      <vt:lpstr>Ok great so we have threat feed data to enrich with....</vt:lpstr>
      <vt:lpstr>Logs logs logs logs...</vt:lpstr>
      <vt:lpstr>Log examples...</vt:lpstr>
      <vt:lpstr>Logging problems...</vt:lpstr>
      <vt:lpstr>Logging problems...</vt:lpstr>
      <vt:lpstr>Logging problems...</vt:lpstr>
      <vt:lpstr>Logging problems...</vt:lpstr>
      <vt:lpstr>Normalization</vt:lpstr>
      <vt:lpstr>Normalization – Creating your own</vt:lpstr>
      <vt:lpstr>ElasticSearch – Common Schema</vt:lpstr>
      <vt:lpstr>Logstash</vt:lpstr>
      <vt:lpstr>Logstash</vt:lpstr>
      <vt:lpstr>Logstash – Grok Parsing</vt:lpstr>
      <vt:lpstr>Logstash – Grok Parsing</vt:lpstr>
      <vt:lpstr>OK great, now we have normalized logs and threat data feeds ready...</vt:lpstr>
      <vt:lpstr>Research!</vt:lpstr>
      <vt:lpstr>Evil Corp - Example</vt:lpstr>
      <vt:lpstr>Logstash</vt:lpstr>
      <vt:lpstr>Research</vt:lpstr>
      <vt:lpstr>Logstash ElasticSearch filter</vt:lpstr>
      <vt:lpstr>Logstash ElasticSearch filter</vt:lpstr>
      <vt:lpstr>Logstash Memcache Filter Plugin</vt:lpstr>
      <vt:lpstr>Logstash Memcache Filter Plugin</vt:lpstr>
      <vt:lpstr>Logstash filter - Decisions</vt:lpstr>
      <vt:lpstr>Memcached</vt:lpstr>
      <vt:lpstr>Memcached</vt:lpstr>
      <vt:lpstr>Memcached</vt:lpstr>
      <vt:lpstr>Memcached</vt:lpstr>
      <vt:lpstr>Memcached</vt:lpstr>
      <vt:lpstr>Memcached - Structure</vt:lpstr>
      <vt:lpstr>Memcached - TTL</vt:lpstr>
      <vt:lpstr>Python - Memcached</vt:lpstr>
      <vt:lpstr>Python - Memcached</vt:lpstr>
      <vt:lpstr>Python - Memcached</vt:lpstr>
      <vt:lpstr>Enrich enrich enrich...</vt:lpstr>
      <vt:lpstr>Logstash – Memcached lookup</vt:lpstr>
      <vt:lpstr>Logstash – Memcached lookup</vt:lpstr>
      <vt:lpstr>Logstash – Memcached lookup</vt:lpstr>
      <vt:lpstr>Logstash – Memcached lookup</vt:lpstr>
      <vt:lpstr>Putting it all together...</vt:lpstr>
      <vt:lpstr>Demo demo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Rand</dc:creator>
  <cp:lastModifiedBy>David Thejl-Clayton</cp:lastModifiedBy>
  <cp:revision>83</cp:revision>
  <dcterms:created xsi:type="dcterms:W3CDTF">2019-02-25T09:12:53Z</dcterms:created>
  <dcterms:modified xsi:type="dcterms:W3CDTF">2019-03-19T06:50:32Z</dcterms:modified>
</cp:coreProperties>
</file>