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75" r:id="rId8"/>
    <p:sldId id="272" r:id="rId9"/>
    <p:sldId id="278" r:id="rId10"/>
    <p:sldId id="267" r:id="rId11"/>
    <p:sldId id="268" r:id="rId12"/>
    <p:sldId id="276" r:id="rId13"/>
    <p:sldId id="269" r:id="rId14"/>
    <p:sldId id="277" r:id="rId15"/>
    <p:sldId id="270" r:id="rId16"/>
    <p:sldId id="274" r:id="rId17"/>
    <p:sldId id="271" r:id="rId18"/>
    <p:sldId id="273" r:id="rId19"/>
    <p:sldId id="279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1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DD96-BAD1-4E8F-8F44-EF4A52A70841}" type="datetimeFigureOut">
              <a:rPr lang="da-DK" smtClean="0"/>
              <a:t>15-11-2012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AF3C-16D7-4B77-B2BF-1A8ECD9F38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448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DD96-BAD1-4E8F-8F44-EF4A52A70841}" type="datetimeFigureOut">
              <a:rPr lang="da-DK" smtClean="0"/>
              <a:t>15-11-2012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AF3C-16D7-4B77-B2BF-1A8ECD9F38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38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DD96-BAD1-4E8F-8F44-EF4A52A70841}" type="datetimeFigureOut">
              <a:rPr lang="da-DK" smtClean="0"/>
              <a:t>15-11-2012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AF3C-16D7-4B77-B2BF-1A8ECD9F38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673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DD96-BAD1-4E8F-8F44-EF4A52A70841}" type="datetimeFigureOut">
              <a:rPr lang="da-DK" smtClean="0"/>
              <a:t>15-11-2012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AF3C-16D7-4B77-B2BF-1A8ECD9F38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197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DD96-BAD1-4E8F-8F44-EF4A52A70841}" type="datetimeFigureOut">
              <a:rPr lang="da-DK" smtClean="0"/>
              <a:t>15-11-2012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AF3C-16D7-4B77-B2BF-1A8ECD9F38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698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DD96-BAD1-4E8F-8F44-EF4A52A70841}" type="datetimeFigureOut">
              <a:rPr lang="da-DK" smtClean="0"/>
              <a:t>15-11-2012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AF3C-16D7-4B77-B2BF-1A8ECD9F38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259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DD96-BAD1-4E8F-8F44-EF4A52A70841}" type="datetimeFigureOut">
              <a:rPr lang="da-DK" smtClean="0"/>
              <a:t>15-11-2012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AF3C-16D7-4B77-B2BF-1A8ECD9F38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014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DD96-BAD1-4E8F-8F44-EF4A52A70841}" type="datetimeFigureOut">
              <a:rPr lang="da-DK" smtClean="0"/>
              <a:t>15-11-2012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AF3C-16D7-4B77-B2BF-1A8ECD9F38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309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DD96-BAD1-4E8F-8F44-EF4A52A70841}" type="datetimeFigureOut">
              <a:rPr lang="da-DK" smtClean="0"/>
              <a:t>15-11-2012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AF3C-16D7-4B77-B2BF-1A8ECD9F38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176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DD96-BAD1-4E8F-8F44-EF4A52A70841}" type="datetimeFigureOut">
              <a:rPr lang="da-DK" smtClean="0"/>
              <a:t>15-11-2012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AF3C-16D7-4B77-B2BF-1A8ECD9F38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735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DD96-BAD1-4E8F-8F44-EF4A52A70841}" type="datetimeFigureOut">
              <a:rPr lang="da-DK" smtClean="0"/>
              <a:t>15-11-2012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AF3C-16D7-4B77-B2BF-1A8ECD9F38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738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7DD96-BAD1-4E8F-8F44-EF4A52A70841}" type="datetimeFigureOut">
              <a:rPr lang="da-DK" smtClean="0"/>
              <a:t>15-11-2012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5AF3C-16D7-4B77-B2BF-1A8ECD9F38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118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/>
          <p:cNvSpPr>
            <a:spLocks noChangeShapeType="1"/>
          </p:cNvSpPr>
          <p:nvPr/>
        </p:nvSpPr>
        <p:spPr bwMode="auto">
          <a:xfrm>
            <a:off x="2763038" y="3645024"/>
            <a:ext cx="3322697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 flipH="1">
            <a:off x="7685015" y="684213"/>
            <a:ext cx="133167" cy="4843462"/>
          </a:xfrm>
          <a:prstGeom prst="leftBrace">
            <a:avLst>
              <a:gd name="adj1" fmla="val 206708"/>
              <a:gd name="adj2" fmla="val 50296"/>
            </a:avLst>
          </a:prstGeom>
          <a:solidFill>
            <a:srgbClr val="FFFFFF"/>
          </a:solidFill>
          <a:ln w="25400">
            <a:solidFill>
              <a:srgbClr val="1F497D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6" name="AutoShape 2"/>
          <p:cNvSpPr>
            <a:spLocks/>
          </p:cNvSpPr>
          <p:nvPr/>
        </p:nvSpPr>
        <p:spPr bwMode="auto">
          <a:xfrm>
            <a:off x="1066727" y="692150"/>
            <a:ext cx="124506" cy="4843463"/>
          </a:xfrm>
          <a:prstGeom prst="leftBrace">
            <a:avLst>
              <a:gd name="adj1" fmla="val 221088"/>
              <a:gd name="adj2" fmla="val 50000"/>
            </a:avLst>
          </a:prstGeom>
          <a:solidFill>
            <a:srgbClr val="FFFFFF"/>
          </a:solidFill>
          <a:ln w="25400">
            <a:solidFill>
              <a:srgbClr val="1F497D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04852" y="0"/>
            <a:ext cx="62361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304852" y="224135"/>
            <a:ext cx="623614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306314" y="2359832"/>
            <a:ext cx="6236147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rgbClr val="17365D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“SandStorm” –attack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“The </a:t>
            </a:r>
            <a:r>
              <a:rPr kumimoji="0" lang="en-US" sz="1000" b="0" i="1" u="none" strike="sng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answer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000" b="1" i="1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problem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is not in the box, it’s in the band.” – 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AntiTrust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1" u="none" strike="noStrike" cap="none" normalizeH="0" baseline="0" dirty="0" smtClean="0">
              <a:ln>
                <a:noFill/>
              </a:ln>
              <a:solidFill>
                <a:srgbClr val="1F497D"/>
              </a:solidFill>
              <a:effectLst/>
              <a:latin typeface="Verdana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Dennis Rand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69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171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”SandStorm” –attack</a:t>
            </a:r>
            <a:endParaRPr lang="en-US" sz="1000" dirty="0"/>
          </a:p>
          <a:p>
            <a:pPr algn="ctr"/>
            <a:r>
              <a:rPr lang="en-US" sz="1000" i="1" dirty="0"/>
              <a:t>“The </a:t>
            </a:r>
            <a:r>
              <a:rPr lang="en-US" sz="1000" i="1" strike="sngStrike" dirty="0">
                <a:solidFill>
                  <a:srgbClr val="FF0000"/>
                </a:solidFill>
              </a:rPr>
              <a:t>answer</a:t>
            </a:r>
            <a:r>
              <a:rPr lang="en-US" sz="1000" i="1" dirty="0"/>
              <a:t> </a:t>
            </a:r>
            <a:r>
              <a:rPr lang="en-US" sz="1000" b="1" i="1" dirty="0">
                <a:solidFill>
                  <a:schemeClr val="tx2"/>
                </a:solidFill>
              </a:rPr>
              <a:t>problem</a:t>
            </a:r>
            <a:r>
              <a:rPr lang="en-US" sz="1000" i="1" dirty="0"/>
              <a:t> is not in the box, it’s in the band.” – </a:t>
            </a:r>
            <a:r>
              <a:rPr lang="en-US" sz="1000" i="1" dirty="0" err="1"/>
              <a:t>AntiTrust</a:t>
            </a:r>
            <a:endParaRPr lang="en-US" sz="1000" i="1" dirty="0"/>
          </a:p>
        </p:txBody>
      </p:sp>
      <p:cxnSp>
        <p:nvCxnSpPr>
          <p:cNvPr id="3074" name="AutoShape 2"/>
          <p:cNvCxnSpPr>
            <a:cxnSpLocks noChangeShapeType="1"/>
          </p:cNvCxnSpPr>
          <p:nvPr/>
        </p:nvCxnSpPr>
        <p:spPr bwMode="auto">
          <a:xfrm>
            <a:off x="1142658" y="401823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47775" y="3792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1142658" y="6669360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47775" y="4249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65475" algn="ctr"/>
                <a:tab pos="6332538" algn="r"/>
              </a:tabLst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6639163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 smtClean="0"/>
              <a:t>Research and </a:t>
            </a:r>
            <a:r>
              <a:rPr lang="en-US" sz="1000" i="1" dirty="0" err="1" smtClean="0"/>
              <a:t>writeup</a:t>
            </a:r>
            <a:r>
              <a:rPr lang="en-US" sz="1000" i="1" dirty="0" smtClean="0"/>
              <a:t> by Dennis Rand</a:t>
            </a:r>
            <a:endParaRPr lang="en-US" sz="1000" i="1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20080"/>
          </a:xfrm>
        </p:spPr>
        <p:txBody>
          <a:bodyPr>
            <a:normAutofit fontScale="90000"/>
          </a:bodyPr>
          <a:lstStyle/>
          <a:p>
            <a:pPr algn="l"/>
            <a:r>
              <a:rPr lang="da-DK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 cases</a:t>
            </a:r>
            <a:endParaRPr lang="da-DK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a-DK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Loop </a:t>
            </a:r>
            <a:r>
              <a:rPr lang="da-DK" sz="28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connection</a:t>
            </a:r>
            <a:r>
              <a:rPr lang="da-DK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a-DK" sz="28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request</a:t>
            </a:r>
            <a:r>
              <a:rPr lang="da-DK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a-DK" sz="28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every</a:t>
            </a:r>
            <a:r>
              <a:rPr lang="da-DK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10 </a:t>
            </a:r>
            <a:r>
              <a:rPr lang="da-DK" sz="28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seconds</a:t>
            </a:r>
            <a:r>
              <a:rPr lang="da-DK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da-DK" sz="28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da-DK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Loop </a:t>
            </a:r>
            <a:r>
              <a:rPr lang="da-DK" sz="28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connection</a:t>
            </a:r>
            <a:r>
              <a:rPr lang="da-DK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a-DK" sz="28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request</a:t>
            </a:r>
            <a:r>
              <a:rPr lang="da-DK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a-DK" sz="28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every</a:t>
            </a:r>
            <a:r>
              <a:rPr lang="da-DK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a-DK" sz="28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second</a:t>
            </a:r>
            <a:endParaRPr lang="da-DK" sz="2800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da-DK" sz="28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da-DK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Stand-</a:t>
            </a:r>
            <a:r>
              <a:rPr lang="da-DK" sz="28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alone</a:t>
            </a:r>
            <a:r>
              <a:rPr lang="da-DK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a-DK" sz="28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attack</a:t>
            </a:r>
            <a:r>
              <a:rPr lang="da-DK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(SQL </a:t>
            </a:r>
            <a:r>
              <a:rPr lang="da-DK" sz="28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injection</a:t>
            </a:r>
            <a:r>
              <a:rPr lang="da-DK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endParaRPr lang="da-DK" sz="28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da-DK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Distributed </a:t>
            </a:r>
            <a:r>
              <a:rPr lang="da-DK" sz="28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attack</a:t>
            </a:r>
            <a:r>
              <a:rPr lang="da-DK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(18 </a:t>
            </a:r>
            <a:r>
              <a:rPr lang="da-DK" sz="28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attacks</a:t>
            </a:r>
            <a:r>
              <a:rPr lang="da-DK" sz="28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da-DK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exploits)</a:t>
            </a:r>
            <a:endParaRPr lang="da-DK" sz="28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8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171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”SandStorm” –attack</a:t>
            </a:r>
            <a:endParaRPr lang="en-US" sz="1000" dirty="0"/>
          </a:p>
          <a:p>
            <a:pPr algn="ctr"/>
            <a:r>
              <a:rPr lang="en-US" sz="1000" i="1" dirty="0"/>
              <a:t>“The </a:t>
            </a:r>
            <a:r>
              <a:rPr lang="en-US" sz="1000" i="1" strike="sngStrike" dirty="0">
                <a:solidFill>
                  <a:srgbClr val="FF0000"/>
                </a:solidFill>
              </a:rPr>
              <a:t>answer</a:t>
            </a:r>
            <a:r>
              <a:rPr lang="en-US" sz="1000" i="1" dirty="0"/>
              <a:t> </a:t>
            </a:r>
            <a:r>
              <a:rPr lang="en-US" sz="1000" b="1" i="1" dirty="0">
                <a:solidFill>
                  <a:schemeClr val="tx2"/>
                </a:solidFill>
              </a:rPr>
              <a:t>problem</a:t>
            </a:r>
            <a:r>
              <a:rPr lang="en-US" sz="1000" i="1" dirty="0"/>
              <a:t> is not in the box, it’s in the band.” – </a:t>
            </a:r>
            <a:r>
              <a:rPr lang="en-US" sz="1000" i="1" dirty="0" err="1"/>
              <a:t>AntiTrust</a:t>
            </a:r>
            <a:endParaRPr lang="en-US" sz="1000" i="1" dirty="0"/>
          </a:p>
        </p:txBody>
      </p:sp>
      <p:cxnSp>
        <p:nvCxnSpPr>
          <p:cNvPr id="3074" name="AutoShape 2"/>
          <p:cNvCxnSpPr>
            <a:cxnSpLocks noChangeShapeType="1"/>
          </p:cNvCxnSpPr>
          <p:nvPr/>
        </p:nvCxnSpPr>
        <p:spPr bwMode="auto">
          <a:xfrm>
            <a:off x="1142658" y="401823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47775" y="3792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1142658" y="6669360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47775" y="4249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65475" algn="ctr"/>
                <a:tab pos="6332538" algn="r"/>
              </a:tabLst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6639163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 smtClean="0"/>
              <a:t>Research and </a:t>
            </a:r>
            <a:r>
              <a:rPr lang="en-US" sz="1000" i="1" dirty="0" err="1" smtClean="0"/>
              <a:t>writeup</a:t>
            </a:r>
            <a:r>
              <a:rPr lang="en-US" sz="1000" i="1" dirty="0" smtClean="0"/>
              <a:t> by Dennis Rand</a:t>
            </a:r>
            <a:endParaRPr lang="en-US" sz="1000" i="1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20080"/>
          </a:xfrm>
        </p:spPr>
        <p:txBody>
          <a:bodyPr>
            <a:normAutofit fontScale="90000"/>
          </a:bodyPr>
          <a:lstStyle/>
          <a:p>
            <a:pPr algn="l"/>
            <a:r>
              <a:rPr lang="da-DK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Testcase 1 – </a:t>
            </a:r>
            <a:r>
              <a:rPr lang="da-DK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Anyone</a:t>
            </a:r>
            <a:r>
              <a:rPr lang="da-DK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a-DK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da-DK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2" name="Group 5"/>
          <p:cNvGrpSpPr>
            <a:grpSpLocks/>
          </p:cNvGrpSpPr>
          <p:nvPr/>
        </p:nvGrpSpPr>
        <p:grpSpPr bwMode="auto">
          <a:xfrm>
            <a:off x="827584" y="1268760"/>
            <a:ext cx="7488832" cy="1584176"/>
            <a:chOff x="2955" y="2868"/>
            <a:chExt cx="6517" cy="1312"/>
          </a:xfrm>
        </p:grpSpPr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2955" y="2868"/>
              <a:ext cx="6517" cy="1312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graphicFrame>
          <p:nvGraphicFramePr>
            <p:cNvPr id="14" name="Objekt 13"/>
            <p:cNvGraphicFramePr>
              <a:graphicFrameLocks noChangeAspect="1"/>
            </p:cNvGraphicFramePr>
            <p:nvPr/>
          </p:nvGraphicFramePr>
          <p:xfrm>
            <a:off x="3008" y="2891"/>
            <a:ext cx="6320" cy="1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9" name="Visio" r:id="rId3" imgW="4013095" imgH="772538" progId="Visio.Drawing.11">
                    <p:embed/>
                  </p:oleObj>
                </mc:Choice>
                <mc:Fallback>
                  <p:oleObj name="Visio" r:id="rId3" imgW="4013095" imgH="772538" progId="Visio.Drawing.11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8" y="2891"/>
                          <a:ext cx="6320" cy="1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ktangel 15"/>
          <p:cNvSpPr/>
          <p:nvPr/>
        </p:nvSpPr>
        <p:spPr>
          <a:xfrm>
            <a:off x="539552" y="2996952"/>
            <a:ext cx="30326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173 </a:t>
            </a:r>
            <a:r>
              <a:rPr lang="en-US" sz="20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unique IP’s </a:t>
            </a:r>
            <a:r>
              <a:rPr lang="en-US" sz="20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were </a:t>
            </a:r>
            <a:r>
              <a:rPr lang="en-US" sz="20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seen connecting back to the C&amp;C server, distributed over 28 different geographical locations</a:t>
            </a:r>
            <a:r>
              <a:rPr lang="en-US" sz="20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sz="2000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server received </a:t>
            </a:r>
            <a:r>
              <a:rPr lang="en-US" sz="20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9316 connections </a:t>
            </a:r>
          </a:p>
        </p:txBody>
      </p:sp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983304"/>
            <a:ext cx="5431234" cy="3254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8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171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”SandStorm” –attack</a:t>
            </a:r>
            <a:endParaRPr lang="en-US" sz="1000" dirty="0"/>
          </a:p>
          <a:p>
            <a:pPr algn="ctr"/>
            <a:r>
              <a:rPr lang="en-US" sz="1000" i="1" dirty="0"/>
              <a:t>“The </a:t>
            </a:r>
            <a:r>
              <a:rPr lang="en-US" sz="1000" i="1" strike="sngStrike" dirty="0">
                <a:solidFill>
                  <a:srgbClr val="FF0000"/>
                </a:solidFill>
              </a:rPr>
              <a:t>answer</a:t>
            </a:r>
            <a:r>
              <a:rPr lang="en-US" sz="1000" i="1" dirty="0"/>
              <a:t> </a:t>
            </a:r>
            <a:r>
              <a:rPr lang="en-US" sz="1000" b="1" i="1" dirty="0">
                <a:solidFill>
                  <a:schemeClr val="tx2"/>
                </a:solidFill>
              </a:rPr>
              <a:t>problem</a:t>
            </a:r>
            <a:r>
              <a:rPr lang="en-US" sz="1000" i="1" dirty="0"/>
              <a:t> is not in the box, it’s in the band.” – </a:t>
            </a:r>
            <a:r>
              <a:rPr lang="en-US" sz="1000" i="1" dirty="0" err="1"/>
              <a:t>AntiTrust</a:t>
            </a:r>
            <a:endParaRPr lang="en-US" sz="1000" i="1" dirty="0"/>
          </a:p>
        </p:txBody>
      </p:sp>
      <p:cxnSp>
        <p:nvCxnSpPr>
          <p:cNvPr id="3074" name="AutoShape 2"/>
          <p:cNvCxnSpPr>
            <a:cxnSpLocks noChangeShapeType="1"/>
          </p:cNvCxnSpPr>
          <p:nvPr/>
        </p:nvCxnSpPr>
        <p:spPr bwMode="auto">
          <a:xfrm>
            <a:off x="1142658" y="401823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47775" y="3792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1142658" y="6669360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47775" y="4249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65475" algn="ctr"/>
                <a:tab pos="6332538" algn="r"/>
              </a:tabLst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6639163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 smtClean="0"/>
              <a:t>Research and </a:t>
            </a:r>
            <a:r>
              <a:rPr lang="en-US" sz="1000" i="1" dirty="0" err="1" smtClean="0"/>
              <a:t>writeup</a:t>
            </a:r>
            <a:r>
              <a:rPr lang="en-US" sz="1000" i="1" dirty="0" smtClean="0"/>
              <a:t> by Dennis Rand</a:t>
            </a:r>
            <a:endParaRPr lang="en-US" sz="1000" i="1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08112"/>
          </a:xfrm>
        </p:spPr>
        <p:txBody>
          <a:bodyPr>
            <a:normAutofit fontScale="90000"/>
          </a:bodyPr>
          <a:lstStyle/>
          <a:p>
            <a:pPr algn="l"/>
            <a:r>
              <a:rPr lang="da-DK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Testcase 2 – Do I have to </a:t>
            </a:r>
            <a:r>
              <a:rPr lang="da-DK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repeat</a:t>
            </a:r>
            <a:r>
              <a:rPr lang="da-DK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a-DK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myself</a:t>
            </a:r>
            <a:endParaRPr lang="da-DK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539552" y="2996952"/>
            <a:ext cx="303265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During the run 131 unique IP’s </a:t>
            </a:r>
            <a:r>
              <a:rPr lang="en-US" sz="20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were </a:t>
            </a:r>
            <a:r>
              <a:rPr lang="en-US" sz="20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seen connecting back to the C&amp;C server, distributed over 35 different geographical locations. </a:t>
            </a:r>
            <a:endParaRPr lang="en-US" sz="2000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US" sz="20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erver </a:t>
            </a:r>
            <a:r>
              <a:rPr lang="en-US" sz="20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received 7336 connections  </a:t>
            </a:r>
          </a:p>
          <a:p>
            <a:endParaRPr lang="en-US" sz="20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71600" y="1556792"/>
            <a:ext cx="7139905" cy="1152128"/>
            <a:chOff x="2796" y="3666"/>
            <a:chExt cx="6620" cy="1248"/>
          </a:xfrm>
        </p:grpSpPr>
        <p:sp>
          <p:nvSpPr>
            <p:cNvPr id="3" name="AutoShape 3"/>
            <p:cNvSpPr>
              <a:spLocks noChangeArrowheads="1"/>
            </p:cNvSpPr>
            <p:nvPr/>
          </p:nvSpPr>
          <p:spPr bwMode="auto">
            <a:xfrm>
              <a:off x="2796" y="3666"/>
              <a:ext cx="6620" cy="1248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graphicFrame>
          <p:nvGraphicFramePr>
            <p:cNvPr id="5" name="Objekt 4"/>
            <p:cNvGraphicFramePr>
              <a:graphicFrameLocks noChangeAspect="1"/>
            </p:cNvGraphicFramePr>
            <p:nvPr/>
          </p:nvGraphicFramePr>
          <p:xfrm>
            <a:off x="2894" y="3699"/>
            <a:ext cx="6320" cy="10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9" name="Visio" r:id="rId3" imgW="4013095" imgH="637702" progId="Visio.Drawing.11">
                    <p:embed/>
                  </p:oleObj>
                </mc:Choice>
                <mc:Fallback>
                  <p:oleObj name="Visio" r:id="rId3" imgW="4013095" imgH="637702" progId="Visio.Drawing.11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4" y="3699"/>
                          <a:ext cx="6320" cy="10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641" y="2757696"/>
            <a:ext cx="5566052" cy="347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05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171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”SandStorm” –attack</a:t>
            </a:r>
            <a:endParaRPr lang="en-US" sz="1000" dirty="0"/>
          </a:p>
          <a:p>
            <a:pPr algn="ctr"/>
            <a:r>
              <a:rPr lang="en-US" sz="1000" i="1" dirty="0"/>
              <a:t>“The </a:t>
            </a:r>
            <a:r>
              <a:rPr lang="en-US" sz="1000" i="1" strike="sngStrike" dirty="0">
                <a:solidFill>
                  <a:srgbClr val="FF0000"/>
                </a:solidFill>
              </a:rPr>
              <a:t>answer</a:t>
            </a:r>
            <a:r>
              <a:rPr lang="en-US" sz="1000" i="1" dirty="0"/>
              <a:t> </a:t>
            </a:r>
            <a:r>
              <a:rPr lang="en-US" sz="1000" b="1" i="1" dirty="0">
                <a:solidFill>
                  <a:schemeClr val="tx2"/>
                </a:solidFill>
              </a:rPr>
              <a:t>problem</a:t>
            </a:r>
            <a:r>
              <a:rPr lang="en-US" sz="1000" i="1" dirty="0"/>
              <a:t> is not in the box, it’s in the band.” – </a:t>
            </a:r>
            <a:r>
              <a:rPr lang="en-US" sz="1000" i="1" dirty="0" err="1"/>
              <a:t>AntiTrust</a:t>
            </a:r>
            <a:endParaRPr lang="en-US" sz="1000" i="1" dirty="0"/>
          </a:p>
        </p:txBody>
      </p:sp>
      <p:cxnSp>
        <p:nvCxnSpPr>
          <p:cNvPr id="3074" name="AutoShape 2"/>
          <p:cNvCxnSpPr>
            <a:cxnSpLocks noChangeShapeType="1"/>
          </p:cNvCxnSpPr>
          <p:nvPr/>
        </p:nvCxnSpPr>
        <p:spPr bwMode="auto">
          <a:xfrm>
            <a:off x="1142658" y="401823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47775" y="3792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1142658" y="6669360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47775" y="4249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65475" algn="ctr"/>
                <a:tab pos="6332538" algn="r"/>
              </a:tabLst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6639163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 smtClean="0"/>
              <a:t>Research and </a:t>
            </a:r>
            <a:r>
              <a:rPr lang="en-US" sz="1000" i="1" dirty="0" err="1" smtClean="0"/>
              <a:t>writeup</a:t>
            </a:r>
            <a:r>
              <a:rPr lang="en-US" sz="1000" i="1" dirty="0" smtClean="0"/>
              <a:t> by Dennis Rand</a:t>
            </a:r>
            <a:endParaRPr lang="en-US" sz="1000" i="1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20080"/>
          </a:xfrm>
        </p:spPr>
        <p:txBody>
          <a:bodyPr>
            <a:normAutofit fontScale="90000"/>
          </a:bodyPr>
          <a:lstStyle/>
          <a:p>
            <a:pPr algn="l"/>
            <a:r>
              <a:rPr lang="da-DK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Testcase 3 – Fast in fast out</a:t>
            </a:r>
            <a:endParaRPr lang="da-DK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ladsholder til indhold 2"/>
          <p:cNvSpPr>
            <a:spLocks noGrp="1"/>
          </p:cNvSpPr>
          <p:nvPr>
            <p:ph idx="1"/>
          </p:nvPr>
        </p:nvSpPr>
        <p:spPr>
          <a:xfrm>
            <a:off x="570135" y="2657847"/>
            <a:ext cx="8229600" cy="120320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exploit send in “Binary test case 3” is based on a Mass SQLi attack from the </a:t>
            </a:r>
            <a:r>
              <a:rPr lang="en-US" sz="20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Asprox</a:t>
            </a:r>
            <a:r>
              <a:rPr lang="en-US" sz="20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worm that was mentioned and described on ISC SANS back in 2008.</a:t>
            </a:r>
          </a:p>
          <a:p>
            <a:pPr marL="0" indent="0">
              <a:buNone/>
            </a:pPr>
            <a:endParaRPr lang="da-DK" sz="20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95536" y="1412776"/>
            <a:ext cx="8424936" cy="1152128"/>
            <a:chOff x="2646" y="1905"/>
            <a:chExt cx="6490" cy="891"/>
          </a:xfrm>
        </p:grpSpPr>
        <p:sp>
          <p:nvSpPr>
            <p:cNvPr id="3" name="AutoShape 3"/>
            <p:cNvSpPr>
              <a:spLocks noChangeArrowheads="1"/>
            </p:cNvSpPr>
            <p:nvPr/>
          </p:nvSpPr>
          <p:spPr bwMode="auto">
            <a:xfrm>
              <a:off x="2646" y="1905"/>
              <a:ext cx="6490" cy="891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graphicFrame>
          <p:nvGraphicFramePr>
            <p:cNvPr id="5" name="Objekt 4"/>
            <p:cNvGraphicFramePr>
              <a:graphicFrameLocks noChangeAspect="1"/>
            </p:cNvGraphicFramePr>
            <p:nvPr/>
          </p:nvGraphicFramePr>
          <p:xfrm>
            <a:off x="2754" y="1993"/>
            <a:ext cx="6320" cy="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3" name="Visio" r:id="rId3" imgW="4013095" imgH="414236" progId="Visio.Drawing.11">
                    <p:embed/>
                  </p:oleObj>
                </mc:Choice>
                <mc:Fallback>
                  <p:oleObj name="Visio" r:id="rId3" imgW="4013095" imgH="414236" progId="Visio.Drawing.11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4" y="1993"/>
                          <a:ext cx="6320" cy="6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45024"/>
            <a:ext cx="5536064" cy="2896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8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171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”SandStorm” –attack</a:t>
            </a:r>
            <a:endParaRPr lang="en-US" sz="1000" dirty="0"/>
          </a:p>
          <a:p>
            <a:pPr algn="ctr"/>
            <a:r>
              <a:rPr lang="en-US" sz="1000" i="1" dirty="0"/>
              <a:t>“The </a:t>
            </a:r>
            <a:r>
              <a:rPr lang="en-US" sz="1000" i="1" strike="sngStrike" dirty="0">
                <a:solidFill>
                  <a:srgbClr val="FF0000"/>
                </a:solidFill>
              </a:rPr>
              <a:t>answer</a:t>
            </a:r>
            <a:r>
              <a:rPr lang="en-US" sz="1000" i="1" dirty="0"/>
              <a:t> </a:t>
            </a:r>
            <a:r>
              <a:rPr lang="en-US" sz="1000" b="1" i="1" dirty="0">
                <a:solidFill>
                  <a:schemeClr val="tx2"/>
                </a:solidFill>
              </a:rPr>
              <a:t>problem</a:t>
            </a:r>
            <a:r>
              <a:rPr lang="en-US" sz="1000" i="1" dirty="0"/>
              <a:t> is not in the box, it’s in the band.” – </a:t>
            </a:r>
            <a:r>
              <a:rPr lang="en-US" sz="1000" i="1" dirty="0" err="1"/>
              <a:t>AntiTrust</a:t>
            </a:r>
            <a:endParaRPr lang="en-US" sz="1000" i="1" dirty="0"/>
          </a:p>
        </p:txBody>
      </p:sp>
      <p:cxnSp>
        <p:nvCxnSpPr>
          <p:cNvPr id="3074" name="AutoShape 2"/>
          <p:cNvCxnSpPr>
            <a:cxnSpLocks noChangeShapeType="1"/>
          </p:cNvCxnSpPr>
          <p:nvPr/>
        </p:nvCxnSpPr>
        <p:spPr bwMode="auto">
          <a:xfrm>
            <a:off x="1142658" y="401823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47775" y="3792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1142658" y="6669360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47775" y="4249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65475" algn="ctr"/>
                <a:tab pos="6332538" algn="r"/>
              </a:tabLst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6639163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 smtClean="0"/>
              <a:t>Research and </a:t>
            </a:r>
            <a:r>
              <a:rPr lang="en-US" sz="1000" i="1" dirty="0" err="1" smtClean="0"/>
              <a:t>writeup</a:t>
            </a:r>
            <a:r>
              <a:rPr lang="en-US" sz="1000" i="1" dirty="0" smtClean="0"/>
              <a:t> by Dennis Rand</a:t>
            </a:r>
            <a:endParaRPr lang="en-US" sz="1000" i="1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20080"/>
          </a:xfrm>
        </p:spPr>
        <p:txBody>
          <a:bodyPr>
            <a:normAutofit fontScale="90000"/>
          </a:bodyPr>
          <a:lstStyle/>
          <a:p>
            <a:pPr algn="l"/>
            <a:r>
              <a:rPr lang="da-DK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Testcase 3 – </a:t>
            </a:r>
            <a:r>
              <a:rPr lang="en-US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US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ire and forget</a:t>
            </a:r>
            <a:endParaRPr lang="da-DK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ladsholder til indhold 2"/>
          <p:cNvSpPr>
            <a:spLocks noGrp="1"/>
          </p:cNvSpPr>
          <p:nvPr>
            <p:ph idx="1"/>
          </p:nvPr>
        </p:nvSpPr>
        <p:spPr>
          <a:xfrm>
            <a:off x="539552" y="1340769"/>
            <a:ext cx="8229600" cy="336617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14 binaries </a:t>
            </a:r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were </a:t>
            </a:r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executed 81 times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from 43 unique </a:t>
            </a:r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IP’s</a:t>
            </a:r>
          </a:p>
          <a:p>
            <a:endParaRPr lang="en-US" sz="2400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80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unmodified SQLi attacks, </a:t>
            </a:r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was 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either executed through the binary or a replay attack, and 1 modified SQLi attack where the request sent to the server was changed, but still not filtered out the attack.</a:t>
            </a:r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da-DK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259350"/>
            <a:ext cx="3619128" cy="226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2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171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”SandStorm” –attack</a:t>
            </a:r>
            <a:endParaRPr lang="en-US" sz="1000" dirty="0"/>
          </a:p>
          <a:p>
            <a:pPr algn="ctr"/>
            <a:r>
              <a:rPr lang="en-US" sz="1000" i="1" dirty="0"/>
              <a:t>“The </a:t>
            </a:r>
            <a:r>
              <a:rPr lang="en-US" sz="1000" i="1" strike="sngStrike" dirty="0">
                <a:solidFill>
                  <a:srgbClr val="FF0000"/>
                </a:solidFill>
              </a:rPr>
              <a:t>answer</a:t>
            </a:r>
            <a:r>
              <a:rPr lang="en-US" sz="1000" i="1" dirty="0"/>
              <a:t> </a:t>
            </a:r>
            <a:r>
              <a:rPr lang="en-US" sz="1000" b="1" i="1" dirty="0">
                <a:solidFill>
                  <a:schemeClr val="tx2"/>
                </a:solidFill>
              </a:rPr>
              <a:t>problem</a:t>
            </a:r>
            <a:r>
              <a:rPr lang="en-US" sz="1000" i="1" dirty="0"/>
              <a:t> is not in the box, it’s in the band.” – </a:t>
            </a:r>
            <a:r>
              <a:rPr lang="en-US" sz="1000" i="1" dirty="0" err="1"/>
              <a:t>AntiTrust</a:t>
            </a:r>
            <a:endParaRPr lang="en-US" sz="1000" i="1" dirty="0"/>
          </a:p>
        </p:txBody>
      </p:sp>
      <p:cxnSp>
        <p:nvCxnSpPr>
          <p:cNvPr id="3074" name="AutoShape 2"/>
          <p:cNvCxnSpPr>
            <a:cxnSpLocks noChangeShapeType="1"/>
          </p:cNvCxnSpPr>
          <p:nvPr/>
        </p:nvCxnSpPr>
        <p:spPr bwMode="auto">
          <a:xfrm>
            <a:off x="1142658" y="401823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1142658" y="6669360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10" name="Rektangel 9"/>
          <p:cNvSpPr/>
          <p:nvPr/>
        </p:nvSpPr>
        <p:spPr>
          <a:xfrm>
            <a:off x="0" y="6639163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 smtClean="0"/>
              <a:t>Research and </a:t>
            </a:r>
            <a:r>
              <a:rPr lang="en-US" sz="1000" i="1" dirty="0" err="1" smtClean="0"/>
              <a:t>writeup</a:t>
            </a:r>
            <a:r>
              <a:rPr lang="en-US" sz="1000" i="1" dirty="0" smtClean="0"/>
              <a:t> by Dennis Rand</a:t>
            </a:r>
            <a:endParaRPr lang="en-US" sz="1000" i="1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52128"/>
          </a:xfrm>
        </p:spPr>
        <p:txBody>
          <a:bodyPr>
            <a:normAutofit fontScale="90000"/>
          </a:bodyPr>
          <a:lstStyle/>
          <a:p>
            <a:pPr algn="l"/>
            <a:r>
              <a:rPr lang="da-DK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Testcase 4 – </a:t>
            </a:r>
            <a:r>
              <a:rPr lang="da-DK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What</a:t>
            </a:r>
            <a:r>
              <a:rPr lang="da-DK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 </a:t>
            </a:r>
            <a:r>
              <a:rPr lang="da-DK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thy</a:t>
            </a:r>
            <a:r>
              <a:rPr lang="da-DK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a-DK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bidding</a:t>
            </a:r>
            <a:r>
              <a:rPr lang="da-DK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da-DK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my</a:t>
            </a:r>
            <a:r>
              <a:rPr lang="da-DK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master</a:t>
            </a:r>
            <a:endParaRPr lang="da-DK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0112" y="1700808"/>
            <a:ext cx="7768312" cy="1582936"/>
            <a:chOff x="1075" y="1898"/>
            <a:chExt cx="9547" cy="1973"/>
          </a:xfrm>
        </p:grpSpPr>
        <p:sp>
          <p:nvSpPr>
            <p:cNvPr id="3" name="AutoShape 3"/>
            <p:cNvSpPr>
              <a:spLocks noChangeArrowheads="1"/>
            </p:cNvSpPr>
            <p:nvPr/>
          </p:nvSpPr>
          <p:spPr bwMode="auto">
            <a:xfrm>
              <a:off x="1075" y="1898"/>
              <a:ext cx="9547" cy="1973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graphicFrame>
          <p:nvGraphicFramePr>
            <p:cNvPr id="5" name="Objekt 4"/>
            <p:cNvGraphicFramePr>
              <a:graphicFrameLocks noChangeAspect="1"/>
            </p:cNvGraphicFramePr>
            <p:nvPr/>
          </p:nvGraphicFramePr>
          <p:xfrm>
            <a:off x="1134" y="1999"/>
            <a:ext cx="9326" cy="17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9" name="Visio" r:id="rId3" imgW="5921314" imgH="1131381" progId="Visio.Drawing.11">
                    <p:embed/>
                  </p:oleObj>
                </mc:Choice>
                <mc:Fallback>
                  <p:oleObj name="Visio" r:id="rId3" imgW="5921314" imgH="1131381" progId="Visio.Drawing.11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4" y="1999"/>
                          <a:ext cx="9326" cy="17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Tabel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212369"/>
              </p:ext>
            </p:extLst>
          </p:nvPr>
        </p:nvGraphicFramePr>
        <p:xfrm>
          <a:off x="179512" y="3356992"/>
          <a:ext cx="8856984" cy="3328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0138"/>
                <a:gridCol w="4516335"/>
                <a:gridCol w="3770511"/>
              </a:tblGrid>
              <a:tr h="1996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ID #</a:t>
                      </a:r>
                      <a:endParaRPr lang="en-US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1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Exploit name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1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Exploit sources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1746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 u="sng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Asprox SQL injection (Modified)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 u="none" strike="noStrike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http://isc.sans.edu/diary.html?storyid=4565</a:t>
                      </a:r>
                      <a:endParaRPr lang="en-US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1746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Apache &lt; 1.3.37, 2.0.59, 2.2.3 (mod_rewrite) Remote Overflow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CVE-2006-3747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1746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Axous 1.1.0 SQL Injection Vulnerabilitiy 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http://www.1337day.com/exploits/18141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1746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Wordpress Zingiri Web Shop Plugin &lt;= 2.4.0 Multiple XSS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http://www.1337day.com/exploits/18135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1746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Joomla com_videogallery LFI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http://www.1337day.com/exploits/18125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1746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joomla component (com_jomtube) SQL injection Vulnerability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http://www.1337day.com/exploits/18033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1746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GENU CMS SQL Injection Vulnerability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http://www.1337day.com/exploits/17984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1746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Newscoop</a:t>
                      </a:r>
                      <a:r>
                        <a:rPr lang="da-DK" sz="105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3.5.3 RFI</a:t>
                      </a:r>
                      <a:endParaRPr lang="en-US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http://www.1337day.com/exploits/18071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1746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VMware Update Manager Directory Traversal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http://www.1337day.com/exploits/16861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1746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User-agent SQLi test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Testing SQLi in header information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1746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X-Forward SQLi header test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Testing SQLi in header information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1746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SQLi - iFrame injections attack from 2011 (Unmanipulated)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http://www.issahawaii.org/download.cfm?ID=31551</a:t>
                      </a:r>
                      <a:endParaRPr lang="en-US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1746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PHP Source code disclosure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CVE-2012-1823 PHP Source code disclosure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1746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CVE-2012-1823 - PHP CGI Argument Injection Remote Exploit 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http://www.1337day.com/exploits/18314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1746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XSS img src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http://ha.ckers.org/xss.html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1746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17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IMG XSS UTF-8 encoded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http://ha.ckers.org/xss.html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1746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18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IMG XSS Embedded newline</a:t>
                      </a:r>
                      <a:endParaRPr lang="en-US" sz="14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5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http://ha.ckers.org/xss.html</a:t>
                      </a:r>
                      <a:endParaRPr lang="en-US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8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171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”SandStorm” –attack</a:t>
            </a:r>
            <a:endParaRPr lang="en-US" sz="1000" dirty="0"/>
          </a:p>
          <a:p>
            <a:pPr algn="ctr"/>
            <a:r>
              <a:rPr lang="en-US" sz="1000" i="1" dirty="0"/>
              <a:t>“The </a:t>
            </a:r>
            <a:r>
              <a:rPr lang="en-US" sz="1000" i="1" strike="sngStrike" dirty="0">
                <a:solidFill>
                  <a:srgbClr val="FF0000"/>
                </a:solidFill>
              </a:rPr>
              <a:t>answer</a:t>
            </a:r>
            <a:r>
              <a:rPr lang="en-US" sz="1000" i="1" dirty="0"/>
              <a:t> </a:t>
            </a:r>
            <a:r>
              <a:rPr lang="en-US" sz="1000" b="1" i="1" dirty="0">
                <a:solidFill>
                  <a:schemeClr val="tx2"/>
                </a:solidFill>
              </a:rPr>
              <a:t>problem</a:t>
            </a:r>
            <a:r>
              <a:rPr lang="en-US" sz="1000" i="1" dirty="0"/>
              <a:t> is not in the box, it’s in the band.” – </a:t>
            </a:r>
            <a:r>
              <a:rPr lang="en-US" sz="1000" i="1" dirty="0" err="1"/>
              <a:t>AntiTrust</a:t>
            </a:r>
            <a:endParaRPr lang="en-US" sz="1000" i="1" dirty="0"/>
          </a:p>
        </p:txBody>
      </p:sp>
      <p:cxnSp>
        <p:nvCxnSpPr>
          <p:cNvPr id="3074" name="AutoShape 2"/>
          <p:cNvCxnSpPr>
            <a:cxnSpLocks noChangeShapeType="1"/>
          </p:cNvCxnSpPr>
          <p:nvPr/>
        </p:nvCxnSpPr>
        <p:spPr bwMode="auto">
          <a:xfrm>
            <a:off x="1142658" y="401823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47775" y="3792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1142658" y="6669360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47775" y="4249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65475" algn="ctr"/>
                <a:tab pos="6332538" algn="r"/>
              </a:tabLst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6639163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 smtClean="0"/>
              <a:t>Research and </a:t>
            </a:r>
            <a:r>
              <a:rPr lang="en-US" sz="1000" i="1" dirty="0" err="1" smtClean="0"/>
              <a:t>writeup</a:t>
            </a:r>
            <a:r>
              <a:rPr lang="en-US" sz="1000" i="1" dirty="0" smtClean="0"/>
              <a:t> by Dennis Rand</a:t>
            </a:r>
            <a:endParaRPr lang="en-US" sz="1000" i="1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20080"/>
          </a:xfrm>
        </p:spPr>
        <p:txBody>
          <a:bodyPr>
            <a:normAutofit fontScale="90000"/>
          </a:bodyPr>
          <a:lstStyle/>
          <a:p>
            <a:pPr algn="l"/>
            <a:r>
              <a:rPr lang="da-DK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Testcase 4</a:t>
            </a:r>
            <a:endParaRPr lang="da-DK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ladsholder til indhold 2"/>
          <p:cNvSpPr>
            <a:spLocks noGrp="1"/>
          </p:cNvSpPr>
          <p:nvPr>
            <p:ph idx="1"/>
          </p:nvPr>
        </p:nvSpPr>
        <p:spPr>
          <a:xfrm>
            <a:off x="518864" y="1240160"/>
            <a:ext cx="8229600" cy="31969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US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numbers below are </a:t>
            </a:r>
            <a:r>
              <a:rPr lang="en-US" sz="28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on the exploits executed and where the binary connected back to the C&amp;C with a result. </a:t>
            </a:r>
            <a:endParaRPr lang="en-US" sz="2800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 noticed </a:t>
            </a:r>
            <a:r>
              <a:rPr lang="en-US" sz="28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that multiple of the exploits were later replayed towards the </a:t>
            </a:r>
            <a:endParaRPr lang="en-US" sz="2800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target host(s), </a:t>
            </a:r>
            <a:r>
              <a:rPr lang="en-US" sz="28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without having </a:t>
            </a:r>
            <a:endParaRPr lang="en-US" sz="2800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communicated with </a:t>
            </a:r>
            <a:r>
              <a:rPr lang="en-US" sz="28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C&amp;C </a:t>
            </a:r>
            <a:endParaRPr lang="en-US" sz="2800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first.</a:t>
            </a:r>
            <a:endParaRPr lang="en-US" sz="28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012601"/>
              </p:ext>
            </p:extLst>
          </p:nvPr>
        </p:nvGraphicFramePr>
        <p:xfrm>
          <a:off x="5819774" y="2924944"/>
          <a:ext cx="3144713" cy="37009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0019"/>
                <a:gridCol w="2584694"/>
              </a:tblGrid>
              <a:tr h="264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9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ID</a:t>
                      </a:r>
                      <a:endParaRPr lang="en-US" sz="11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9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Executions</a:t>
                      </a:r>
                      <a:endParaRPr lang="en-US" sz="11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19414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8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US" sz="11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00" b="1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136</a:t>
                      </a:r>
                      <a:endParaRPr lang="en-US" sz="1400" b="1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19414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8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US" sz="11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00" b="1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123</a:t>
                      </a:r>
                      <a:endParaRPr lang="en-US" sz="1400" b="1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19414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8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US" sz="11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00" b="1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119</a:t>
                      </a:r>
                      <a:endParaRPr lang="en-US" sz="1400" b="1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19414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8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US" sz="11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00" b="1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115</a:t>
                      </a:r>
                      <a:endParaRPr lang="en-US" sz="1400" b="1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19414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8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  <a:endParaRPr lang="en-US" sz="11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00" b="1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113</a:t>
                      </a:r>
                      <a:endParaRPr lang="en-US" sz="1400" b="1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19414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8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</a:t>
                      </a:r>
                      <a:endParaRPr lang="en-US" sz="11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00" b="1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111</a:t>
                      </a:r>
                      <a:endParaRPr lang="en-US" sz="1400" b="1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19414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8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  <a:endParaRPr lang="en-US" sz="11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00" b="1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111</a:t>
                      </a:r>
                      <a:endParaRPr lang="en-US" sz="1400" b="1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19414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8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</a:t>
                      </a:r>
                      <a:endParaRPr lang="en-US" sz="11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00" b="1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111</a:t>
                      </a:r>
                      <a:endParaRPr lang="en-US" sz="1400" b="1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2353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8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</a:t>
                      </a:r>
                      <a:endParaRPr lang="en-US" sz="11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00" b="1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111</a:t>
                      </a:r>
                      <a:endParaRPr lang="en-US" sz="1400" b="1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2353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8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  <a:endParaRPr lang="en-US" sz="11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00" b="1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111</a:t>
                      </a:r>
                      <a:endParaRPr lang="en-US" sz="1400" b="1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2353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8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</a:t>
                      </a:r>
                      <a:endParaRPr lang="en-US" sz="11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00" b="1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103</a:t>
                      </a:r>
                      <a:endParaRPr lang="en-US" sz="1400" b="1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2353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8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</a:t>
                      </a:r>
                      <a:endParaRPr lang="en-US" sz="11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00" b="1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99</a:t>
                      </a:r>
                      <a:endParaRPr lang="en-US" sz="1400" b="1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2353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8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</a:t>
                      </a:r>
                      <a:endParaRPr lang="en-US" sz="11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00" b="1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98</a:t>
                      </a:r>
                      <a:endParaRPr lang="en-US" sz="1400" b="1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2353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8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</a:t>
                      </a:r>
                      <a:endParaRPr lang="en-US" sz="11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00" b="1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93</a:t>
                      </a:r>
                      <a:endParaRPr lang="en-US" sz="1400" b="1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2353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8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</a:t>
                      </a:r>
                      <a:endParaRPr lang="en-US" sz="11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00" b="1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93</a:t>
                      </a:r>
                      <a:endParaRPr lang="en-US" sz="1400" b="1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2353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8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17</a:t>
                      </a:r>
                      <a:endParaRPr lang="en-US" sz="110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000" b="1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34</a:t>
                      </a:r>
                      <a:endParaRPr lang="en-US" sz="1400" b="1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8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171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”SandStorm” –attack</a:t>
            </a:r>
            <a:endParaRPr lang="en-US" sz="1000" dirty="0"/>
          </a:p>
          <a:p>
            <a:pPr algn="ctr"/>
            <a:r>
              <a:rPr lang="en-US" sz="1000" i="1" dirty="0"/>
              <a:t>“The </a:t>
            </a:r>
            <a:r>
              <a:rPr lang="en-US" sz="1000" i="1" strike="sngStrike" dirty="0">
                <a:solidFill>
                  <a:srgbClr val="FF0000"/>
                </a:solidFill>
              </a:rPr>
              <a:t>answer</a:t>
            </a:r>
            <a:r>
              <a:rPr lang="en-US" sz="1000" i="1" dirty="0"/>
              <a:t> </a:t>
            </a:r>
            <a:r>
              <a:rPr lang="en-US" sz="1000" b="1" i="1" dirty="0">
                <a:solidFill>
                  <a:schemeClr val="tx2"/>
                </a:solidFill>
              </a:rPr>
              <a:t>problem</a:t>
            </a:r>
            <a:r>
              <a:rPr lang="en-US" sz="1000" i="1" dirty="0"/>
              <a:t> is not in the box, it’s in the band.” – </a:t>
            </a:r>
            <a:r>
              <a:rPr lang="en-US" sz="1000" i="1" dirty="0" err="1"/>
              <a:t>AntiTrust</a:t>
            </a:r>
            <a:endParaRPr lang="en-US" sz="1000" i="1" dirty="0"/>
          </a:p>
        </p:txBody>
      </p:sp>
      <p:cxnSp>
        <p:nvCxnSpPr>
          <p:cNvPr id="3074" name="AutoShape 2"/>
          <p:cNvCxnSpPr>
            <a:cxnSpLocks noChangeShapeType="1"/>
          </p:cNvCxnSpPr>
          <p:nvPr/>
        </p:nvCxnSpPr>
        <p:spPr bwMode="auto">
          <a:xfrm>
            <a:off x="1142658" y="401823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47775" y="3792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1142658" y="6669360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47775" y="4249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65475" algn="ctr"/>
                <a:tab pos="6332538" algn="r"/>
              </a:tabLst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6639163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 smtClean="0"/>
              <a:t>Research and </a:t>
            </a:r>
            <a:r>
              <a:rPr lang="en-US" sz="1000" i="1" dirty="0" err="1" smtClean="0"/>
              <a:t>writeup</a:t>
            </a:r>
            <a:r>
              <a:rPr lang="en-US" sz="1000" i="1" dirty="0" smtClean="0"/>
              <a:t> by Dennis Rand</a:t>
            </a:r>
            <a:endParaRPr lang="en-US" sz="1000" i="1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363272" cy="1152128"/>
          </a:xfrm>
        </p:spPr>
        <p:txBody>
          <a:bodyPr>
            <a:normAutofit/>
          </a:bodyPr>
          <a:lstStyle/>
          <a:p>
            <a:pPr algn="l"/>
            <a:r>
              <a:rPr lang="da-DK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PRO’s</a:t>
            </a:r>
            <a:r>
              <a:rPr lang="da-DK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and </a:t>
            </a:r>
            <a:r>
              <a:rPr lang="da-DK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CON’s</a:t>
            </a:r>
            <a:r>
              <a:rPr lang="da-DK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a-DK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 </a:t>
            </a:r>
            <a:r>
              <a:rPr lang="da-DK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Filtering</a:t>
            </a:r>
            <a:endParaRPr lang="da-DK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13" name="Tabe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653096"/>
              </p:ext>
            </p:extLst>
          </p:nvPr>
        </p:nvGraphicFramePr>
        <p:xfrm>
          <a:off x="323529" y="1794653"/>
          <a:ext cx="8712967" cy="16057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56078"/>
                <a:gridCol w="4356889"/>
              </a:tblGrid>
              <a:tr h="2830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CONs</a:t>
                      </a:r>
                    </a:p>
                  </a:txBody>
                  <a:tcPr marL="68580" marR="68580" marT="0" marB="0"/>
                </a:tc>
              </a:tr>
              <a:tr h="5865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Allowing the </a:t>
                      </a:r>
                      <a:r>
                        <a:rPr lang="en-US" sz="1400" b="0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executable(s) </a:t>
                      </a:r>
                      <a:r>
                        <a:rPr lang="en-US" sz="1400" b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to do all </a:t>
                      </a:r>
                      <a:r>
                        <a:rPr lang="en-US" sz="1400" b="0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outbound</a:t>
                      </a:r>
                      <a:r>
                        <a:rPr lang="en-US" sz="1400" b="0" baseline="0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connections.</a:t>
                      </a:r>
                      <a:endParaRPr lang="en-US" sz="1400" b="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Allowing the executable to perform attacks on internet connected hosts.</a:t>
                      </a:r>
                    </a:p>
                  </a:txBody>
                  <a:tcPr marL="68580" marR="68580" marT="0" marB="0"/>
                </a:tc>
              </a:tr>
              <a:tr h="5865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Worm based code executed on non-protected sandboxes could result in spreading the threat.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4" name="Rektangel 13"/>
          <p:cNvSpPr/>
          <p:nvPr/>
        </p:nvSpPr>
        <p:spPr>
          <a:xfrm>
            <a:off x="251520" y="141277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Setting up a Sandbox without any EPS in place</a:t>
            </a:r>
            <a:endParaRPr lang="en-US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15" name="Tabel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06398"/>
              </p:ext>
            </p:extLst>
          </p:nvPr>
        </p:nvGraphicFramePr>
        <p:xfrm>
          <a:off x="323528" y="4347741"/>
          <a:ext cx="8712968" cy="1938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56079"/>
                <a:gridCol w="4356889"/>
              </a:tblGrid>
              <a:tr h="2200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CONs</a:t>
                      </a:r>
                    </a:p>
                  </a:txBody>
                  <a:tcPr marL="68580" marR="68580" marT="0" marB="0"/>
                </a:tc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The Sandbox system should not be able to be abused for targeting internet connected systems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Dissallowing</a:t>
                      </a:r>
                      <a:r>
                        <a:rPr lang="en-US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specific type of network data could mean not getting full insight into the executable</a:t>
                      </a:r>
                    </a:p>
                  </a:txBody>
                  <a:tcPr marL="68580" marR="68580" marT="0" marB="0"/>
                </a:tc>
              </a:tr>
              <a:tr h="6920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Malware </a:t>
                      </a:r>
                      <a:r>
                        <a:rPr lang="en-US" sz="1400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samples </a:t>
                      </a:r>
                      <a:r>
                        <a:rPr lang="en-US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can use this to identify sandboxes, and thereby execute other behavior, not related to actual in-the-wild behavior.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6" name="Rektangel 15"/>
          <p:cNvSpPr/>
          <p:nvPr/>
        </p:nvSpPr>
        <p:spPr>
          <a:xfrm>
            <a:off x="245125" y="3944343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Setting up a Sandbox with EPS in place</a:t>
            </a:r>
          </a:p>
        </p:txBody>
      </p:sp>
      <p:sp>
        <p:nvSpPr>
          <p:cNvPr id="17" name="Rektangel 16"/>
          <p:cNvSpPr/>
          <p:nvPr/>
        </p:nvSpPr>
        <p:spPr>
          <a:xfrm>
            <a:off x="241596" y="6330806"/>
            <a:ext cx="39982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EPS (Extrusion Prevention Systems).</a:t>
            </a:r>
            <a:endParaRPr lang="da-DK" sz="16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AutoShape 3"/>
          <p:cNvSpPr>
            <a:spLocks noChangeShapeType="1"/>
          </p:cNvSpPr>
          <p:nvPr/>
        </p:nvSpPr>
        <p:spPr bwMode="auto">
          <a:xfrm>
            <a:off x="1295058" y="3789040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38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171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”SandStorm” –attack</a:t>
            </a:r>
            <a:endParaRPr lang="en-US" sz="1000" dirty="0"/>
          </a:p>
          <a:p>
            <a:pPr algn="ctr"/>
            <a:r>
              <a:rPr lang="en-US" sz="1000" i="1" dirty="0"/>
              <a:t>“The </a:t>
            </a:r>
            <a:r>
              <a:rPr lang="en-US" sz="1000" i="1" strike="sngStrike" dirty="0">
                <a:solidFill>
                  <a:srgbClr val="FF0000"/>
                </a:solidFill>
              </a:rPr>
              <a:t>answer</a:t>
            </a:r>
            <a:r>
              <a:rPr lang="en-US" sz="1000" i="1" dirty="0"/>
              <a:t> </a:t>
            </a:r>
            <a:r>
              <a:rPr lang="en-US" sz="1000" b="1" i="1" dirty="0">
                <a:solidFill>
                  <a:schemeClr val="tx2"/>
                </a:solidFill>
              </a:rPr>
              <a:t>problem</a:t>
            </a:r>
            <a:r>
              <a:rPr lang="en-US" sz="1000" i="1" dirty="0"/>
              <a:t> is not in the box, it’s in the band.” – </a:t>
            </a:r>
            <a:r>
              <a:rPr lang="en-US" sz="1000" i="1" dirty="0" err="1"/>
              <a:t>AntiTrust</a:t>
            </a:r>
            <a:endParaRPr lang="en-US" sz="1000" i="1" dirty="0"/>
          </a:p>
        </p:txBody>
      </p:sp>
      <p:cxnSp>
        <p:nvCxnSpPr>
          <p:cNvPr id="3074" name="AutoShape 2"/>
          <p:cNvCxnSpPr>
            <a:cxnSpLocks noChangeShapeType="1"/>
          </p:cNvCxnSpPr>
          <p:nvPr/>
        </p:nvCxnSpPr>
        <p:spPr bwMode="auto">
          <a:xfrm>
            <a:off x="1142658" y="401823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47775" y="3792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1142658" y="6669360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47775" y="4249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65475" algn="ctr"/>
                <a:tab pos="6332538" algn="r"/>
              </a:tabLst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6639163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 smtClean="0"/>
              <a:t>Research and </a:t>
            </a:r>
            <a:r>
              <a:rPr lang="en-US" sz="1000" i="1" dirty="0" err="1" smtClean="0"/>
              <a:t>writeup</a:t>
            </a:r>
            <a:r>
              <a:rPr lang="en-US" sz="1000" i="1" dirty="0" smtClean="0"/>
              <a:t> by Dennis Rand</a:t>
            </a:r>
            <a:endParaRPr lang="en-US" sz="1000" i="1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907704" y="1844824"/>
            <a:ext cx="5256584" cy="720080"/>
          </a:xfrm>
        </p:spPr>
        <p:txBody>
          <a:bodyPr>
            <a:noAutofit/>
          </a:bodyPr>
          <a:lstStyle/>
          <a:p>
            <a:pPr algn="l"/>
            <a:r>
              <a:rPr lang="da-DK" sz="66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Questions</a:t>
            </a:r>
            <a:r>
              <a:rPr lang="da-DK" sz="66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?</a:t>
            </a:r>
            <a:endParaRPr lang="da-DK" sz="66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3230384" y="2636912"/>
            <a:ext cx="460851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Arial" pitchFamily="34" charset="0"/>
              <a:buChar char="•"/>
            </a:pPr>
            <a:r>
              <a:rPr lang="da-DK" sz="54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</a:t>
            </a:r>
            <a:r>
              <a:rPr lang="da-DK" sz="5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 </a:t>
            </a:r>
            <a:r>
              <a:rPr lang="da-DK" sz="54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you</a:t>
            </a:r>
            <a:endParaRPr lang="da-DK" sz="5400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85800" indent="-685800" algn="l">
              <a:buFont typeface="Arial" pitchFamily="34" charset="0"/>
              <a:buChar char="•"/>
            </a:pPr>
            <a:r>
              <a:rPr lang="da-DK" sz="54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You</a:t>
            </a:r>
            <a:r>
              <a:rPr lang="da-DK" sz="5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 </a:t>
            </a:r>
            <a:r>
              <a:rPr lang="da-DK" sz="54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</a:t>
            </a:r>
            <a:endParaRPr lang="da-DK" sz="5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8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171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”SandStorm” –attack</a:t>
            </a:r>
            <a:endParaRPr lang="en-US" sz="1000" dirty="0"/>
          </a:p>
          <a:p>
            <a:pPr algn="ctr"/>
            <a:r>
              <a:rPr lang="en-US" sz="1000" i="1" dirty="0"/>
              <a:t>“The </a:t>
            </a:r>
            <a:r>
              <a:rPr lang="en-US" sz="1000" i="1" strike="sngStrike" dirty="0">
                <a:solidFill>
                  <a:srgbClr val="FF0000"/>
                </a:solidFill>
              </a:rPr>
              <a:t>answer</a:t>
            </a:r>
            <a:r>
              <a:rPr lang="en-US" sz="1000" i="1" dirty="0"/>
              <a:t> </a:t>
            </a:r>
            <a:r>
              <a:rPr lang="en-US" sz="1000" b="1" i="1" dirty="0">
                <a:solidFill>
                  <a:schemeClr val="tx2"/>
                </a:solidFill>
              </a:rPr>
              <a:t>problem</a:t>
            </a:r>
            <a:r>
              <a:rPr lang="en-US" sz="1000" i="1" dirty="0"/>
              <a:t> is not in the box, it’s in the band.” – </a:t>
            </a:r>
            <a:r>
              <a:rPr lang="en-US" sz="1000" i="1" dirty="0" err="1"/>
              <a:t>AntiTrust</a:t>
            </a:r>
            <a:endParaRPr lang="en-US" sz="1000" i="1" dirty="0"/>
          </a:p>
        </p:txBody>
      </p:sp>
      <p:cxnSp>
        <p:nvCxnSpPr>
          <p:cNvPr id="3074" name="AutoShape 2"/>
          <p:cNvCxnSpPr>
            <a:cxnSpLocks noChangeShapeType="1"/>
          </p:cNvCxnSpPr>
          <p:nvPr/>
        </p:nvCxnSpPr>
        <p:spPr bwMode="auto">
          <a:xfrm>
            <a:off x="1142658" y="401823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47775" y="3792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1142658" y="6669360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47775" y="4249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65475" algn="ctr"/>
                <a:tab pos="6332538" algn="r"/>
              </a:tabLst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6639163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 smtClean="0"/>
              <a:t>Research and </a:t>
            </a:r>
            <a:r>
              <a:rPr lang="en-US" sz="1000" i="1" dirty="0" err="1" smtClean="0"/>
              <a:t>writeup</a:t>
            </a:r>
            <a:r>
              <a:rPr lang="en-US" sz="1000" i="1" dirty="0" smtClean="0"/>
              <a:t> by Dennis Rand</a:t>
            </a:r>
            <a:endParaRPr lang="en-US" sz="1000" i="1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20080"/>
          </a:xfrm>
        </p:spPr>
        <p:txBody>
          <a:bodyPr>
            <a:normAutofit fontScale="90000"/>
          </a:bodyPr>
          <a:lstStyle/>
          <a:p>
            <a:pPr algn="l"/>
            <a:endParaRPr lang="da-DK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da-DK" sz="28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66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171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”SandStorm” –attack</a:t>
            </a:r>
            <a:endParaRPr lang="en-US" sz="1000" dirty="0"/>
          </a:p>
          <a:p>
            <a:pPr algn="ctr"/>
            <a:r>
              <a:rPr lang="en-US" sz="1000" i="1" dirty="0"/>
              <a:t>“The </a:t>
            </a:r>
            <a:r>
              <a:rPr lang="en-US" sz="1000" i="1" strike="sngStrike" dirty="0">
                <a:solidFill>
                  <a:srgbClr val="FF0000"/>
                </a:solidFill>
              </a:rPr>
              <a:t>answer</a:t>
            </a:r>
            <a:r>
              <a:rPr lang="en-US" sz="1000" i="1" dirty="0"/>
              <a:t> </a:t>
            </a:r>
            <a:r>
              <a:rPr lang="en-US" sz="1000" b="1" i="1" dirty="0">
                <a:solidFill>
                  <a:schemeClr val="tx2"/>
                </a:solidFill>
              </a:rPr>
              <a:t>problem</a:t>
            </a:r>
            <a:r>
              <a:rPr lang="en-US" sz="1000" i="1" dirty="0"/>
              <a:t> is not in the box, it’s in the band.” – </a:t>
            </a:r>
            <a:r>
              <a:rPr lang="en-US" sz="1000" i="1" dirty="0" err="1"/>
              <a:t>AntiTrust</a:t>
            </a:r>
            <a:endParaRPr lang="en-US" sz="1000" i="1" dirty="0"/>
          </a:p>
        </p:txBody>
      </p:sp>
      <p:cxnSp>
        <p:nvCxnSpPr>
          <p:cNvPr id="3074" name="AutoShape 2"/>
          <p:cNvCxnSpPr>
            <a:cxnSpLocks noChangeShapeType="1"/>
          </p:cNvCxnSpPr>
          <p:nvPr/>
        </p:nvCxnSpPr>
        <p:spPr bwMode="auto">
          <a:xfrm>
            <a:off x="1142658" y="401823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02" y="69269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1142658" y="6669360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47775" y="4249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65475" algn="ctr"/>
                <a:tab pos="6332538" algn="r"/>
              </a:tabLst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6639163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 smtClean="0"/>
              <a:t>Research and </a:t>
            </a:r>
            <a:r>
              <a:rPr lang="en-US" sz="1000" i="1" dirty="0" err="1" smtClean="0"/>
              <a:t>writeup</a:t>
            </a:r>
            <a:r>
              <a:rPr lang="en-US" sz="1000" i="1" dirty="0" smtClean="0"/>
              <a:t> by Dennis Rand</a:t>
            </a:r>
            <a:endParaRPr lang="en-US" sz="1000" i="1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20080"/>
          </a:xfrm>
        </p:spPr>
        <p:txBody>
          <a:bodyPr>
            <a:normAutofit fontScale="90000"/>
          </a:bodyPr>
          <a:lstStyle/>
          <a:p>
            <a:pPr algn="l"/>
            <a:r>
              <a:rPr lang="da-DK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Background</a:t>
            </a:r>
            <a:endParaRPr lang="da-DK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a-DK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Spare-time </a:t>
            </a:r>
            <a:r>
              <a:rPr lang="da-DK" sz="28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</a:t>
            </a:r>
            <a:endParaRPr lang="da-DK" sz="2800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da-DK" sz="2800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da-DK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Still </a:t>
            </a:r>
            <a:r>
              <a:rPr lang="da-DK" sz="28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work</a:t>
            </a:r>
            <a:r>
              <a:rPr lang="da-DK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in </a:t>
            </a:r>
            <a:r>
              <a:rPr lang="da-DK" sz="28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progress</a:t>
            </a:r>
            <a:endParaRPr lang="da-DK" sz="2800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da-DK" sz="28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da-DK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Had just </a:t>
            </a:r>
            <a:r>
              <a:rPr lang="da-DK" sz="28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completed</a:t>
            </a:r>
            <a:r>
              <a:rPr lang="da-DK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da-DK" sz="28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pentest</a:t>
            </a:r>
            <a:r>
              <a:rPr lang="da-DK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and </a:t>
            </a:r>
            <a:r>
              <a:rPr lang="da-DK" sz="28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was</a:t>
            </a:r>
            <a:r>
              <a:rPr lang="da-DK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a-DK" sz="28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fixing</a:t>
            </a:r>
            <a:r>
              <a:rPr lang="da-DK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bug in a </a:t>
            </a:r>
            <a:r>
              <a:rPr lang="da-DK" sz="28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sandbox</a:t>
            </a:r>
            <a:r>
              <a:rPr lang="da-DK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a-DK" sz="28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application</a:t>
            </a:r>
            <a:r>
              <a:rPr lang="da-DK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409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171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”SandStorm” –attack</a:t>
            </a:r>
            <a:endParaRPr lang="en-US" sz="1000" dirty="0"/>
          </a:p>
          <a:p>
            <a:pPr algn="ctr"/>
            <a:r>
              <a:rPr lang="en-US" sz="1000" i="1" dirty="0"/>
              <a:t>“The </a:t>
            </a:r>
            <a:r>
              <a:rPr lang="en-US" sz="1000" i="1" strike="sngStrike" dirty="0">
                <a:solidFill>
                  <a:srgbClr val="FF0000"/>
                </a:solidFill>
              </a:rPr>
              <a:t>answer</a:t>
            </a:r>
            <a:r>
              <a:rPr lang="en-US" sz="1000" i="1" dirty="0"/>
              <a:t> </a:t>
            </a:r>
            <a:r>
              <a:rPr lang="en-US" sz="1000" b="1" i="1" dirty="0">
                <a:solidFill>
                  <a:schemeClr val="tx2"/>
                </a:solidFill>
              </a:rPr>
              <a:t>problem</a:t>
            </a:r>
            <a:r>
              <a:rPr lang="en-US" sz="1000" i="1" dirty="0"/>
              <a:t> is not in the box, it’s in the band.” – </a:t>
            </a:r>
            <a:r>
              <a:rPr lang="en-US" sz="1000" i="1" dirty="0" err="1"/>
              <a:t>AntiTrust</a:t>
            </a:r>
            <a:endParaRPr lang="en-US" sz="1000" i="1" dirty="0"/>
          </a:p>
        </p:txBody>
      </p:sp>
      <p:cxnSp>
        <p:nvCxnSpPr>
          <p:cNvPr id="3074" name="AutoShape 2"/>
          <p:cNvCxnSpPr>
            <a:cxnSpLocks noChangeShapeType="1"/>
          </p:cNvCxnSpPr>
          <p:nvPr/>
        </p:nvCxnSpPr>
        <p:spPr bwMode="auto">
          <a:xfrm>
            <a:off x="1142658" y="401823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47775" y="3792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1142658" y="6669360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47775" y="4249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65475" algn="ctr"/>
                <a:tab pos="6332538" algn="r"/>
              </a:tabLst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6639163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 smtClean="0"/>
              <a:t>Research and </a:t>
            </a:r>
            <a:r>
              <a:rPr lang="en-US" sz="1000" i="1" dirty="0" err="1" smtClean="0"/>
              <a:t>writeup</a:t>
            </a:r>
            <a:r>
              <a:rPr lang="en-US" sz="1000" i="1" dirty="0" smtClean="0"/>
              <a:t> by Dennis Rand</a:t>
            </a:r>
            <a:endParaRPr lang="en-US" sz="1000" i="1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20080"/>
          </a:xfrm>
        </p:spPr>
        <p:txBody>
          <a:bodyPr>
            <a:normAutofit fontScale="90000"/>
          </a:bodyPr>
          <a:lstStyle/>
          <a:p>
            <a:pPr algn="l"/>
            <a:endParaRPr lang="da-DK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da-DK" sz="28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66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171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”SandStorm” –attack</a:t>
            </a:r>
            <a:endParaRPr lang="en-US" sz="1000" dirty="0"/>
          </a:p>
          <a:p>
            <a:pPr algn="ctr"/>
            <a:r>
              <a:rPr lang="en-US" sz="1000" i="1" dirty="0"/>
              <a:t>“The </a:t>
            </a:r>
            <a:r>
              <a:rPr lang="en-US" sz="1000" i="1" strike="sngStrike" dirty="0">
                <a:solidFill>
                  <a:srgbClr val="FF0000"/>
                </a:solidFill>
              </a:rPr>
              <a:t>answer</a:t>
            </a:r>
            <a:r>
              <a:rPr lang="en-US" sz="1000" i="1" dirty="0"/>
              <a:t> </a:t>
            </a:r>
            <a:r>
              <a:rPr lang="en-US" sz="1000" b="1" i="1" dirty="0">
                <a:solidFill>
                  <a:schemeClr val="tx2"/>
                </a:solidFill>
              </a:rPr>
              <a:t>problem</a:t>
            </a:r>
            <a:r>
              <a:rPr lang="en-US" sz="1000" i="1" dirty="0"/>
              <a:t> is not in the box, it’s in the band.” – </a:t>
            </a:r>
            <a:r>
              <a:rPr lang="en-US" sz="1000" i="1" dirty="0" err="1"/>
              <a:t>AntiTrust</a:t>
            </a:r>
            <a:endParaRPr lang="en-US" sz="1000" i="1" dirty="0"/>
          </a:p>
        </p:txBody>
      </p:sp>
      <p:cxnSp>
        <p:nvCxnSpPr>
          <p:cNvPr id="3074" name="AutoShape 2"/>
          <p:cNvCxnSpPr>
            <a:cxnSpLocks noChangeShapeType="1"/>
          </p:cNvCxnSpPr>
          <p:nvPr/>
        </p:nvCxnSpPr>
        <p:spPr bwMode="auto">
          <a:xfrm>
            <a:off x="1142658" y="401823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02" y="69269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1142658" y="6669360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47775" y="4249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65475" algn="ctr"/>
                <a:tab pos="6332538" algn="r"/>
              </a:tabLst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6639163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 smtClean="0"/>
              <a:t>Research and </a:t>
            </a:r>
            <a:r>
              <a:rPr lang="en-US" sz="1000" i="1" dirty="0" err="1" smtClean="0"/>
              <a:t>writeup</a:t>
            </a:r>
            <a:r>
              <a:rPr lang="en-US" sz="1000" i="1" dirty="0" smtClean="0"/>
              <a:t> by Dennis Rand</a:t>
            </a:r>
            <a:endParaRPr lang="en-US" sz="1000" i="1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20080"/>
          </a:xfrm>
        </p:spPr>
        <p:txBody>
          <a:bodyPr>
            <a:normAutofit fontScale="90000"/>
          </a:bodyPr>
          <a:lstStyle/>
          <a:p>
            <a:pPr algn="l"/>
            <a:r>
              <a:rPr lang="da-DK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Background</a:t>
            </a:r>
            <a:endParaRPr lang="da-DK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Pladsholder til indhold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US" sz="28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first generation of Sandbox technologies for analyzing malware </a:t>
            </a:r>
            <a:r>
              <a:rPr lang="en-US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was </a:t>
            </a:r>
            <a:r>
              <a:rPr lang="en-US" sz="28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very strict and run in closed </a:t>
            </a:r>
            <a:r>
              <a:rPr lang="en-US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environments, </a:t>
            </a:r>
            <a:r>
              <a:rPr lang="en-US" sz="28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where the actual malware execution often was done on emulated </a:t>
            </a:r>
            <a:r>
              <a:rPr lang="en-US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OS’s </a:t>
            </a:r>
            <a:r>
              <a:rPr lang="en-US" sz="28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services rather than on real systems</a:t>
            </a:r>
            <a:r>
              <a:rPr lang="en-US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Today we execute on virtual or real hardware and full OS’s to gain the best information on the binary.</a:t>
            </a:r>
            <a:endParaRPr lang="en-US" sz="28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837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171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”SandStorm” –attack</a:t>
            </a:r>
            <a:endParaRPr lang="en-US" sz="1000" dirty="0"/>
          </a:p>
          <a:p>
            <a:pPr algn="ctr"/>
            <a:r>
              <a:rPr lang="en-US" sz="1000" i="1" dirty="0"/>
              <a:t>“The </a:t>
            </a:r>
            <a:r>
              <a:rPr lang="en-US" sz="1000" i="1" strike="sngStrike" dirty="0">
                <a:solidFill>
                  <a:srgbClr val="FF0000"/>
                </a:solidFill>
              </a:rPr>
              <a:t>answer</a:t>
            </a:r>
            <a:r>
              <a:rPr lang="en-US" sz="1000" i="1" dirty="0"/>
              <a:t> </a:t>
            </a:r>
            <a:r>
              <a:rPr lang="en-US" sz="1000" b="1" i="1" dirty="0">
                <a:solidFill>
                  <a:schemeClr val="tx2"/>
                </a:solidFill>
              </a:rPr>
              <a:t>problem</a:t>
            </a:r>
            <a:r>
              <a:rPr lang="en-US" sz="1000" i="1" dirty="0"/>
              <a:t> is not in the box, it’s in the band.” – </a:t>
            </a:r>
            <a:r>
              <a:rPr lang="en-US" sz="1000" i="1" dirty="0" err="1"/>
              <a:t>AntiTrust</a:t>
            </a:r>
            <a:endParaRPr lang="en-US" sz="1000" i="1" dirty="0"/>
          </a:p>
        </p:txBody>
      </p:sp>
      <p:cxnSp>
        <p:nvCxnSpPr>
          <p:cNvPr id="3074" name="AutoShape 2"/>
          <p:cNvCxnSpPr>
            <a:cxnSpLocks noChangeShapeType="1"/>
          </p:cNvCxnSpPr>
          <p:nvPr/>
        </p:nvCxnSpPr>
        <p:spPr bwMode="auto">
          <a:xfrm>
            <a:off x="1142658" y="401823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47775" y="3792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1142658" y="6669360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47775" y="4249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65475" algn="ctr"/>
                <a:tab pos="6332538" algn="r"/>
              </a:tabLst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6639163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 smtClean="0"/>
              <a:t>Research and </a:t>
            </a:r>
            <a:r>
              <a:rPr lang="en-US" sz="1000" i="1" dirty="0" err="1" smtClean="0"/>
              <a:t>writeup</a:t>
            </a:r>
            <a:r>
              <a:rPr lang="en-US" sz="1000" i="1" dirty="0" smtClean="0"/>
              <a:t> by Dennis Rand</a:t>
            </a:r>
            <a:endParaRPr lang="en-US" sz="1000" i="1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20080"/>
          </a:xfrm>
        </p:spPr>
        <p:txBody>
          <a:bodyPr>
            <a:normAutofit fontScale="90000"/>
          </a:bodyPr>
          <a:lstStyle/>
          <a:p>
            <a:pPr algn="l"/>
            <a:r>
              <a:rPr lang="da-DK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Sandbox</a:t>
            </a:r>
            <a:r>
              <a:rPr lang="da-DK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a-DK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implementations</a:t>
            </a:r>
            <a:endParaRPr lang="da-DK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820232"/>
              </p:ext>
            </p:extLst>
          </p:nvPr>
        </p:nvGraphicFramePr>
        <p:xfrm>
          <a:off x="179512" y="1340768"/>
          <a:ext cx="4980343" cy="279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6" name="Visio" r:id="rId3" imgW="6809678" imgH="3821349" progId="Visio.Drawing.11">
                  <p:embed/>
                </p:oleObj>
              </mc:Choice>
              <mc:Fallback>
                <p:oleObj name="Visio" r:id="rId3" imgW="6809678" imgH="3821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340768"/>
                        <a:ext cx="4980343" cy="27938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901501"/>
              </p:ext>
            </p:extLst>
          </p:nvPr>
        </p:nvGraphicFramePr>
        <p:xfrm>
          <a:off x="4295424" y="3212976"/>
          <a:ext cx="4741072" cy="338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7" name="Visio" r:id="rId5" imgW="6809678" imgH="4859236" progId="Visio.Drawing.11">
                  <p:embed/>
                </p:oleObj>
              </mc:Choice>
              <mc:Fallback>
                <p:oleObj name="Visio" r:id="rId5" imgW="6809678" imgH="485923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424" y="3212976"/>
                        <a:ext cx="4741072" cy="33888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52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171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”SandStorm” –attack</a:t>
            </a:r>
            <a:endParaRPr lang="en-US" sz="1000" dirty="0"/>
          </a:p>
          <a:p>
            <a:pPr algn="ctr"/>
            <a:r>
              <a:rPr lang="en-US" sz="1000" i="1" dirty="0"/>
              <a:t>“The </a:t>
            </a:r>
            <a:r>
              <a:rPr lang="en-US" sz="1000" i="1" strike="sngStrike" dirty="0">
                <a:solidFill>
                  <a:srgbClr val="FF0000"/>
                </a:solidFill>
              </a:rPr>
              <a:t>answer</a:t>
            </a:r>
            <a:r>
              <a:rPr lang="en-US" sz="1000" i="1" dirty="0"/>
              <a:t> </a:t>
            </a:r>
            <a:r>
              <a:rPr lang="en-US" sz="1000" b="1" i="1" dirty="0">
                <a:solidFill>
                  <a:schemeClr val="tx2"/>
                </a:solidFill>
              </a:rPr>
              <a:t>problem</a:t>
            </a:r>
            <a:r>
              <a:rPr lang="en-US" sz="1000" i="1" dirty="0"/>
              <a:t> is not in the box, it’s in the band.” – </a:t>
            </a:r>
            <a:r>
              <a:rPr lang="en-US" sz="1000" i="1" dirty="0" err="1"/>
              <a:t>AntiTrust</a:t>
            </a:r>
            <a:endParaRPr lang="en-US" sz="1000" i="1" dirty="0"/>
          </a:p>
        </p:txBody>
      </p:sp>
      <p:cxnSp>
        <p:nvCxnSpPr>
          <p:cNvPr id="3074" name="AutoShape 2"/>
          <p:cNvCxnSpPr>
            <a:cxnSpLocks noChangeShapeType="1"/>
          </p:cNvCxnSpPr>
          <p:nvPr/>
        </p:nvCxnSpPr>
        <p:spPr bwMode="auto">
          <a:xfrm>
            <a:off x="1142658" y="401823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47775" y="3792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1142658" y="6669360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47775" y="4249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65475" algn="ctr"/>
                <a:tab pos="6332538" algn="r"/>
              </a:tabLst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6639163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 smtClean="0"/>
              <a:t>Research and </a:t>
            </a:r>
            <a:r>
              <a:rPr lang="en-US" sz="1000" i="1" dirty="0" err="1" smtClean="0"/>
              <a:t>writeup</a:t>
            </a:r>
            <a:r>
              <a:rPr lang="en-US" sz="1000" i="1" dirty="0" smtClean="0"/>
              <a:t> by Dennis Rand</a:t>
            </a:r>
            <a:endParaRPr lang="en-US" sz="1000" i="1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20080"/>
          </a:xfrm>
        </p:spPr>
        <p:txBody>
          <a:bodyPr>
            <a:normAutofit fontScale="90000"/>
          </a:bodyPr>
          <a:lstStyle/>
          <a:p>
            <a:pPr algn="l"/>
            <a:r>
              <a:rPr lang="da-DK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What</a:t>
            </a:r>
            <a:r>
              <a:rPr lang="da-DK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 ”SandStorm”</a:t>
            </a:r>
            <a:endParaRPr lang="da-DK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“SandStorm” attack </a:t>
            </a:r>
            <a:r>
              <a:rPr lang="en-US" sz="28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is </a:t>
            </a:r>
            <a:r>
              <a:rPr lang="en-US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concept </a:t>
            </a:r>
            <a:r>
              <a:rPr lang="en-US" sz="28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of attacking sources on the internet by using various online systems, such as unknown binary analysis </a:t>
            </a:r>
            <a:r>
              <a:rPr lang="en-US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system.</a:t>
            </a:r>
          </a:p>
          <a:p>
            <a:endParaRPr lang="en-US" sz="28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da-DK" sz="28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pic>
        <p:nvPicPr>
          <p:cNvPr id="20481" name="Picture 1" descr="stockvault-sandstorm12199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46" y="4021138"/>
            <a:ext cx="388764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3059832" y="5164683"/>
            <a:ext cx="127000" cy="1365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788024" y="3861048"/>
            <a:ext cx="3260288" cy="1693904"/>
          </a:xfrm>
          <a:prstGeom prst="wedgeEllipseCallout">
            <a:avLst>
              <a:gd name="adj1" fmla="val -99278"/>
              <a:gd name="adj2" fmla="val 30681"/>
            </a:avLst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Somewhere within the red circle is the grain which is the “SandStorm” binary.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810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171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”SandStorm” –attack</a:t>
            </a:r>
            <a:endParaRPr lang="en-US" sz="1000" dirty="0"/>
          </a:p>
          <a:p>
            <a:pPr algn="ctr"/>
            <a:r>
              <a:rPr lang="en-US" sz="1000" i="1" dirty="0"/>
              <a:t>“The </a:t>
            </a:r>
            <a:r>
              <a:rPr lang="en-US" sz="1000" i="1" strike="sngStrike" dirty="0">
                <a:solidFill>
                  <a:srgbClr val="FF0000"/>
                </a:solidFill>
              </a:rPr>
              <a:t>answer</a:t>
            </a:r>
            <a:r>
              <a:rPr lang="en-US" sz="1000" i="1" dirty="0"/>
              <a:t> </a:t>
            </a:r>
            <a:r>
              <a:rPr lang="en-US" sz="1000" b="1" i="1" dirty="0">
                <a:solidFill>
                  <a:schemeClr val="tx2"/>
                </a:solidFill>
              </a:rPr>
              <a:t>problem</a:t>
            </a:r>
            <a:r>
              <a:rPr lang="en-US" sz="1000" i="1" dirty="0"/>
              <a:t> is not in the box, it’s in the band.” – </a:t>
            </a:r>
            <a:r>
              <a:rPr lang="en-US" sz="1000" i="1" dirty="0" err="1"/>
              <a:t>AntiTrust</a:t>
            </a:r>
            <a:endParaRPr lang="en-US" sz="1000" i="1" dirty="0"/>
          </a:p>
        </p:txBody>
      </p:sp>
      <p:cxnSp>
        <p:nvCxnSpPr>
          <p:cNvPr id="3074" name="AutoShape 2"/>
          <p:cNvCxnSpPr>
            <a:cxnSpLocks noChangeShapeType="1"/>
          </p:cNvCxnSpPr>
          <p:nvPr/>
        </p:nvCxnSpPr>
        <p:spPr bwMode="auto">
          <a:xfrm>
            <a:off x="1142658" y="401823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47775" y="3792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1142658" y="6669360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47775" y="4249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65475" algn="ctr"/>
                <a:tab pos="6332538" algn="r"/>
              </a:tabLst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6639163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 smtClean="0"/>
              <a:t>Research and </a:t>
            </a:r>
            <a:r>
              <a:rPr lang="en-US" sz="1000" i="1" dirty="0" err="1" smtClean="0"/>
              <a:t>writeup</a:t>
            </a:r>
            <a:r>
              <a:rPr lang="en-US" sz="1000" i="1" dirty="0" smtClean="0"/>
              <a:t> by Dennis Rand</a:t>
            </a:r>
            <a:endParaRPr lang="en-US" sz="1000" i="1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20080"/>
          </a:xfrm>
        </p:spPr>
        <p:txBody>
          <a:bodyPr>
            <a:normAutofit fontScale="90000"/>
          </a:bodyPr>
          <a:lstStyle/>
          <a:p>
            <a:pPr algn="l"/>
            <a:r>
              <a:rPr lang="da-DK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Sources</a:t>
            </a:r>
            <a:r>
              <a:rPr lang="da-DK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of </a:t>
            </a:r>
            <a:r>
              <a:rPr lang="da-DK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attacks</a:t>
            </a:r>
            <a:endParaRPr lang="da-DK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da-DK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Online Antivirus scanners </a:t>
            </a:r>
            <a:r>
              <a:rPr lang="da-DK" sz="21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(Jump station)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Interesting since </a:t>
            </a:r>
            <a:r>
              <a:rPr lang="en-US" sz="20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samples they scan are widely distributed, </a:t>
            </a:r>
            <a:r>
              <a:rPr lang="en-US" sz="20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meaning that the SandStorm –attack could/will be executed from </a:t>
            </a:r>
            <a:r>
              <a:rPr lang="en-US" sz="20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several none </a:t>
            </a:r>
            <a:r>
              <a:rPr lang="en-US" sz="20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 sandboxes.</a:t>
            </a:r>
          </a:p>
          <a:p>
            <a:r>
              <a:rPr lang="da-DK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Mail submission </a:t>
            </a:r>
            <a:r>
              <a:rPr lang="da-DK" sz="21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(Jump station</a:t>
            </a:r>
            <a:r>
              <a:rPr lang="da-DK" sz="21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lvl="1"/>
            <a:r>
              <a:rPr lang="da-DK" sz="20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a-DK" sz="20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Also</a:t>
            </a:r>
            <a:r>
              <a:rPr lang="da-DK" sz="20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 jump station to </a:t>
            </a:r>
            <a:r>
              <a:rPr lang="da-DK" sz="20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possible</a:t>
            </a:r>
            <a:r>
              <a:rPr lang="da-DK" sz="20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none-public </a:t>
            </a:r>
            <a:r>
              <a:rPr lang="da-DK" sz="20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sandboxes</a:t>
            </a:r>
            <a:r>
              <a:rPr lang="da-DK" sz="20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lvl="1"/>
            <a:endParaRPr lang="da-DK" sz="20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/>
            <a:r>
              <a:rPr lang="en-US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Online binary </a:t>
            </a:r>
            <a:r>
              <a:rPr lang="en-US" sz="28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analysis systems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	</a:t>
            </a:r>
            <a:r>
              <a:rPr lang="en-US" sz="2000" b="1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en-US" sz="2000" b="1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	Microsoft</a:t>
            </a:r>
            <a:endParaRPr lang="en-US" sz="2000" b="1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ELF  	</a:t>
            </a:r>
            <a:r>
              <a:rPr lang="en-US" sz="20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en-US" sz="20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*nix</a:t>
            </a:r>
            <a:endParaRPr lang="en-US" sz="20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APK 	</a:t>
            </a:r>
            <a:r>
              <a:rPr lang="en-US" sz="20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en-US" sz="20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Android</a:t>
            </a:r>
            <a:endParaRPr lang="en-US" sz="20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CCI  	</a:t>
            </a:r>
            <a:r>
              <a:rPr lang="en-US" sz="20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en-US" sz="20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	iOS</a:t>
            </a:r>
            <a:endParaRPr lang="en-US" sz="20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8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171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”SandStorm” –attack</a:t>
            </a:r>
            <a:endParaRPr lang="en-US" sz="1000" dirty="0"/>
          </a:p>
          <a:p>
            <a:pPr algn="ctr"/>
            <a:r>
              <a:rPr lang="en-US" sz="1000" i="1" dirty="0"/>
              <a:t>“The </a:t>
            </a:r>
            <a:r>
              <a:rPr lang="en-US" sz="1000" i="1" strike="sngStrike" dirty="0">
                <a:solidFill>
                  <a:srgbClr val="FF0000"/>
                </a:solidFill>
              </a:rPr>
              <a:t>answer</a:t>
            </a:r>
            <a:r>
              <a:rPr lang="en-US" sz="1000" i="1" dirty="0"/>
              <a:t> </a:t>
            </a:r>
            <a:r>
              <a:rPr lang="en-US" sz="1000" b="1" i="1" dirty="0">
                <a:solidFill>
                  <a:schemeClr val="tx2"/>
                </a:solidFill>
              </a:rPr>
              <a:t>problem</a:t>
            </a:r>
            <a:r>
              <a:rPr lang="en-US" sz="1000" i="1" dirty="0"/>
              <a:t> is not in the box, it’s in the band.” – </a:t>
            </a:r>
            <a:r>
              <a:rPr lang="en-US" sz="1000" i="1" dirty="0" err="1"/>
              <a:t>AntiTrust</a:t>
            </a:r>
            <a:endParaRPr lang="en-US" sz="1000" i="1" dirty="0"/>
          </a:p>
        </p:txBody>
      </p:sp>
      <p:cxnSp>
        <p:nvCxnSpPr>
          <p:cNvPr id="3074" name="AutoShape 2"/>
          <p:cNvCxnSpPr>
            <a:cxnSpLocks noChangeShapeType="1"/>
          </p:cNvCxnSpPr>
          <p:nvPr/>
        </p:nvCxnSpPr>
        <p:spPr bwMode="auto">
          <a:xfrm>
            <a:off x="1142658" y="401823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1142658" y="6669360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10" name="Rektangel 9"/>
          <p:cNvSpPr/>
          <p:nvPr/>
        </p:nvSpPr>
        <p:spPr>
          <a:xfrm>
            <a:off x="0" y="6639163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 smtClean="0"/>
              <a:t>Research and </a:t>
            </a:r>
            <a:r>
              <a:rPr lang="en-US" sz="1000" i="1" dirty="0" err="1" smtClean="0"/>
              <a:t>writeup</a:t>
            </a:r>
            <a:r>
              <a:rPr lang="en-US" sz="1000" i="1" dirty="0" smtClean="0"/>
              <a:t> by Dennis Rand</a:t>
            </a:r>
            <a:endParaRPr lang="en-US" sz="1000" i="1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20080"/>
          </a:xfrm>
        </p:spPr>
        <p:txBody>
          <a:bodyPr>
            <a:normAutofit fontScale="90000"/>
          </a:bodyPr>
          <a:lstStyle/>
          <a:p>
            <a:pPr algn="l"/>
            <a:r>
              <a:rPr lang="da-DK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Entry</a:t>
            </a:r>
            <a:r>
              <a:rPr lang="da-DK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points</a:t>
            </a:r>
            <a:endParaRPr lang="da-DK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ladsholder til indhold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612775"/>
          </a:xfrm>
        </p:spPr>
        <p:txBody>
          <a:bodyPr>
            <a:normAutofit/>
          </a:bodyPr>
          <a:lstStyle/>
          <a:p>
            <a:r>
              <a:rPr lang="da-DK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12 </a:t>
            </a:r>
            <a:r>
              <a:rPr lang="da-DK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 Online </a:t>
            </a:r>
            <a:r>
              <a:rPr lang="da-DK" sz="28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sandbox</a:t>
            </a:r>
            <a:r>
              <a:rPr lang="da-DK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systems</a:t>
            </a:r>
          </a:p>
          <a:p>
            <a:r>
              <a:rPr lang="da-DK" sz="28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</a:t>
            </a:r>
            <a:r>
              <a:rPr lang="da-DK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15  Online AV submission systems</a:t>
            </a:r>
          </a:p>
          <a:p>
            <a:r>
              <a:rPr lang="da-DK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19  Mail/URL submissions</a:t>
            </a:r>
            <a:endParaRPr lang="da-DK" sz="28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33" y="2753964"/>
            <a:ext cx="5702379" cy="384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7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171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”SandStorm” –attack</a:t>
            </a:r>
            <a:endParaRPr lang="en-US" sz="1000" dirty="0"/>
          </a:p>
          <a:p>
            <a:pPr algn="ctr"/>
            <a:r>
              <a:rPr lang="en-US" sz="1000" i="1" dirty="0"/>
              <a:t>“The </a:t>
            </a:r>
            <a:r>
              <a:rPr lang="en-US" sz="1000" i="1" strike="sngStrike" dirty="0">
                <a:solidFill>
                  <a:srgbClr val="FF0000"/>
                </a:solidFill>
              </a:rPr>
              <a:t>answer</a:t>
            </a:r>
            <a:r>
              <a:rPr lang="en-US" sz="1000" i="1" dirty="0"/>
              <a:t> </a:t>
            </a:r>
            <a:r>
              <a:rPr lang="en-US" sz="1000" b="1" i="1" dirty="0">
                <a:solidFill>
                  <a:schemeClr val="tx2"/>
                </a:solidFill>
              </a:rPr>
              <a:t>problem</a:t>
            </a:r>
            <a:r>
              <a:rPr lang="en-US" sz="1000" i="1" dirty="0"/>
              <a:t> is not in the box, it’s in the band.” – </a:t>
            </a:r>
            <a:r>
              <a:rPr lang="en-US" sz="1000" i="1" dirty="0" err="1"/>
              <a:t>AntiTrust</a:t>
            </a:r>
            <a:endParaRPr lang="en-US" sz="1000" i="1" dirty="0"/>
          </a:p>
        </p:txBody>
      </p:sp>
      <p:cxnSp>
        <p:nvCxnSpPr>
          <p:cNvPr id="3074" name="AutoShape 2"/>
          <p:cNvCxnSpPr>
            <a:cxnSpLocks noChangeShapeType="1"/>
          </p:cNvCxnSpPr>
          <p:nvPr/>
        </p:nvCxnSpPr>
        <p:spPr bwMode="auto">
          <a:xfrm>
            <a:off x="1142658" y="401823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47775" y="3792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1142658" y="6669360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47775" y="4249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65475" algn="ctr"/>
                <a:tab pos="6332538" algn="r"/>
              </a:tabLst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6639163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 smtClean="0"/>
              <a:t>Research and </a:t>
            </a:r>
            <a:r>
              <a:rPr lang="en-US" sz="1000" i="1" dirty="0" err="1" smtClean="0"/>
              <a:t>writeup</a:t>
            </a:r>
            <a:r>
              <a:rPr lang="en-US" sz="1000" i="1" dirty="0" smtClean="0"/>
              <a:t> by Dennis Rand</a:t>
            </a:r>
            <a:endParaRPr lang="en-US" sz="1000" i="1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200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Stand-alone - Sandbox</a:t>
            </a:r>
            <a:endParaRPr lang="da-DK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ladsholder til indhold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r>
              <a:rPr lang="en-US" sz="28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is a “fire-and-forget” type of </a:t>
            </a:r>
            <a:r>
              <a:rPr lang="en-US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attack. This </a:t>
            </a:r>
            <a:r>
              <a:rPr lang="en-US" sz="28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means that unless there is a specific IPS rule to stop the specific attack it will be successful.</a:t>
            </a:r>
            <a:endParaRPr lang="da-DK" sz="28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7"/>
          <p:cNvGrpSpPr>
            <a:grpSpLocks/>
          </p:cNvGrpSpPr>
          <p:nvPr/>
        </p:nvGrpSpPr>
        <p:grpSpPr bwMode="auto">
          <a:xfrm>
            <a:off x="395536" y="3506068"/>
            <a:ext cx="8260655" cy="2083172"/>
            <a:chOff x="1035" y="10947"/>
            <a:chExt cx="9914" cy="2639"/>
          </a:xfrm>
        </p:grpSpPr>
        <p:sp>
          <p:nvSpPr>
            <p:cNvPr id="16" name="AutoShape 17"/>
            <p:cNvSpPr>
              <a:spLocks noChangeArrowheads="1"/>
            </p:cNvSpPr>
            <p:nvPr/>
          </p:nvSpPr>
          <p:spPr bwMode="auto">
            <a:xfrm>
              <a:off x="1035" y="10947"/>
              <a:ext cx="9914" cy="2639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7" name="AutoShape 16"/>
            <p:cNvSpPr>
              <a:spLocks noChangeShapeType="1"/>
            </p:cNvSpPr>
            <p:nvPr/>
          </p:nvSpPr>
          <p:spPr bwMode="auto">
            <a:xfrm>
              <a:off x="2305" y="11254"/>
              <a:ext cx="0" cy="2157"/>
            </a:xfrm>
            <a:prstGeom prst="straightConnector1">
              <a:avLst/>
            </a:prstGeom>
            <a:noFill/>
            <a:ln w="3175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graphicFrame>
          <p:nvGraphicFramePr>
            <p:cNvPr id="18" name="Objekt 17"/>
            <p:cNvGraphicFramePr>
              <a:graphicFrameLocks noChangeAspect="1"/>
            </p:cNvGraphicFramePr>
            <p:nvPr/>
          </p:nvGraphicFramePr>
          <p:xfrm>
            <a:off x="1209" y="11676"/>
            <a:ext cx="1051" cy="10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39" name="Visio" r:id="rId3" imgW="667228" imgH="667155" progId="Visio.Drawing.11">
                    <p:embed/>
                  </p:oleObj>
                </mc:Choice>
                <mc:Fallback>
                  <p:oleObj name="Visio" r:id="rId3" imgW="667228" imgH="667155" progId="Visio.Drawing.11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9" y="11676"/>
                          <a:ext cx="1051" cy="10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2476" y="11590"/>
              <a:ext cx="2211" cy="1153"/>
            </a:xfrm>
            <a:prstGeom prst="rightArrow">
              <a:avLst>
                <a:gd name="adj1" fmla="val 50000"/>
                <a:gd name="adj2" fmla="val 47940"/>
              </a:avLst>
            </a:prstGeom>
            <a:solidFill>
              <a:srgbClr val="1F49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  <a:ea typeface="Calibri" pitchFamily="34" charset="0"/>
                  <a:cs typeface="Times New Roman" pitchFamily="18" charset="0"/>
                </a:rPr>
                <a:t>Binary distributed to analysis solution.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20" name="Objekt 19"/>
            <p:cNvGraphicFramePr>
              <a:graphicFrameLocks noChangeAspect="1"/>
            </p:cNvGraphicFramePr>
            <p:nvPr/>
          </p:nvGraphicFramePr>
          <p:xfrm>
            <a:off x="4662" y="11318"/>
            <a:ext cx="1793" cy="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0" name="Visio" r:id="rId5" imgW="1139691" imgH="1347821" progId="Visio.Drawing.11">
                    <p:embed/>
                  </p:oleObj>
                </mc:Choice>
                <mc:Fallback>
                  <p:oleObj name="Visio" r:id="rId5" imgW="1139691" imgH="1347821" progId="Visio.Drawing.11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2" y="11318"/>
                          <a:ext cx="1793" cy="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kt 20"/>
            <p:cNvGraphicFramePr>
              <a:graphicFrameLocks noChangeAspect="1"/>
            </p:cNvGraphicFramePr>
            <p:nvPr/>
          </p:nvGraphicFramePr>
          <p:xfrm>
            <a:off x="9275" y="11322"/>
            <a:ext cx="1269" cy="18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1" name="Visio" r:id="rId7" imgW="807968" imgH="1195421" progId="Visio.Drawing.11">
                    <p:embed/>
                  </p:oleObj>
                </mc:Choice>
                <mc:Fallback>
                  <p:oleObj name="Visio" r:id="rId7" imgW="807968" imgH="1195421" progId="Visio.Drawing.11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75" y="11322"/>
                          <a:ext cx="1269" cy="18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AutoShape 11"/>
            <p:cNvSpPr>
              <a:spLocks noChangeArrowheads="1"/>
            </p:cNvSpPr>
            <p:nvPr/>
          </p:nvSpPr>
          <p:spPr bwMode="auto">
            <a:xfrm>
              <a:off x="6591" y="11625"/>
              <a:ext cx="2203" cy="1131"/>
            </a:xfrm>
            <a:prstGeom prst="rightArrow">
              <a:avLst>
                <a:gd name="adj1" fmla="val 50000"/>
                <a:gd name="adj2" fmla="val 48696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Calibri" pitchFamily="34" charset="0"/>
                  <a:cs typeface="Times New Roman" pitchFamily="18" charset="0"/>
                </a:rPr>
                <a:t>Execute exploit towards the target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AutoShape 10"/>
            <p:cNvSpPr>
              <a:spLocks noChangeShapeType="1"/>
            </p:cNvSpPr>
            <p:nvPr/>
          </p:nvSpPr>
          <p:spPr bwMode="auto">
            <a:xfrm>
              <a:off x="4823" y="11256"/>
              <a:ext cx="0" cy="2157"/>
            </a:xfrm>
            <a:prstGeom prst="straightConnector1">
              <a:avLst/>
            </a:prstGeom>
            <a:noFill/>
            <a:ln w="3175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4" name="AutoShape 9"/>
            <p:cNvSpPr>
              <a:spLocks noChangeShapeType="1"/>
            </p:cNvSpPr>
            <p:nvPr/>
          </p:nvSpPr>
          <p:spPr bwMode="auto">
            <a:xfrm>
              <a:off x="6338" y="11258"/>
              <a:ext cx="0" cy="2157"/>
            </a:xfrm>
            <a:prstGeom prst="straightConnector1">
              <a:avLst/>
            </a:prstGeom>
            <a:noFill/>
            <a:ln w="3175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5" name="AutoShape 8"/>
            <p:cNvSpPr>
              <a:spLocks noChangeShapeType="1"/>
            </p:cNvSpPr>
            <p:nvPr/>
          </p:nvSpPr>
          <p:spPr bwMode="auto">
            <a:xfrm>
              <a:off x="9009" y="11260"/>
              <a:ext cx="0" cy="2157"/>
            </a:xfrm>
            <a:prstGeom prst="straightConnector1">
              <a:avLst/>
            </a:prstGeom>
            <a:noFill/>
            <a:ln w="3175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8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171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”SandStorm” –attack</a:t>
            </a:r>
            <a:endParaRPr lang="en-US" sz="1000" dirty="0"/>
          </a:p>
          <a:p>
            <a:pPr algn="ctr"/>
            <a:r>
              <a:rPr lang="en-US" sz="1000" i="1" dirty="0"/>
              <a:t>“The </a:t>
            </a:r>
            <a:r>
              <a:rPr lang="en-US" sz="1000" i="1" strike="sngStrike" dirty="0">
                <a:solidFill>
                  <a:srgbClr val="FF0000"/>
                </a:solidFill>
              </a:rPr>
              <a:t>answer</a:t>
            </a:r>
            <a:r>
              <a:rPr lang="en-US" sz="1000" i="1" dirty="0"/>
              <a:t> </a:t>
            </a:r>
            <a:r>
              <a:rPr lang="en-US" sz="1000" b="1" i="1" dirty="0">
                <a:solidFill>
                  <a:schemeClr val="tx2"/>
                </a:solidFill>
              </a:rPr>
              <a:t>problem</a:t>
            </a:r>
            <a:r>
              <a:rPr lang="en-US" sz="1000" i="1" dirty="0"/>
              <a:t> is not in the box, it’s in the band.” – </a:t>
            </a:r>
            <a:r>
              <a:rPr lang="en-US" sz="1000" i="1" dirty="0" err="1"/>
              <a:t>AntiTrust</a:t>
            </a:r>
            <a:endParaRPr lang="en-US" sz="1000" i="1" dirty="0"/>
          </a:p>
        </p:txBody>
      </p:sp>
      <p:cxnSp>
        <p:nvCxnSpPr>
          <p:cNvPr id="3074" name="AutoShape 2"/>
          <p:cNvCxnSpPr>
            <a:cxnSpLocks noChangeShapeType="1"/>
          </p:cNvCxnSpPr>
          <p:nvPr/>
        </p:nvCxnSpPr>
        <p:spPr bwMode="auto">
          <a:xfrm>
            <a:off x="1142658" y="401823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1142658" y="6669360"/>
            <a:ext cx="6661150" cy="0"/>
          </a:xfrm>
          <a:prstGeom prst="straightConnector1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10" name="Rektangel 9"/>
          <p:cNvSpPr/>
          <p:nvPr/>
        </p:nvSpPr>
        <p:spPr>
          <a:xfrm>
            <a:off x="0" y="6639163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 smtClean="0"/>
              <a:t>Research and </a:t>
            </a:r>
            <a:r>
              <a:rPr lang="en-US" sz="1000" i="1" dirty="0" err="1" smtClean="0"/>
              <a:t>writeup</a:t>
            </a:r>
            <a:r>
              <a:rPr lang="en-US" sz="1000" i="1" dirty="0" smtClean="0"/>
              <a:t> by Dennis Rand</a:t>
            </a:r>
            <a:endParaRPr lang="en-US" sz="1000" i="1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200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Distributed </a:t>
            </a:r>
            <a:r>
              <a:rPr lang="en-US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Sandbox</a:t>
            </a:r>
            <a:endParaRPr lang="da-DK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ladsholder til indhold 2"/>
          <p:cNvSpPr>
            <a:spLocks noGrp="1"/>
          </p:cNvSpPr>
          <p:nvPr>
            <p:ph idx="1"/>
          </p:nvPr>
        </p:nvSpPr>
        <p:spPr>
          <a:xfrm>
            <a:off x="457200" y="1312168"/>
            <a:ext cx="8229600" cy="1684784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second way is to build a distributed scanning/attack vector where the binary </a:t>
            </a:r>
            <a:r>
              <a:rPr lang="en-US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is</a:t>
            </a:r>
            <a:r>
              <a:rPr lang="en-US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only acting as a “Relay” meaning it will fetch information on what to do from a Command &amp; </a:t>
            </a:r>
            <a:r>
              <a:rPr lang="en-US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 </a:t>
            </a:r>
            <a:r>
              <a:rPr lang="en-US" sz="28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server that will provide</a:t>
            </a:r>
            <a:r>
              <a:rPr lang="en-US" sz="2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en-US" sz="28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Target</a:t>
            </a:r>
            <a:endParaRPr lang="en-US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Exploit</a:t>
            </a:r>
            <a:endParaRPr lang="en-US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348880"/>
            <a:ext cx="5832648" cy="424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66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ont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Kont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1437</Words>
  <Application>Microsoft Office PowerPoint</Application>
  <PresentationFormat>Skærmshow (4:3)</PresentationFormat>
  <Paragraphs>253</Paragraphs>
  <Slides>20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Diastitler</vt:lpstr>
      </vt:variant>
      <vt:variant>
        <vt:i4>20</vt:i4>
      </vt:variant>
    </vt:vector>
  </HeadingPairs>
  <TitlesOfParts>
    <vt:vector size="22" baseType="lpstr">
      <vt:lpstr>Kontortema</vt:lpstr>
      <vt:lpstr>Visio</vt:lpstr>
      <vt:lpstr>PowerPoint-præsentation</vt:lpstr>
      <vt:lpstr>Background</vt:lpstr>
      <vt:lpstr>Background</vt:lpstr>
      <vt:lpstr>Sandbox implementations</vt:lpstr>
      <vt:lpstr>What is ”SandStorm”</vt:lpstr>
      <vt:lpstr>Sources of attacks</vt:lpstr>
      <vt:lpstr>Entry points</vt:lpstr>
      <vt:lpstr>Stand-alone - Sandbox</vt:lpstr>
      <vt:lpstr>Distributed - Sandbox</vt:lpstr>
      <vt:lpstr>Test cases</vt:lpstr>
      <vt:lpstr>Testcase 1 – Anyone home</vt:lpstr>
      <vt:lpstr>Testcase 2 – Do I have to repeat myself</vt:lpstr>
      <vt:lpstr>Testcase 3 – Fast in fast out</vt:lpstr>
      <vt:lpstr>Testcase 3 – Fire and forget</vt:lpstr>
      <vt:lpstr>Testcase 4 – What is thy bidding, my master</vt:lpstr>
      <vt:lpstr>Testcase 4</vt:lpstr>
      <vt:lpstr>PRO’s and CON’s  Filtering</vt:lpstr>
      <vt:lpstr>Questions ?</vt:lpstr>
      <vt:lpstr>PowerPoint-præsentation</vt:lpstr>
      <vt:lpstr>PowerPoint-præsentation</vt:lpstr>
    </vt:vector>
  </TitlesOfParts>
  <Company>UNI-C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Dennis Rand</dc:creator>
  <cp:lastModifiedBy>Dennis Rand</cp:lastModifiedBy>
  <cp:revision>39</cp:revision>
  <dcterms:created xsi:type="dcterms:W3CDTF">2012-11-14T14:06:54Z</dcterms:created>
  <dcterms:modified xsi:type="dcterms:W3CDTF">2012-11-15T12:54:11Z</dcterms:modified>
</cp:coreProperties>
</file>