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fcdee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fcdee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cd7b41b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cd7b41b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cd7b41b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cd7b41b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cd7b41b0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cd7b41b0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cd7b41b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cd7b41b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d7b41b0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d7b41b0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fee6967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fee6967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cbbfd95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cbbfd95a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945b8bde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945b8bde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945b8bde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945b8bde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bbfd95a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bbfd95a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945b8bde_0_2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945b8bde_0_2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c945b8bde_0_2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c945b8bde_0_2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945b8bde_0_2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945b8bde_0_2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DESSERT58054.2022.10018770" TargetMode="External"/><Relationship Id="rId3" Type="http://schemas.openxmlformats.org/officeDocument/2006/relationships/hyperlink" Target="https://doi.org/10.4236/jis.2024.153019" TargetMode="External"/><Relationship Id="rId7" Type="http://schemas.openxmlformats.org/officeDocument/2006/relationships/hyperlink" Target="https://hadess.io/owasp-top-10-for-large-language-model-applications/" TargetMode="External"/><Relationship Id="rId12" Type="http://schemas.openxmlformats.org/officeDocument/2006/relationships/hyperlink" Target="https://doi.org/10.48550/arXiv.2302.1217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eyondsecurity.com/resources/guides/fuzzing-in-cybersecurity" TargetMode="External"/><Relationship Id="rId11" Type="http://schemas.openxmlformats.org/officeDocument/2006/relationships/hyperlink" Target="https://doi.org/10.1145/1014052.1014066" TargetMode="External"/><Relationship Id="rId5" Type="http://schemas.openxmlformats.org/officeDocument/2006/relationships/hyperlink" Target="https://googleprojectzero.blogspot.com/2024/06/project-naptime.html" TargetMode="External"/><Relationship Id="rId10" Type="http://schemas.openxmlformats.org/officeDocument/2006/relationships/hyperlink" Target="https://doi.org/10.6028/NIST.AI.100-2e2023" TargetMode="External"/><Relationship Id="rId4" Type="http://schemas.openxmlformats.org/officeDocument/2006/relationships/hyperlink" Target="https://googleprojectzero.blogspot.com/2024/10/from-naptime-to-big-sleep.html" TargetMode="External"/><Relationship Id="rId9" Type="http://schemas.openxmlformats.org/officeDocument/2006/relationships/hyperlink" Target="https://doi.org/10.1016/j.cose.2024.1040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44700" y="139323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 b="1">
                <a:solidFill>
                  <a:srgbClr val="F7B4A7"/>
                </a:solidFill>
              </a:rPr>
              <a:t>Defending and Defying: AI’s Revolutionary Role in Cybersecurity</a:t>
            </a:r>
            <a:endParaRPr sz="52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044700" y="3116600"/>
            <a:ext cx="23439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l" sz="1717">
                <a:solidFill>
                  <a:srgbClr val="78B8B8"/>
                </a:solidFill>
                <a:highlight>
                  <a:schemeClr val="lt1"/>
                </a:highlight>
              </a:rPr>
              <a:t>Cybersecurity Technologies &amp; Governance</a:t>
            </a:r>
            <a:endParaRPr sz="1717">
              <a:solidFill>
                <a:srgbClr val="78B8B8"/>
              </a:solidFill>
              <a:highlight>
                <a:schemeClr val="lt1"/>
              </a:highligh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17">
              <a:solidFill>
                <a:srgbClr val="78B8B8"/>
              </a:solidFill>
              <a:highlight>
                <a:schemeClr val="lt1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457600" y="4334250"/>
            <a:ext cx="167961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Evgenios Gkritsis</a:t>
            </a:r>
            <a:endParaRPr sz="1000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65575" y="4334250"/>
            <a:ext cx="1227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Chrysa Rizeakou</a:t>
            </a:r>
            <a:endParaRPr sz="1000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351900" y="499425"/>
            <a:ext cx="1444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Athens, December 2024</a:t>
            </a:r>
            <a:endParaRPr sz="1200" i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42100" y="65575"/>
            <a:ext cx="6114300" cy="5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7B4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Adversarial Objectives and Attack Taxonomies in AI Systems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14300" y="569475"/>
            <a:ext cx="3000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l" sz="800" b="1">
                <a:solidFill>
                  <a:srgbClr val="F7B4A7"/>
                </a:solidFill>
              </a:rPr>
              <a:t>Predictive AI: Focuses on availability, integrity, and privacy violations (e.g., clean-label poisoning, black-box evasion).</a:t>
            </a:r>
            <a:endParaRPr sz="800" b="1">
              <a:solidFill>
                <a:srgbClr val="F7B4A7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487575" y="303375"/>
            <a:ext cx="2474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b="1">
                <a:solidFill>
                  <a:srgbClr val="F7B4A7"/>
                </a:solidFill>
              </a:rPr>
              <a:t>Generative AI: Includes unique abuse vectors, such as prompt injection and extraction, alongside traditional objectives.</a:t>
            </a:r>
            <a:endParaRPr sz="800" b="1">
              <a:solidFill>
                <a:srgbClr val="F7B4A7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13" y="1110075"/>
            <a:ext cx="2652813" cy="35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050" y="978400"/>
            <a:ext cx="3340875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2929325" y="1110076"/>
            <a:ext cx="27063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>
                <a:solidFill>
                  <a:schemeClr val="dk1"/>
                </a:solidFill>
              </a:rPr>
              <a:t>Adversarial examples exploit minimal input perturbations to mislead machine learning models while remaining imperceptible to humans [12].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Kearns and Li introduced early instances of evasion attack in 1988 [13].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Early examples targeted spam filters in 2004 [14].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40124" y="4724950"/>
            <a:ext cx="30000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Fig. 11: Taxonomy of attacks on Predictive AI systems [12]</a:t>
            </a: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256275" y="4602825"/>
            <a:ext cx="2937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Fig. 12: Taxonomy of attacks on Generative AI systems [12]</a:t>
            </a: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250400" y="97625"/>
            <a:ext cx="8843100" cy="8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Case Study: Indirect Prompt Injection (IPI) in Large Language Model-Integrated Applications</a:t>
            </a:r>
            <a:endParaRPr sz="2100" b="1">
              <a:solidFill>
                <a:srgbClr val="F7B4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25475" y="2932325"/>
            <a:ext cx="2795700" cy="18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</a:rPr>
              <a:t>What is Indirect Prompt Injection (IPI)?</a:t>
            </a:r>
            <a:endParaRPr sz="1000" b="1">
              <a:solidFill>
                <a:srgbClr val="F7B4A7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7B4A7"/>
              </a:buClr>
              <a:buSzPts val="1000"/>
              <a:buChar char="●"/>
            </a:pPr>
            <a:r>
              <a:rPr lang="el" sz="1000" b="1">
                <a:solidFill>
                  <a:srgbClr val="F7B4A7"/>
                </a:solidFill>
              </a:rPr>
              <a:t>Definition</a:t>
            </a:r>
            <a:r>
              <a:rPr lang="el" sz="1000">
                <a:solidFill>
                  <a:srgbClr val="F7B4A7"/>
                </a:solidFill>
              </a:rPr>
              <a:t>: </a:t>
            </a:r>
            <a:r>
              <a:rPr lang="el" sz="1000">
                <a:solidFill>
                  <a:schemeClr val="dk1"/>
                </a:solidFill>
              </a:rPr>
              <a:t>A novel exploitation technique introduced by Greshake et al, [15].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Char char="●"/>
            </a:pPr>
            <a:r>
              <a:rPr lang="el" sz="1000" b="1">
                <a:solidFill>
                  <a:srgbClr val="F7B4A7"/>
                </a:solidFill>
              </a:rPr>
              <a:t>Goal</a:t>
            </a:r>
            <a:r>
              <a:rPr lang="el" sz="1000">
                <a:solidFill>
                  <a:srgbClr val="F7B4A7"/>
                </a:solidFill>
              </a:rPr>
              <a:t>: </a:t>
            </a:r>
            <a:r>
              <a:rPr lang="el" sz="1000">
                <a:solidFill>
                  <a:schemeClr val="dk1"/>
                </a:solidFill>
              </a:rPr>
              <a:t>To remotely exploit LLM-integrated applications by embedding malicious prompts into data that LLMs are likely to retrieve.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7B4A7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449" y="675725"/>
            <a:ext cx="4913103" cy="20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572000" y="2932325"/>
            <a:ext cx="4301100" cy="20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</a:rPr>
              <a:t>Why It Matters?</a:t>
            </a:r>
            <a:endParaRPr sz="1000" b="1">
              <a:solidFill>
                <a:srgbClr val="F7B4A7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7B4A7"/>
              </a:buClr>
              <a:buSzPts val="1000"/>
              <a:buChar char="➔"/>
            </a:pPr>
            <a:r>
              <a:rPr lang="el" sz="1000" b="1">
                <a:solidFill>
                  <a:srgbClr val="F7B4A7"/>
                </a:solidFill>
              </a:rPr>
              <a:t>Real-World Implications:</a:t>
            </a:r>
            <a:r>
              <a:rPr lang="el" sz="1000">
                <a:solidFill>
                  <a:srgbClr val="F7B4A7"/>
                </a:solidFill>
              </a:rPr>
              <a:t> </a:t>
            </a:r>
            <a:r>
              <a:rPr lang="el" sz="1000">
                <a:solidFill>
                  <a:schemeClr val="dk1"/>
                </a:solidFill>
              </a:rPr>
              <a:t>Applications using LLM (e.g., ChatGPT, search engines, email clients, code auto completion tools).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Char char="➔"/>
            </a:pPr>
            <a:r>
              <a:rPr lang="el" sz="1000" b="1">
                <a:solidFill>
                  <a:srgbClr val="F7B4A7"/>
                </a:solidFill>
              </a:rPr>
              <a:t>Modern LLM Behavior:</a:t>
            </a:r>
            <a:r>
              <a:rPr lang="el" sz="1000">
                <a:solidFill>
                  <a:srgbClr val="F7B4A7"/>
                </a:solidFill>
              </a:rPr>
              <a:t> </a:t>
            </a:r>
            <a:r>
              <a:rPr lang="el" sz="1000">
                <a:solidFill>
                  <a:schemeClr val="dk1"/>
                </a:solidFill>
              </a:rPr>
              <a:t>LLMs process instructions like software, increasing exposure to adversarial inputs.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Char char="➔"/>
            </a:pPr>
            <a:r>
              <a:rPr lang="el" sz="1000" b="1">
                <a:solidFill>
                  <a:srgbClr val="F7B4A7"/>
                </a:solidFill>
              </a:rPr>
              <a:t>Crossing Security Boundaries:</a:t>
            </a:r>
            <a:r>
              <a:rPr lang="el" sz="1000">
                <a:solidFill>
                  <a:srgbClr val="F7B4A7"/>
                </a:solidFill>
              </a:rPr>
              <a:t> </a:t>
            </a:r>
            <a:r>
              <a:rPr lang="el" sz="1000">
                <a:solidFill>
                  <a:schemeClr val="dk1"/>
                </a:solidFill>
              </a:rPr>
              <a:t>LLM-integrated applications unknowingly execute malicious hidden instructions when accessing public data (e.g., websites, repositories).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F7B4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7B4A7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028550" y="1982525"/>
            <a:ext cx="19233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Fig. 13: A high-level overview of new IPI threats to LLM-integrated applications, how the prompts can be injected, and who can be targeted by these attacks [15]. </a:t>
            </a: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250400" y="97625"/>
            <a:ext cx="88431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Case Study: New Attack Vectors and Their Brutal Consequences</a:t>
            </a:r>
            <a:endParaRPr sz="2100" b="1">
              <a:solidFill>
                <a:srgbClr val="F7B4A7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3" y="1219512"/>
            <a:ext cx="2773975" cy="27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815675" y="4146775"/>
            <a:ext cx="3012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Fig. 14: </a:t>
            </a:r>
            <a:r>
              <a:rPr lang="el" sz="800" i="1">
                <a:solidFill>
                  <a:schemeClr val="dk1"/>
                </a:solidFill>
              </a:rPr>
              <a:t>Attackers can plant instructions 1 that are retrieved 3 when the user prompts 2 the model. If the model has access to APIs and tools 4, they can be used to communicate back to the attacker 5 or perform unwanted actions. The compromised LLM might also influence the user directly 6 [15].</a:t>
            </a: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50400" y="640925"/>
            <a:ext cx="39045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>
                <a:solidFill>
                  <a:srgbClr val="F7B4A7"/>
                </a:solidFill>
              </a:rPr>
              <a:t>The authors [15] demonstrated potentially brutal consequences of giving LLMs like ChatGPT interfaces to other applications.</a:t>
            </a:r>
            <a:endParaRPr sz="1000">
              <a:solidFill>
                <a:srgbClr val="F7B4A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864800" y="640925"/>
            <a:ext cx="31740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F7B4A7"/>
                </a:solidFill>
              </a:rPr>
              <a:t>They propose newly enabled attack vectors and techniques that include:</a:t>
            </a:r>
            <a:endParaRPr sz="1000">
              <a:solidFill>
                <a:srgbClr val="F7B4A7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Remote control of LLMs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Leaking/exfiltrating user data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Persistent compromise across sessions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Spread injections to other LLMs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Compromising LLMs with tiny multi-stage payloads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Automated Social Engineering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Targeting code completion engines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864800" y="2891225"/>
            <a:ext cx="35283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</a:rPr>
              <a:t>Additional Findings</a:t>
            </a:r>
            <a:endParaRPr sz="1000" b="1">
              <a:solidFill>
                <a:srgbClr val="F7B4A7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8B8B8"/>
              </a:buClr>
              <a:buSzPts val="1000"/>
              <a:buChar char="➔"/>
            </a:pPr>
            <a:r>
              <a:rPr lang="el" sz="1000" b="1">
                <a:solidFill>
                  <a:srgbClr val="78B8B8"/>
                </a:solidFill>
              </a:rPr>
              <a:t>Prompt Injections</a:t>
            </a:r>
            <a:r>
              <a:rPr lang="el" sz="1000">
                <a:solidFill>
                  <a:schemeClr val="dk1"/>
                </a:solidFill>
              </a:rPr>
              <a:t> are as impactful as arbitrary code execution, enabling attackers to gain extensive control.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B8B8"/>
              </a:buClr>
              <a:buSzPts val="1000"/>
              <a:buChar char="➔"/>
            </a:pPr>
            <a:r>
              <a:rPr lang="el" sz="1000" b="1">
                <a:solidFill>
                  <a:srgbClr val="78B8B8"/>
                </a:solidFill>
              </a:rPr>
              <a:t>Indirect Prompt Injections</a:t>
            </a:r>
            <a:r>
              <a:rPr lang="el" sz="1000" b="1">
                <a:solidFill>
                  <a:schemeClr val="dk1"/>
                </a:solidFill>
              </a:rPr>
              <a:t> </a:t>
            </a:r>
            <a:r>
              <a:rPr lang="el" sz="1000">
                <a:solidFill>
                  <a:schemeClr val="dk1"/>
                </a:solidFill>
              </a:rPr>
              <a:t>represent “</a:t>
            </a:r>
            <a:r>
              <a:rPr lang="el" sz="1000" b="1" i="1">
                <a:solidFill>
                  <a:schemeClr val="dk1"/>
                </a:solidFill>
              </a:rPr>
              <a:t>a game-changing”</a:t>
            </a:r>
            <a:r>
              <a:rPr lang="el" sz="1000">
                <a:solidFill>
                  <a:schemeClr val="dk1"/>
                </a:solidFill>
              </a:rPr>
              <a:t> delivery method, significantly amplifying injection potency and reach.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97725" y="97625"/>
            <a:ext cx="63153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Proof of Concept: Real-World Exploits using Indirect Prompt Injection</a:t>
            </a:r>
            <a:endParaRPr sz="2100" b="1">
              <a:solidFill>
                <a:srgbClr val="F7B4A7"/>
              </a:solidFill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5" y="693025"/>
            <a:ext cx="3081500" cy="1236850"/>
          </a:xfrm>
          <a:prstGeom prst="rect">
            <a:avLst/>
          </a:prstGeom>
          <a:noFill/>
          <a:ln w="9525" cap="flat" cmpd="sng">
            <a:solidFill>
              <a:srgbClr val="78B8B8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7675" y="669300"/>
            <a:ext cx="1922625" cy="3033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183" name="Google Shape;183;p25"/>
          <p:cNvSpPr txBox="1"/>
          <p:nvPr/>
        </p:nvSpPr>
        <p:spPr>
          <a:xfrm>
            <a:off x="3498675" y="669300"/>
            <a:ext cx="22344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800" i="1">
                <a:solidFill>
                  <a:schemeClr val="dk1"/>
                </a:solidFill>
              </a:rPr>
              <a:t>Fig. 15:</a:t>
            </a:r>
            <a:r>
              <a:rPr lang="el" sz="800" b="1" i="1">
                <a:solidFill>
                  <a:srgbClr val="F7B4A7"/>
                </a:solidFill>
              </a:rPr>
              <a:t> Intrusion attacks</a:t>
            </a:r>
            <a:r>
              <a:rPr lang="el" sz="800" i="1">
                <a:solidFill>
                  <a:schemeClr val="dk1"/>
                </a:solidFill>
              </a:rPr>
              <a:t> via contaminating code completions of </a:t>
            </a:r>
            <a:r>
              <a:rPr lang="el" sz="800" b="1" i="1">
                <a:solidFill>
                  <a:srgbClr val="F7B4A7"/>
                </a:solidFill>
              </a:rPr>
              <a:t>GitHub Copilot</a:t>
            </a:r>
            <a:r>
              <a:rPr lang="el" sz="800" b="1" i="1">
                <a:solidFill>
                  <a:schemeClr val="dk1"/>
                </a:solidFill>
              </a:rPr>
              <a:t>, </a:t>
            </a:r>
            <a:r>
              <a:rPr lang="el" sz="800" i="1">
                <a:solidFill>
                  <a:schemeClr val="dk1"/>
                </a:solidFill>
              </a:rPr>
              <a:t>where a snippet from empty.py in a secondary file influences autocomplete suggestions in autocomplete.py [15].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266788" y="3766200"/>
            <a:ext cx="25044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Fig.17: LLMs, such as </a:t>
            </a:r>
            <a:r>
              <a:rPr lang="el" sz="800" b="1" i="1">
                <a:solidFill>
                  <a:srgbClr val="F7B4A7"/>
                </a:solidFill>
              </a:rPr>
              <a:t>Bing’s ChatGPT4-powered chat</a:t>
            </a:r>
            <a:r>
              <a:rPr lang="el" sz="800" i="1">
                <a:solidFill>
                  <a:schemeClr val="dk1"/>
                </a:solidFill>
              </a:rPr>
              <a:t> enables web attacks like malware distribution through automated social engineering, with adversarial links blending naturally among legitimate results [15].</a:t>
            </a:r>
            <a:endParaRPr sz="800" i="1">
              <a:solidFill>
                <a:schemeClr val="dk1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68975" y="3890700"/>
            <a:ext cx="5354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800">
                <a:solidFill>
                  <a:schemeClr val="dk1"/>
                </a:solidFill>
              </a:rPr>
              <a:t>Fig. 16: The output of a </a:t>
            </a:r>
            <a:r>
              <a:rPr lang="el" sz="800" b="1">
                <a:solidFill>
                  <a:srgbClr val="F7B4A7"/>
                </a:solidFill>
              </a:rPr>
              <a:t>remote control intrusion attack on GPT-4 synthetic applications</a:t>
            </a:r>
            <a:r>
              <a:rPr lang="el" sz="800">
                <a:solidFill>
                  <a:schemeClr val="dk1"/>
                </a:solidFill>
              </a:rPr>
              <a:t>, shown through chat messages. The assistant first outputs "Successfully updated" following malicious instructions. Upon a user query, it fetches new instructions and processes them using the view tool, retrieving prepared content. Finally, it responds with a paragraph about birds in a pirate accent, based on the injected prompt [15].</a:t>
            </a:r>
            <a:endParaRPr sz="800" i="1">
              <a:solidFill>
                <a:schemeClr val="dk1"/>
              </a:solidFill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75" y="2103025"/>
            <a:ext cx="5354659" cy="16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7725" y="97625"/>
            <a:ext cx="31623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Not What You’ve signed up for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56675" y="797746"/>
            <a:ext cx="43476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 i="1">
                <a:solidFill>
                  <a:srgbClr val="F7B4A7"/>
                </a:solidFill>
              </a:rPr>
              <a:t>Equipping LLMs with retrieval capabilities, while enhancing cybersecurity as discussed earlier, introduces unforeseen risks. These systems can be manipulated through Indirect Prompt Injection, enabling adversaries to exploit remote Application-Integrated LLMs in ways we never anticipated. </a:t>
            </a:r>
            <a:endParaRPr sz="900" b="1" i="1">
              <a:solidFill>
                <a:srgbClr val="F7B4A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rgbClr val="F7B4A7"/>
              </a:solidFill>
              <a:highlight>
                <a:srgbClr val="FFFF00"/>
              </a:highlight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76" y="2212725"/>
            <a:ext cx="4766850" cy="19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5281450" y="366000"/>
            <a:ext cx="3243000" cy="4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Key Implications [15]: </a:t>
            </a:r>
            <a:endParaRPr sz="900" b="1">
              <a:solidFill>
                <a:srgbClr val="F7B4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1. Amplification of Cybersecurity Threats</a:t>
            </a:r>
            <a:endParaRPr sz="900" b="1">
              <a:solidFill>
                <a:srgbClr val="F7B4A7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l" sz="900">
                <a:solidFill>
                  <a:schemeClr val="dk1"/>
                </a:solidFill>
              </a:rPr>
              <a:t>Indirect prompt injections expose LLM-integrated applications to a </a:t>
            </a:r>
            <a:r>
              <a:rPr lang="el" sz="900" b="1">
                <a:solidFill>
                  <a:schemeClr val="dk1"/>
                </a:solidFill>
              </a:rPr>
              <a:t>wide spectrum of cyber threats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2. Trust and Reliability Challenges</a:t>
            </a:r>
            <a:endParaRPr sz="900" b="1">
              <a:solidFill>
                <a:srgbClr val="F7B4A7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l" sz="900">
                <a:solidFill>
                  <a:schemeClr val="dk1"/>
                </a:solidFill>
              </a:rPr>
              <a:t>LLMs are perceived as </a:t>
            </a:r>
            <a:r>
              <a:rPr lang="el" sz="900" b="1">
                <a:solidFill>
                  <a:schemeClr val="dk1"/>
                </a:solidFill>
              </a:rPr>
              <a:t>authoritative intermediaries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3. Automation Risks in Critical Systems</a:t>
            </a:r>
            <a:endParaRPr sz="900" b="1">
              <a:solidFill>
                <a:srgbClr val="F7B4A7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l" sz="900">
                <a:solidFill>
                  <a:schemeClr val="dk1"/>
                </a:solidFill>
              </a:rPr>
              <a:t>Integration with </a:t>
            </a:r>
            <a:r>
              <a:rPr lang="el" sz="900" b="1">
                <a:solidFill>
                  <a:schemeClr val="dk1"/>
                </a:solidFill>
              </a:rPr>
              <a:t>autonomous systems</a:t>
            </a:r>
            <a:r>
              <a:rPr lang="el" sz="900">
                <a:solidFill>
                  <a:schemeClr val="dk1"/>
                </a:solidFill>
              </a:rPr>
              <a:t> expands the potential for unsupervised attack delivery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4. Escalation of Availability Attacks</a:t>
            </a:r>
            <a:endParaRPr sz="900" b="1">
              <a:solidFill>
                <a:srgbClr val="F7B4A7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l" sz="900">
                <a:solidFill>
                  <a:schemeClr val="dk1"/>
                </a:solidFill>
              </a:rPr>
              <a:t>LLMs introduce new vectors for Denial-of-Service (DoS) or Distributed Denial-of-Service (DDoS) attacks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900" b="1">
                <a:solidFill>
                  <a:srgbClr val="F7B4A7"/>
                </a:solidFill>
              </a:rPr>
              <a:t>5. Ecosystem-Wide Vulnerability</a:t>
            </a:r>
            <a:endParaRPr sz="900" b="1">
              <a:solidFill>
                <a:srgbClr val="F7B4A7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l" sz="900">
                <a:solidFill>
                  <a:schemeClr val="dk1"/>
                </a:solidFill>
              </a:rPr>
              <a:t>The </a:t>
            </a:r>
            <a:r>
              <a:rPr lang="el" sz="900" b="1">
                <a:solidFill>
                  <a:schemeClr val="dk1"/>
                </a:solidFill>
              </a:rPr>
              <a:t>interconnectedness of LLMs</a:t>
            </a:r>
            <a:r>
              <a:rPr lang="el" sz="900">
                <a:solidFill>
                  <a:schemeClr val="dk1"/>
                </a:solidFill>
              </a:rPr>
              <a:t> means attacks on one system can propagate to others</a:t>
            </a:r>
            <a:endParaRPr sz="900"/>
          </a:p>
        </p:txBody>
      </p:sp>
      <p:sp>
        <p:nvSpPr>
          <p:cNvPr id="195" name="Google Shape;195;p26"/>
          <p:cNvSpPr txBox="1"/>
          <p:nvPr/>
        </p:nvSpPr>
        <p:spPr>
          <a:xfrm>
            <a:off x="430200" y="4342200"/>
            <a:ext cx="4219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  <a:highlight>
                  <a:schemeClr val="lt1"/>
                </a:highlight>
              </a:rPr>
              <a:t>Fig.18: A high-level overview of IPI attacks on application-integrated LLMs, detailing injection methods, operational and informational impacts, and potential targets [15].</a:t>
            </a:r>
            <a:endParaRPr sz="800" i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97725" y="53300"/>
            <a:ext cx="1890000" cy="4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References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42800" y="314399"/>
            <a:ext cx="8858400" cy="463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[1] R. R. Shanthi, N. K. Sasi, and P. Gouthaman, ‘A New Era of Cybersecurity: The Influence of Artificial Intelligence’, in 2023 International Conference on Networking and Communications (ICNWC), Apr. 2023, pp. 1–4. doi: 10.1109/ICNWC57852.2023.10127453.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[2] Z. Zhang et al., ‘Artificial intelligence in cyber security: research advances, challenges, and opportunities’, Artif Intell Rev, vol. 55, no. 2, pp. 1029–1053, Feb. 2022, doi: 10.1007/s10462-021-09976-0. 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[3] M. Roshanaei, M. R. Khan, and N. N. Sylvester, ‘Enhancing Cybersecurity through AI and ML: Strategies, Challenges, and Future Directions’, </a:t>
            </a:r>
            <a:r>
              <a:rPr lang="el" sz="600" i="1" dirty="0">
                <a:solidFill>
                  <a:schemeClr val="dk1"/>
                </a:solidFill>
                <a:highlight>
                  <a:schemeClr val="lt1"/>
                </a:highlight>
              </a:rPr>
              <a:t>Journal of Information Security</a:t>
            </a: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, vol. 15, no. 3, Art. no. 3, May 2024, doi:</a:t>
            </a: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10.4236/jis.2024.153019</a:t>
            </a: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[4] I. Wiafe, F. N. Koranteng, E. N. Obeng, N. Assyne, A. Wiafe, and S. R. Gulliver, ‘Artificial Intelligence for Cybersecurity: A Systematic Mapping of Literature’, IEEE Access, vol. 8, pp. 146598–146612, 2020, doi: 10.1109/ACCESS.2020.3013145.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[5] J. Li, ‘Cyber security meets artificial intelligence: a survey’, Frontiers Inf Technol Electronic Eng, vol. 19, no. 12, pp. 1462–1474, Dec. 2018, doi: 10.1631/FITEE.1800573.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[6] G. P. Zero, ‘Project Zero: From Naptime to Big Sleep: Using Large Language Models To Catch Vulnerabilities In Real-World Code’, Project Zero. Accessed: Dec. 08, 2024. [Online]. Available: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rgbClr val="4678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https://googleprojectzero.blogspot.com/2024/10/from-naptime-to-big-sleep.html</a:t>
            </a:r>
            <a:r>
              <a:rPr lang="el" sz="600" dirty="0">
                <a:solidFill>
                  <a:schemeClr val="dk1"/>
                </a:solidFill>
              </a:rPr>
              <a:t>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[7] G. P. Zero, ‘Project Zero: Project Naptime: Evaluating Offensive Security Capabilities of Large Language Models’, Project Zero. Accessed: Dec. 08, 2024. [Online]. Available: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rgbClr val="46788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https://googleprojectzero.blogspot.com/2024/06/project-naptime.html</a:t>
            </a:r>
            <a:r>
              <a:rPr lang="el" sz="600" dirty="0">
                <a:solidFill>
                  <a:schemeClr val="dk1"/>
                </a:solidFill>
              </a:rPr>
              <a:t> 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[8] ‘What is Fuzzing in Cybersecurity?’, Beyond Security. Accessed: Dec. 09, 2024. [Online]. Available:</a:t>
            </a: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https://www.beyondsecurity.com/resources/guides/fuzzing-in-cybersecurity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[9] ‘OWASP In Cyber Security 2023 | Top 10 For LLM Applications – HADESS’. Accessed: Dec. 09, 2024. [Online]. Available:</a:t>
            </a: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https://hadess.io/owasp-top-10-for-large-language-model-applications/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[10] O. Veprytska and V. Kharchenko, ‘AI powered attacks against AI powered protection: classification, scenarios and risk analysis’, in </a:t>
            </a:r>
            <a:r>
              <a:rPr lang="el" sz="600" i="1" dirty="0">
                <a:solidFill>
                  <a:schemeClr val="dk1"/>
                </a:solidFill>
              </a:rPr>
              <a:t>2022 12th International Conference on Dependable Systems, Services and Technologies (DESSERT)</a:t>
            </a:r>
            <a:r>
              <a:rPr lang="el" sz="600" dirty="0">
                <a:solidFill>
                  <a:schemeClr val="dk1"/>
                </a:solidFill>
              </a:rPr>
              <a:t>, Dec. 2022, pp. 1–7. doi: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10.1109/DESSERT58054.2022.10018770</a:t>
            </a:r>
            <a:r>
              <a:rPr lang="el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[11] E. Iturbe, O. Llorente-Vazquez, A. Rego, E. Rios, and N. Toledo, ‘Unleashing offensive artificial intelligence: Automated attack technique code generation’, </a:t>
            </a:r>
            <a:r>
              <a:rPr lang="el" sz="600" i="1" dirty="0">
                <a:solidFill>
                  <a:schemeClr val="dk1"/>
                </a:solidFill>
              </a:rPr>
              <a:t>Computers &amp; Security</a:t>
            </a:r>
            <a:r>
              <a:rPr lang="el" sz="600" dirty="0">
                <a:solidFill>
                  <a:schemeClr val="dk1"/>
                </a:solidFill>
              </a:rPr>
              <a:t>, vol. 147, p. 104077, Dec. 2024, doi: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10.1016/j.cose.2024.104077</a:t>
            </a:r>
            <a:r>
              <a:rPr lang="el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[12] A. Vassilev, A. Oprea, A. Fordyce, and H. Anderson, ‘Adversarial machine learning : a taxonomy and terminology of attacks and mitigations’, National Institute of Standards and Technology (U.S.), Gaithersburg, MD, NIST  100-2e2023, Jan. 2024. doi: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10.6028/NIST.AI.100-2e2023</a:t>
            </a:r>
            <a:r>
              <a:rPr lang="el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  <a:highlight>
                  <a:schemeClr val="lt1"/>
                </a:highlight>
              </a:rPr>
              <a:t>[13] M. Kearns and M. Li, ‘Learning in the Presence of Malicious Errors’.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[14] N. Dalvi, P. Domingos, Mausam, S. Sanghai, and D. Verma, ‘Adversarial classification’, in </a:t>
            </a:r>
            <a:r>
              <a:rPr lang="el" sz="600" i="1" dirty="0">
                <a:solidFill>
                  <a:schemeClr val="dk1"/>
                </a:solidFill>
              </a:rPr>
              <a:t>Proceedings of the tenth ACM SIGKDD international conference on Knowledge discovery and data mining</a:t>
            </a:r>
            <a:r>
              <a:rPr lang="el" sz="600" dirty="0">
                <a:solidFill>
                  <a:schemeClr val="dk1"/>
                </a:solidFill>
              </a:rPr>
              <a:t>, in KDD ’04. New York, NY, USA: Association for Computing Machinery, Aug. 2004, pp. 99–108. doi: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hlink"/>
                </a:solidFill>
                <a:hlinkClick r:id="rId11"/>
              </a:rPr>
              <a:t>10.1145/1014052.1014066</a:t>
            </a:r>
            <a:r>
              <a:rPr lang="el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00" dirty="0">
                <a:solidFill>
                  <a:schemeClr val="dk1"/>
                </a:solidFill>
              </a:rPr>
              <a:t>[15] K. Greshake, S. Abdelnabi, S. Mishra, C. Endres, T. Holz, and M. Fritz, ‘Not what you’ve signed up for: Compromising Real-World LLM-Integrated Applications with Indirect Prompt Injection’, May 05, 2023, </a:t>
            </a:r>
            <a:r>
              <a:rPr lang="el" sz="600" i="1" dirty="0">
                <a:solidFill>
                  <a:schemeClr val="dk1"/>
                </a:solidFill>
              </a:rPr>
              <a:t>arXiv</a:t>
            </a:r>
            <a:r>
              <a:rPr lang="el" sz="600" dirty="0">
                <a:solidFill>
                  <a:schemeClr val="dk1"/>
                </a:solidFill>
              </a:rPr>
              <a:t>: arXiv:2302.12173. doi:</a:t>
            </a:r>
            <a:r>
              <a:rPr lang="el" sz="600" dirty="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" sz="600" u="sng" dirty="0">
                <a:solidFill>
                  <a:schemeClr val="hlink"/>
                </a:solidFill>
                <a:hlinkClick r:id="rId12"/>
              </a:rPr>
              <a:t>10.48550/arXiv.2302.12173</a:t>
            </a:r>
            <a:r>
              <a:rPr lang="el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u="sng" dirty="0">
              <a:solidFill>
                <a:schemeClr val="hlink"/>
              </a:solidFill>
              <a:highlight>
                <a:srgbClr val="FFFF00"/>
              </a:highlight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Table of Contents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859725"/>
            <a:ext cx="85206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Part A: AI Enhancing Cybersecurity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Slides 3-4:</a:t>
            </a:r>
            <a:r>
              <a:rPr lang="el" sz="1200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Real-World AI Applications in Cybersecurity</a:t>
            </a:r>
            <a:endParaRPr sz="1200">
              <a:solidFill>
                <a:srgbClr val="78B8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l" sz="12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Slides 5-8:</a:t>
            </a:r>
            <a:r>
              <a:rPr lang="el" sz="1200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Case Study: Big Sleep - LLM for Zero-Day Detection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3138725"/>
            <a:ext cx="85206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l" sz="12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Slide 15: </a:t>
            </a:r>
            <a:r>
              <a:rPr lang="el" sz="1200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Supporting Research 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978925"/>
            <a:ext cx="8520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Part B: AI Bypassing Cybersecurity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Slides 9-10:</a:t>
            </a:r>
            <a:r>
              <a:rPr lang="el" sz="1200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AI-powered attacks &amp; adversarial techniques</a:t>
            </a:r>
            <a:endParaRPr sz="1200" i="1">
              <a:solidFill>
                <a:srgbClr val="78B8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l" sz="12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Slides 11-14:</a:t>
            </a:r>
            <a:r>
              <a:rPr lang="el" sz="1200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Case Study: Indirect Prompt Injection</a:t>
            </a:r>
            <a:endParaRPr sz="1200" b="1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4633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100" b="1">
                <a:solidFill>
                  <a:srgbClr val="F7B4A7"/>
                </a:solidFill>
              </a:rPr>
              <a:t>Revolutionizing Cyber Security Through AI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854650"/>
            <a:ext cx="43353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General Applications: </a:t>
            </a:r>
            <a:endParaRPr sz="1000" b="1">
              <a:solidFill>
                <a:srgbClr val="78B8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Real-Time Detection and Response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Processes vast datasets for immediate threat identification and automated action [1], [2], [4].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Behavioral analysis for anomaly detection and biometric authentication [2].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Security Automation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Automates routine tasks like updates, policy creation, and reporting, reducing human error [1], [2].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Enhanced Intrusion Detection &amp; Prevention Systems (IDS/IPS)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Identifies anomalies in network traffic with improved accuracy and fewer false alarms [4], [5].</a:t>
            </a:r>
            <a:endParaRPr sz="1000"/>
          </a:p>
        </p:txBody>
      </p:sp>
      <p:pic>
        <p:nvPicPr>
          <p:cNvPr id="83" name="Google Shape;83;p15" descr="A white rectangular sign with black 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31475"/>
            <a:ext cx="5385101" cy="10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74975" y="4572825"/>
            <a:ext cx="3327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50" y="886225"/>
            <a:ext cx="3580829" cy="2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385413" y="3135250"/>
            <a:ext cx="3372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2: Impact of AI deployments in cybersecurity [</a:t>
            </a:r>
            <a:r>
              <a:rPr lang="el" sz="800" i="1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el" sz="800" i="1">
                <a:solidFill>
                  <a:schemeClr val="dk1"/>
                </a:solidFill>
              </a:rPr>
              <a:t>].</a:t>
            </a:r>
            <a:endParaRPr sz="800" i="1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1700" y="4461675"/>
            <a:ext cx="53850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1: Comparison of pre and post AI/ML integration cybersecurity metrics [</a:t>
            </a:r>
            <a:r>
              <a:rPr lang="el" sz="800" i="1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el" sz="800" i="1">
                <a:solidFill>
                  <a:schemeClr val="dk1"/>
                </a:solidFill>
              </a:rPr>
              <a:t>].</a:t>
            </a:r>
            <a:endParaRPr sz="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44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From Vision to Implementation: AI Applications 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342425" y="1108075"/>
            <a:ext cx="42603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Key Use Cases (Specific Implementations):</a:t>
            </a:r>
            <a:r>
              <a:rPr lang="el" sz="1000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78B8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Threat Hunting and Intelligence Sharing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Proactively identifies undetected threats and facilitates intelligence dissemination [2], [5].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User Access Authentication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Employs biometric and behavioral data for secure authentication [2].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Malware &amp; Phishing Detection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Leverages AI models to classify malware and detect phishing without predefined signatures [2].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Network Situation Awareness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Analyzes traffic and predicts vulnerabilities in network topology [4], [5].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685800" lvl="0" indent="-292100" algn="l" rtl="0"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1000"/>
              <a:buFont typeface="Arial"/>
              <a:buChar char="●"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Advanced Persistent Threat (APT) Mitigation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Detects stealthy threats with deep learning models, even under evasion techniques [5].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t="10905"/>
          <a:stretch/>
        </p:blipFill>
        <p:spPr>
          <a:xfrm>
            <a:off x="73525" y="1587887"/>
            <a:ext cx="2216000" cy="1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t="10265"/>
          <a:stretch/>
        </p:blipFill>
        <p:spPr>
          <a:xfrm>
            <a:off x="6602725" y="1108075"/>
            <a:ext cx="2403075" cy="25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736900" y="3616550"/>
            <a:ext cx="22689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4:  Application domains vs AI algorithms (2008 to 2018) [4].</a:t>
            </a:r>
            <a:endParaRPr sz="800" i="1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3525" y="3564050"/>
            <a:ext cx="2268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3: AI algorithms in cybersecurity (2008 to 2018) [4].</a:t>
            </a:r>
            <a:endParaRPr sz="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Big Sleep: First LLM to Detect Zero-day Vulnerability  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881950"/>
            <a:ext cx="5143200" cy="3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Based on the official googleprojectzero.blogspot.com articles [6], [7]:</a:t>
            </a:r>
            <a:br>
              <a:rPr lang="el" sz="1000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Introduction to Big Sleep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Developed by Google’s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Project Zero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DeepMind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Naptime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by Project Zero.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First AI system to identify a zero-day vulnerability in SQLite, a widely-used database engine.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Key Milestone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Detected a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stack buffer underflow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, a subtle memory-safety issue, that traditional fuzzing tools like OSS-Fuzz failed to uncover.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Technical Significance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AI analyzes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code changes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(e.g., "seed commit") and generates targeted test cases.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Mimics human vulnerability analysis with iterative hypothesis testing.</a:t>
            </a:r>
            <a:endParaRPr sz="10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00" y="2001300"/>
            <a:ext cx="3384298" cy="225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447875" y="4254250"/>
            <a:ext cx="3384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5: Naptime architecture [7].</a:t>
            </a:r>
            <a:endParaRPr sz="800" i="1">
              <a:solidFill>
                <a:schemeClr val="dk1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675" y="1410912"/>
            <a:ext cx="1400998" cy="3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450" y="1243271"/>
            <a:ext cx="661425" cy="6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279000"/>
            <a:ext cx="8520600" cy="5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Technical Workflow – How Big Sleep Detects Vulnerabilities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867125"/>
            <a:ext cx="5988000" cy="4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Code Navigation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Big Sleep explores</a:t>
            </a:r>
            <a:r>
              <a:rPr lang="el" sz="1000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complex codebases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l" sz="1000">
                <a:latin typeface="Arial"/>
                <a:ea typeface="Arial"/>
                <a:cs typeface="Arial"/>
                <a:sym typeface="Arial"/>
              </a:rPr>
            </a:br>
            <a:r>
              <a:rPr lang="el" sz="1000">
                <a:latin typeface="Arial"/>
                <a:ea typeface="Arial"/>
                <a:cs typeface="Arial"/>
                <a:sym typeface="Arial"/>
              </a:rPr>
              <a:t>identifying regions likely to contain bugs.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Example: Focused on </a:t>
            </a:r>
            <a:r>
              <a:rPr lang="el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generate_series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function in SQLite [6].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Input Generation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Crafts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specific test inputs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to trigger edge-case conditions.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Example Query [6]:</a:t>
            </a:r>
            <a:br>
              <a:rPr lang="el" sz="1000">
                <a:latin typeface="Arial"/>
                <a:ea typeface="Arial"/>
                <a:cs typeface="Arial"/>
                <a:sym typeface="Arial"/>
              </a:rPr>
            </a:br>
            <a:r>
              <a:rPr lang="el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generate_series(1,10,1) WHERE ROWID = 1;</a:t>
            </a:r>
            <a:br>
              <a:rPr lang="el" sz="1000">
                <a:latin typeface="Arial"/>
                <a:ea typeface="Arial"/>
                <a:cs typeface="Arial"/>
                <a:sym typeface="Arial"/>
              </a:rPr>
            </a:br>
            <a:r>
              <a:rPr lang="el" sz="1000">
                <a:latin typeface="Arial"/>
                <a:ea typeface="Arial"/>
                <a:cs typeface="Arial"/>
                <a:sym typeface="Arial"/>
              </a:rPr>
              <a:t>This query uncovered a flaw in the </a:t>
            </a:r>
            <a:r>
              <a:rPr lang="el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seriesBestIndex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function, leading to a crash​.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Debugging &amp; Root-Cause Analysis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Debugger identifies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crash points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and analyzes memory corruption (e.g., buffer underflow)​.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Example Failure [6]:</a:t>
            </a:r>
            <a:br>
              <a:rPr lang="el" sz="1000">
                <a:latin typeface="Arial"/>
                <a:ea typeface="Arial"/>
                <a:cs typeface="Arial"/>
                <a:sym typeface="Arial"/>
              </a:rPr>
            </a:br>
            <a:r>
              <a:rPr lang="el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assert(iCol&gt;=0 &amp;&amp; iCol&lt;=2) // Triggered by invalid column index (-1).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Output and Reporting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Provides detailed, reproducible crash cases for developers.</a:t>
            </a:r>
            <a:endParaRPr sz="1000"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t="38875" b="15505"/>
          <a:stretch/>
        </p:blipFill>
        <p:spPr>
          <a:xfrm>
            <a:off x="4963025" y="1348900"/>
            <a:ext cx="4180875" cy="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018288" y="2201200"/>
            <a:ext cx="39363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6: The vulnerability above is an interesting one where a special sentinel value -1 is used in an (otherwise) index-typed field iColumn.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This pattern creates a potential edge-case that needs to be handled by all code that uses the field, since the expectation would be that a valid column index is non-negative [6].</a:t>
            </a:r>
            <a:endParaRPr sz="800" i="1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990650" y="1078588"/>
            <a:ext cx="4125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78B8B8"/>
                </a:solidFill>
              </a:rPr>
              <a:t>Discovered vulnerability </a:t>
            </a:r>
            <a:endParaRPr sz="1000" b="1">
              <a:solidFill>
                <a:srgbClr val="78B8B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212175"/>
            <a:ext cx="85206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What Sets Big Sleep Apart?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4350000" cy="3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Challenges in Traditional Methods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Fuzzing relies on random input generation, often missing nuanced vulnerabilities.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OSS-Fuzz failed to detect the SQLite issue due to its lack of configuration for specific test cases [6].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Advantages of Big Sleep [6]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Variant Analysis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: Uses historical bug patterns to hypothesize new flaws.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Precision Testing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: AI-generated test cases uncover edge cases overlooked by humans.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Root-Cause Identification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: Directly identifies exploitable conditions, reducing debugging time.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Traditional fuzzers missed the buffer underflow in SQLite because the required module (</a:t>
            </a:r>
            <a:r>
              <a:rPr lang="el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generate_series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) was disabled during testing.</a:t>
            </a:r>
            <a:endParaRPr sz="10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00" y="2029912"/>
            <a:ext cx="4156124" cy="10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735850" y="3113575"/>
            <a:ext cx="4156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7: Fuzzing Step-by-step [8]</a:t>
            </a:r>
            <a:endParaRPr sz="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 i="1">
                <a:solidFill>
                  <a:srgbClr val="F7B4A7"/>
                </a:solidFill>
              </a:rPr>
              <a:t>Big Sleep’s Broader Impact and Limitations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919000"/>
            <a:ext cx="46020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AI's Potential in Cybersecurity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Proactive identification of vulnerabilities before exploitation.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Reduction in manual debugging and testing costs.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Limitations and Challenges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Current systems are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target-specific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, requiring adaptation for broader applications [6].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Experimentation needed to generalize methods across codebases and platforms [6].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Future Vision</a:t>
            </a:r>
            <a:r>
              <a:rPr lang="el" sz="1000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00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Integration of AI tools like Big Sleep into everyday development workflows.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l" sz="1000">
                <a:latin typeface="Arial"/>
                <a:ea typeface="Arial"/>
                <a:cs typeface="Arial"/>
                <a:sym typeface="Arial"/>
              </a:rPr>
              <a:t>Combining AI reasoning with traditional methods for a </a:t>
            </a:r>
            <a:r>
              <a:rPr lang="el" sz="1000" b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hybrid cybersecurity defense system</a:t>
            </a:r>
            <a:r>
              <a:rPr lang="el" sz="1000">
                <a:latin typeface="Arial"/>
                <a:ea typeface="Arial"/>
                <a:cs typeface="Arial"/>
                <a:sym typeface="Arial"/>
              </a:rPr>
              <a:t>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275" y="1576775"/>
            <a:ext cx="2653274" cy="19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247275" y="3566725"/>
            <a:ext cx="2653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8: Future of LLMs in Cybersecurity [9]</a:t>
            </a:r>
            <a:endParaRPr sz="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650" y="242450"/>
            <a:ext cx="29907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F7B4A7"/>
                </a:solidFill>
              </a:rPr>
              <a:t>AI: A Double-Edged Sword </a:t>
            </a:r>
            <a:endParaRPr sz="2100" b="1">
              <a:solidFill>
                <a:srgbClr val="F7B4A7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82675" y="1478475"/>
            <a:ext cx="33897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b="1" i="1">
                <a:solidFill>
                  <a:srgbClr val="78B8B8"/>
                </a:solidFill>
                <a:latin typeface="Arial"/>
                <a:ea typeface="Arial"/>
                <a:cs typeface="Arial"/>
                <a:sym typeface="Arial"/>
              </a:rPr>
              <a:t>AI-Powered attacks represent a growing challenge, targeting vulnerabilities across various domains. Below are key examples [10]: </a:t>
            </a:r>
            <a:endParaRPr sz="1400" b="1" i="1">
              <a:solidFill>
                <a:srgbClr val="78B8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AI-Powered Password Guessing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CAPTCHA Attacks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Automated Phishing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Social Media Reconnaissance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Automated Penetration Testing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Malware Domain Generation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083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l" sz="1400" i="1">
                <a:latin typeface="Arial"/>
                <a:ea typeface="Arial"/>
                <a:cs typeface="Arial"/>
                <a:sym typeface="Arial"/>
              </a:rPr>
              <a:t>Synthetic Data Generation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0" y="3432450"/>
            <a:ext cx="4274354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82675" y="4301950"/>
            <a:ext cx="4104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 i="1">
                <a:solidFill>
                  <a:schemeClr val="dk1"/>
                </a:solidFill>
              </a:rPr>
              <a:t>Fig. 9: Criticality matrix of cyber risks of systems. </a:t>
            </a:r>
            <a:r>
              <a:rPr lang="el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Green color indicates a low level of risk, yellow color a medium level (attacks 2, 4, 5), red a high level (attacks 1, 3, 6, 7) </a:t>
            </a:r>
            <a:r>
              <a:rPr lang="el" sz="800" i="1">
                <a:solidFill>
                  <a:schemeClr val="dk1"/>
                </a:solidFill>
              </a:rPr>
              <a:t>[10].</a:t>
            </a:r>
            <a:endParaRPr sz="800" i="1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921475" y="3697300"/>
            <a:ext cx="36153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850" b="1">
                <a:solidFill>
                  <a:srgbClr val="F7B4A7"/>
                </a:solidFill>
              </a:rPr>
              <a:t>ChatGPT </a:t>
            </a:r>
            <a:r>
              <a:rPr lang="el" sz="850">
                <a:solidFill>
                  <a:schemeClr val="dk1"/>
                </a:solidFill>
              </a:rPr>
              <a:t>can generate exploitable code with up to </a:t>
            </a:r>
            <a:r>
              <a:rPr lang="el" sz="850" b="1">
                <a:solidFill>
                  <a:srgbClr val="F7B4A7"/>
                </a:solidFill>
              </a:rPr>
              <a:t>50% success</a:t>
            </a:r>
            <a:r>
              <a:rPr lang="el" sz="850">
                <a:solidFill>
                  <a:schemeClr val="dk1"/>
                </a:solidFill>
              </a:rPr>
              <a:t> when used by skilled operators. Attack scenarios created with the </a:t>
            </a:r>
            <a:r>
              <a:rPr lang="el" sz="850" b="1">
                <a:solidFill>
                  <a:srgbClr val="F7B4A7"/>
                </a:solidFill>
              </a:rPr>
              <a:t>MITRE ATT&amp;CK</a:t>
            </a:r>
            <a:r>
              <a:rPr lang="el" sz="850">
                <a:solidFill>
                  <a:schemeClr val="dk1"/>
                </a:solidFill>
              </a:rPr>
              <a:t> model effectively bypass safeguards, as malicious prompts often go undetected [11].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75" y="830100"/>
            <a:ext cx="3953300" cy="26023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1"/>
          <p:cNvSpPr txBox="1"/>
          <p:nvPr/>
        </p:nvSpPr>
        <p:spPr>
          <a:xfrm>
            <a:off x="4686100" y="311850"/>
            <a:ext cx="3953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800" i="1">
                <a:solidFill>
                  <a:schemeClr val="dk1"/>
                </a:solidFill>
              </a:rPr>
              <a:t>Fig. 10: Comparison of Linux and Windows platforms positive results (i.e., “successful”, “effective” and “effective within limits” categories) [11].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97650" y="837800"/>
            <a:ext cx="4104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000" b="1" i="1">
                <a:solidFill>
                  <a:srgbClr val="F7B4A7"/>
                </a:solidFill>
              </a:rPr>
              <a:t>AI enhances cybersecurity with advanced defenses but also introduces new vulnerabilities, enabling sophisticated attacks.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Microsoft Office PowerPoint</Application>
  <PresentationFormat>On-screen Show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Economica</vt:lpstr>
      <vt:lpstr>Roboto Mono</vt:lpstr>
      <vt:lpstr>Luxe</vt:lpstr>
      <vt:lpstr>Defending and Defying: AI’s Revolutionary Role in Cybersecurity</vt:lpstr>
      <vt:lpstr>Table of Contents</vt:lpstr>
      <vt:lpstr>Revolutionizing Cyber Security Through AI</vt:lpstr>
      <vt:lpstr>From Vision to Implementation: AI Applications </vt:lpstr>
      <vt:lpstr>Big Sleep: First LLM to Detect Zero-day Vulnerability  </vt:lpstr>
      <vt:lpstr>Technical Workflow – How Big Sleep Detects Vulnerabilities</vt:lpstr>
      <vt:lpstr>What Sets Big Sleep Apart?</vt:lpstr>
      <vt:lpstr>Big Sleep’s Broader Impact and Limitations</vt:lpstr>
      <vt:lpstr>AI: A Double-Edged Sword </vt:lpstr>
      <vt:lpstr> Adversarial Objectives and Attack Taxonomies in AI Systems</vt:lpstr>
      <vt:lpstr>Case Study: Indirect Prompt Injection (IPI) in Large Language Model-Integrated Applications </vt:lpstr>
      <vt:lpstr>Case Study: New Attack Vectors and Their Brutal Consequences</vt:lpstr>
      <vt:lpstr>Proof of Concept: Real-World Exploits using Indirect Prompt Injection</vt:lpstr>
      <vt:lpstr>Not What You’ve signed up for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EVGENIOS GKRITSIS</cp:lastModifiedBy>
  <cp:revision>2</cp:revision>
  <dcterms:modified xsi:type="dcterms:W3CDTF">2024-12-09T14:15:33Z</dcterms:modified>
</cp:coreProperties>
</file>