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60"/>
  </p:notesMasterIdLst>
  <p:handoutMasterIdLst>
    <p:handoutMasterId r:id="rId61"/>
  </p:handoutMasterIdLst>
  <p:sldIdLst>
    <p:sldId id="522" r:id="rId3"/>
    <p:sldId id="516" r:id="rId4"/>
    <p:sldId id="517" r:id="rId5"/>
    <p:sldId id="523" r:id="rId6"/>
    <p:sldId id="528" r:id="rId7"/>
    <p:sldId id="525" r:id="rId8"/>
    <p:sldId id="529" r:id="rId9"/>
    <p:sldId id="526" r:id="rId10"/>
    <p:sldId id="530" r:id="rId11"/>
    <p:sldId id="533" r:id="rId12"/>
    <p:sldId id="534" r:id="rId13"/>
    <p:sldId id="550" r:id="rId14"/>
    <p:sldId id="551" r:id="rId15"/>
    <p:sldId id="274" r:id="rId16"/>
    <p:sldId id="508" r:id="rId17"/>
    <p:sldId id="276" r:id="rId18"/>
    <p:sldId id="458" r:id="rId19"/>
    <p:sldId id="459" r:id="rId20"/>
    <p:sldId id="460" r:id="rId21"/>
    <p:sldId id="461" r:id="rId22"/>
    <p:sldId id="462" r:id="rId23"/>
    <p:sldId id="434" r:id="rId24"/>
    <p:sldId id="415" r:id="rId25"/>
    <p:sldId id="500" r:id="rId26"/>
    <p:sldId id="478" r:id="rId27"/>
    <p:sldId id="431" r:id="rId28"/>
    <p:sldId id="582" r:id="rId29"/>
    <p:sldId id="583" r:id="rId30"/>
    <p:sldId id="535" r:id="rId31"/>
    <p:sldId id="546" r:id="rId32"/>
    <p:sldId id="536" r:id="rId33"/>
    <p:sldId id="543" r:id="rId34"/>
    <p:sldId id="544" r:id="rId35"/>
    <p:sldId id="545" r:id="rId36"/>
    <p:sldId id="537" r:id="rId37"/>
    <p:sldId id="538" r:id="rId38"/>
    <p:sldId id="539" r:id="rId39"/>
    <p:sldId id="547" r:id="rId40"/>
    <p:sldId id="540" r:id="rId41"/>
    <p:sldId id="436" r:id="rId42"/>
    <p:sldId id="437" r:id="rId43"/>
    <p:sldId id="438" r:id="rId44"/>
    <p:sldId id="454" r:id="rId45"/>
    <p:sldId id="479" r:id="rId46"/>
    <p:sldId id="509" r:id="rId47"/>
    <p:sldId id="480" r:id="rId48"/>
    <p:sldId id="484" r:id="rId49"/>
    <p:sldId id="501" r:id="rId50"/>
    <p:sldId id="502" r:id="rId51"/>
    <p:sldId id="503" r:id="rId52"/>
    <p:sldId id="504" r:id="rId53"/>
    <p:sldId id="577" r:id="rId54"/>
    <p:sldId id="467" r:id="rId55"/>
    <p:sldId id="562" r:id="rId56"/>
    <p:sldId id="575" r:id="rId57"/>
    <p:sldId id="519" r:id="rId58"/>
    <p:sldId id="521" r:id="rId5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16"/>
            <p14:sldId id="517"/>
            <p14:sldId id="523"/>
            <p14:sldId id="528"/>
            <p14:sldId id="525"/>
            <p14:sldId id="529"/>
            <p14:sldId id="526"/>
            <p14:sldId id="530"/>
            <p14:sldId id="533"/>
            <p14:sldId id="534"/>
            <p14:sldId id="550"/>
            <p14:sldId id="551"/>
          </p14:sldIdLst>
        </p14:section>
        <p14:section name="Default Section" id="{9E63D159-2865-48A8-8497-429E9CA731FB}">
          <p14:sldIdLst>
            <p14:sldId id="274"/>
            <p14:sldId id="508"/>
            <p14:sldId id="276"/>
            <p14:sldId id="458"/>
            <p14:sldId id="459"/>
            <p14:sldId id="460"/>
            <p14:sldId id="461"/>
            <p14:sldId id="462"/>
          </p14:sldIdLst>
        </p14:section>
        <p14:section name="While-цикъл" id="{E59E0D92-02FA-43DF-A8A5-E22094F18C68}">
          <p14:sldIdLst>
            <p14:sldId id="434"/>
            <p14:sldId id="415"/>
            <p14:sldId id="500"/>
            <p14:sldId id="478"/>
            <p14:sldId id="431"/>
            <p14:sldId id="582"/>
            <p14:sldId id="583"/>
            <p14:sldId id="535"/>
            <p14:sldId id="546"/>
            <p14:sldId id="536"/>
            <p14:sldId id="543"/>
            <p14:sldId id="544"/>
            <p14:sldId id="545"/>
            <p14:sldId id="537"/>
            <p14:sldId id="538"/>
            <p14:sldId id="539"/>
            <p14:sldId id="547"/>
            <p14:sldId id="540"/>
            <p14:sldId id="436"/>
            <p14:sldId id="437"/>
            <p14:sldId id="438"/>
            <p14:sldId id="454"/>
            <p14:sldId id="479"/>
            <p14:sldId id="509"/>
            <p14:sldId id="480"/>
          </p14:sldIdLst>
        </p14:section>
        <p14:section name="Безкрайни цикли" id="{4035C5D3-6442-4832-8655-873A03162AFE}">
          <p14:sldIdLst>
            <p14:sldId id="484"/>
            <p14:sldId id="501"/>
            <p14:sldId id="502"/>
            <p14:sldId id="503"/>
            <p14:sldId id="504"/>
          </p14:sldIdLst>
        </p14:section>
        <p14:section name="Summary" id="{68346706-F9DD-4EB5-B9D0-609CA429DDF4}">
          <p14:sldIdLst>
            <p14:sldId id="577"/>
            <p14:sldId id="467"/>
            <p14:sldId id="562"/>
            <p14:sldId id="575"/>
            <p14:sldId id="519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D44"/>
    <a:srgbClr val="6CFF44"/>
    <a:srgbClr val="60BFB7"/>
    <a:srgbClr val="E09BEB"/>
    <a:srgbClr val="F15721"/>
    <a:srgbClr val="60BF55"/>
    <a:srgbClr val="F5C300"/>
    <a:srgbClr val="100373"/>
    <a:srgbClr val="F3BE60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837B-214B-8D17-AF2C-E1A12CCC0A51}" v="3" dt="2018-08-10T20:06:4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4533" autoAdjust="0"/>
  </p:normalViewPr>
  <p:slideViewPr>
    <p:cSldViewPr>
      <p:cViewPr varScale="1">
        <p:scale>
          <a:sx n="72" d="100"/>
          <a:sy n="72" d="100"/>
        </p:scale>
        <p:origin x="474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5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9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69" r:id="rId19"/>
    <p:sldLayoutId id="2147483688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0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1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7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5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judge.softuni.bg/Contests/Compete/Index/1014#1" TargetMode="Externa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7.gif"/><Relationship Id="rId4" Type="http://schemas.openxmlformats.org/officeDocument/2006/relationships/image" Target="../media/image64.jpeg"/><Relationship Id="rId9" Type="http://schemas.openxmlformats.org/officeDocument/2006/relationships/hyperlink" Target="https://www.lukanet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639" y="2523065"/>
            <a:ext cx="5749752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let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 console.log("Larger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 console.log("Less than 101");</a:t>
            </a:r>
          </a:p>
          <a:p>
            <a:r>
              <a:rPr lang="en-US" sz="2400" dirty="0"/>
              <a:t>   console.log("Equal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E0F48F8-3BA4-48CF-BC0A-D59EB8D05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639" y="2523065"/>
            <a:ext cx="5749752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let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 console.log("Larger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 console.log("Less than 101");</a:t>
            </a:r>
          </a:p>
          <a:p>
            <a:r>
              <a:rPr lang="en-US" sz="2400" dirty="0"/>
              <a:t>   console.log("Equal to 101");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05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330450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let role = "Administrator";</a:t>
            </a:r>
          </a:p>
          <a:p>
            <a:r>
              <a:rPr lang="en-US" sz="2000" dirty="0"/>
              <a:t>let password = "SoftUni";</a:t>
            </a:r>
          </a:p>
          <a:p>
            <a:r>
              <a:rPr lang="en-US" sz="2000" dirty="0"/>
              <a:t>if(role === "SoftUni") {</a:t>
            </a:r>
          </a:p>
          <a:p>
            <a:r>
              <a:rPr lang="en-US" sz="2000" dirty="0"/>
              <a:t>   if(password === "SoftUni") {</a:t>
            </a:r>
          </a:p>
          <a:p>
            <a:r>
              <a:rPr lang="en-US" sz="2000" dirty="0"/>
              <a:t>      console.log("Welcome!");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329587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let role = "Administrator";</a:t>
            </a:r>
          </a:p>
          <a:p>
            <a:r>
              <a:rPr lang="en-US" sz="2000" dirty="0"/>
              <a:t>let password = "SoftUni";</a:t>
            </a:r>
          </a:p>
          <a:p>
            <a:r>
              <a:rPr lang="en-US" sz="2000" dirty="0"/>
              <a:t>if(role === "SoftUni") {</a:t>
            </a:r>
          </a:p>
          <a:p>
            <a:r>
              <a:rPr lang="en-US" sz="2000" dirty="0"/>
              <a:t>   if(password === "SoftUni") {</a:t>
            </a:r>
          </a:p>
          <a:p>
            <a:r>
              <a:rPr lang="en-US" sz="2000" dirty="0"/>
              <a:t>      console.log("Welcome!");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27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7" y="1730179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33" y="4221025"/>
            <a:ext cx="2003149" cy="986551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pb-nov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/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</a:p>
          <a:p>
            <a:pPr marL="514350" indent="-514350"/>
            <a:r>
              <a:rPr lang="bg-BG" dirty="0"/>
              <a:t>Безкрайни цикли</a:t>
            </a:r>
          </a:p>
          <a:p>
            <a:pPr marL="819096" lvl="1" indent="-514350"/>
            <a:r>
              <a:rPr lang="bg-BG" dirty="0"/>
              <a:t>Прекъсване на цикли чрез оператора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endParaRPr lang="en-US" dirty="0"/>
          </a:p>
          <a:p>
            <a:pPr marL="514350" indent="-514350">
              <a:buAutoNum type="arabicPeriod"/>
            </a:pPr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637" y="5141974"/>
            <a:ext cx="10958928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91193"/>
              </p:ext>
            </p:extLst>
          </p:nvPr>
        </p:nvGraphicFramePr>
        <p:xfrm>
          <a:off x="760412" y="3657600"/>
          <a:ext cx="108966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Пост-инкрементация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60994"/>
            <a:ext cx="9503571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17378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774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17378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119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4406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4405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31425"/>
            <a:ext cx="61737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335054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390822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88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 –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53065"/>
              </p:ext>
            </p:extLst>
          </p:nvPr>
        </p:nvGraphicFramePr>
        <p:xfrm>
          <a:off x="648121" y="35052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Пост-декрементация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102" y="1902416"/>
            <a:ext cx="481458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821070" y="243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7" y="4534581"/>
            <a:ext cx="481458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821070" y="50637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4821070" y="2955013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4821070" y="558753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1299248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3999183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43" y="3541006"/>
            <a:ext cx="3211077" cy="15878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390" y="2956207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245" y="4572000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8954406" y="2984918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116802" y="3469899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324161" y="3903466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954406" y="4798699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116802" y="5334428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261708" y="5469018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548018" y="4703083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8884146" y="4964810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044574" y="4768944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9725020" y="3686579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828800"/>
            <a:ext cx="67818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1761186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3" name="Огъната нагоре стрелка 2"/>
          <p:cNvSpPr/>
          <p:nvPr/>
        </p:nvSpPr>
        <p:spPr>
          <a:xfrm rot="5400000">
            <a:off x="6551258" y="5344205"/>
            <a:ext cx="838908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050" name="Picture 2" descr="C:\Users\HP\Desktop\1a2430b6757f6c5b520332cc380b7fb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295400"/>
            <a:ext cx="2465011" cy="2534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905" y="4343400"/>
            <a:ext cx="3990495" cy="226181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6231F094-ABB5-467F-8E71-1F4604A91B04}"/>
              </a:ext>
            </a:extLst>
          </p:cNvPr>
          <p:cNvSpPr/>
          <p:nvPr/>
        </p:nvSpPr>
        <p:spPr>
          <a:xfrm>
            <a:off x="9761539" y="2605591"/>
            <a:ext cx="2224200" cy="148309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Невалидно число, прочита</a:t>
            </a:r>
            <a:r>
              <a:rPr lang="en-US" dirty="0"/>
              <a:t> </a:t>
            </a:r>
            <a:r>
              <a:rPr lang="bg-BG" dirty="0"/>
              <a:t>ново</a:t>
            </a:r>
          </a:p>
          <a:p>
            <a:pPr lvl="2"/>
            <a:r>
              <a:rPr lang="bg-BG" dirty="0"/>
              <a:t>Намиране на число в диапазона,</a:t>
            </a:r>
            <a:r>
              <a:rPr lang="en-US" dirty="0"/>
              <a:t> 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15FA900E-24AF-48C9-AFB7-40F94801C15F}"/>
              </a:ext>
            </a:extLst>
          </p:cNvPr>
          <p:cNvSpPr/>
          <p:nvPr/>
        </p:nvSpPr>
        <p:spPr>
          <a:xfrm>
            <a:off x="7700773" y="3207713"/>
            <a:ext cx="2224200" cy="1477489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grpSp>
        <p:nvGrpSpPr>
          <p:cNvPr id="4097" name="Group 4096">
            <a:extLst>
              <a:ext uri="{FF2B5EF4-FFF2-40B4-BE49-F238E27FC236}">
                <a16:creationId xmlns:a16="http://schemas.microsoft.com/office/drawing/2014/main" id="{B0D21B68-56C7-41DD-98A9-E6AA008715B3}"/>
              </a:ext>
            </a:extLst>
          </p:cNvPr>
          <p:cNvGrpSpPr/>
          <p:nvPr/>
        </p:nvGrpSpPr>
        <p:grpSpPr>
          <a:xfrm>
            <a:off x="7858235" y="1757268"/>
            <a:ext cx="2407034" cy="918037"/>
            <a:chOff x="7704229" y="1749836"/>
            <a:chExt cx="2224200" cy="918037"/>
          </a:xfrm>
          <a:solidFill>
            <a:schemeClr val="tx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FF464B-816D-4545-9BE8-3313D72654C2}"/>
                </a:ext>
              </a:extLst>
            </p:cNvPr>
            <p:cNvSpPr/>
            <p:nvPr/>
          </p:nvSpPr>
          <p:spPr>
            <a:xfrm>
              <a:off x="7704229" y="1749836"/>
              <a:ext cx="2224200" cy="918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F8352-D576-426F-9060-DD0C407543AD}"/>
                </a:ext>
              </a:extLst>
            </p:cNvPr>
            <p:cNvSpPr txBox="1"/>
            <p:nvPr/>
          </p:nvSpPr>
          <p:spPr>
            <a:xfrm>
              <a:off x="7733363" y="1767162"/>
              <a:ext cx="216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b="1" dirty="0">
                  <a:solidFill>
                    <a:schemeClr val="bg2"/>
                  </a:solidFill>
                </a:rPr>
                <a:t>Прочитане </a:t>
              </a:r>
              <a:br>
                <a:rPr lang="bg-BG" b="1" dirty="0">
                  <a:solidFill>
                    <a:schemeClr val="bg2"/>
                  </a:solidFill>
                </a:rPr>
              </a:br>
              <a:r>
                <a:rPr lang="bg-BG" b="1" dirty="0">
                  <a:solidFill>
                    <a:schemeClr val="bg2"/>
                  </a:solidFill>
                </a:rPr>
                <a:t>на число </a:t>
              </a:r>
              <a:r>
                <a:rPr lang="en-US" b="1" dirty="0">
                  <a:solidFill>
                    <a:schemeClr val="bg2"/>
                  </a:solidFill>
                </a:rPr>
                <a:t>(</a:t>
              </a:r>
              <a:r>
                <a:rPr lang="en-US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num</a:t>
              </a:r>
              <a:r>
                <a:rPr lang="en-US" b="1" dirty="0">
                  <a:solidFill>
                    <a:schemeClr val="bg2"/>
                  </a:solidFill>
                </a:rPr>
                <a:t>)</a:t>
              </a:r>
            </a:p>
          </p:txBody>
        </p:sp>
      </p:grpSp>
      <p:cxnSp>
        <p:nvCxnSpPr>
          <p:cNvPr id="11" name="Elbow Connector 19">
            <a:extLst>
              <a:ext uri="{FF2B5EF4-FFF2-40B4-BE49-F238E27FC236}">
                <a16:creationId xmlns:a16="http://schemas.microsoft.com/office/drawing/2014/main" id="{57328969-1F49-490C-8F2C-6CBCC69CB089}"/>
              </a:ext>
            </a:extLst>
          </p:cNvPr>
          <p:cNvCxnSpPr/>
          <p:nvPr/>
        </p:nvCxnSpPr>
        <p:spPr>
          <a:xfrm rot="16200000" flipH="1">
            <a:off x="9329356" y="3176797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A3E11B-167C-490D-BE8B-7FD3C2B7FB84}"/>
              </a:ext>
            </a:extLst>
          </p:cNvPr>
          <p:cNvGrpSpPr/>
          <p:nvPr/>
        </p:nvGrpSpPr>
        <p:grpSpPr>
          <a:xfrm>
            <a:off x="9973178" y="4685202"/>
            <a:ext cx="1869354" cy="513105"/>
            <a:chOff x="8421954" y="3780528"/>
            <a:chExt cx="1264818" cy="3805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B2836B-8D91-4E46-9700-7A0E5774C541}"/>
                </a:ext>
              </a:extLst>
            </p:cNvPr>
            <p:cNvSpPr/>
            <p:nvPr/>
          </p:nvSpPr>
          <p:spPr>
            <a:xfrm>
              <a:off x="8458256" y="3780528"/>
              <a:ext cx="1192216" cy="3805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9DA524-2B0E-4A6D-BFBC-BAD3CEFE0322}"/>
                </a:ext>
              </a:extLst>
            </p:cNvPr>
            <p:cNvSpPr txBox="1"/>
            <p:nvPr/>
          </p:nvSpPr>
          <p:spPr>
            <a:xfrm>
              <a:off x="8421954" y="3811015"/>
              <a:ext cx="1264818" cy="31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200" b="1" dirty="0">
                  <a:solidFill>
                    <a:schemeClr val="bg2"/>
                  </a:solidFill>
                </a:rPr>
                <a:t>Принтиране</a:t>
              </a:r>
              <a:endParaRPr lang="en-US" sz="22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2" name="Elbow Connector 18">
            <a:extLst>
              <a:ext uri="{FF2B5EF4-FFF2-40B4-BE49-F238E27FC236}">
                <a16:creationId xmlns:a16="http://schemas.microsoft.com/office/drawing/2014/main" id="{72516E31-A3D1-4C37-BC61-3B49064D9966}"/>
              </a:ext>
            </a:extLst>
          </p:cNvPr>
          <p:cNvCxnSpPr>
            <a:cxnSpLocks/>
            <a:stCxn id="25" idx="2"/>
            <a:endCxn id="10" idx="1"/>
          </p:cNvCxnSpPr>
          <p:nvPr/>
        </p:nvCxnSpPr>
        <p:spPr>
          <a:xfrm rot="5400000" flipH="1">
            <a:off x="7103764" y="2976094"/>
            <a:ext cx="2495109" cy="923109"/>
          </a:xfrm>
          <a:prstGeom prst="bentConnector4">
            <a:avLst>
              <a:gd name="adj1" fmla="val -9162"/>
              <a:gd name="adj2" fmla="val 1452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F3FDD5-8E99-47AD-B1BC-95E37DBB2701}"/>
              </a:ext>
            </a:extLst>
          </p:cNvPr>
          <p:cNvSpPr txBox="1"/>
          <p:nvPr/>
        </p:nvSpPr>
        <p:spPr>
          <a:xfrm>
            <a:off x="7809057" y="3411931"/>
            <a:ext cx="2000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&lt; 1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||</a:t>
            </a:r>
            <a:r>
              <a:rPr lang="bg-BG" sz="2000" b="1" dirty="0">
                <a:solidFill>
                  <a:schemeClr val="bg2"/>
                </a:solidFill>
              </a:rPr>
              <a:t>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&gt;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5877D-6CF8-433B-8198-170BAAF42A95}"/>
              </a:ext>
            </a:extLst>
          </p:cNvPr>
          <p:cNvSpPr txBox="1"/>
          <p:nvPr/>
        </p:nvSpPr>
        <p:spPr>
          <a:xfrm>
            <a:off x="9718171" y="3109645"/>
            <a:ext cx="22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1 &lt;= n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u</a:t>
            </a:r>
            <a:r>
              <a:rPr lang="en-US" sz="2000" b="1" dirty="0">
                <a:solidFill>
                  <a:schemeClr val="bg2"/>
                </a:solidFill>
              </a:rPr>
              <a:t>m &lt;= 100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241B6E-CE17-41EC-AC3D-EE79822DC6FE}"/>
              </a:ext>
            </a:extLst>
          </p:cNvPr>
          <p:cNvCxnSpPr>
            <a:cxnSpLocks/>
          </p:cNvCxnSpPr>
          <p:nvPr/>
        </p:nvCxnSpPr>
        <p:spPr>
          <a:xfrm>
            <a:off x="8825752" y="2714549"/>
            <a:ext cx="0" cy="5112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 animBg="1"/>
      <p:bldP spid="20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84236" y="1500010"/>
            <a:ext cx="7820351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numbersInRange(input)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let number = Number(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input.shift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(number &lt; 1 || number &gt; 100)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number = Number(input.shift());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console.log(number);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Парола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413" y="1371600"/>
            <a:ext cx="7467997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function password(input)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let username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let 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let input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while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(input !== password) 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   input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console.log(`Welcome: ${username}!`);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196129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1, 3, 7, 15, 31,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12601" y="3826994"/>
            <a:ext cx="9143999" cy="574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49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390822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51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722811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= 1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6232" y="1081179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5757" y="19021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2812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&lt;=</a:t>
            </a:r>
            <a:r>
              <a:rPr lang="bg-BG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0994" y="355336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2811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6707" y="46453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2812" y="2910698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5512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2812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08812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0736" y="2912842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09478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26707" y="33619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9512" y="1447800"/>
            <a:ext cx="9753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sequence(input)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number = Number(input.shift());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k = 1;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 &lt;= 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console.log(k);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k = k * 2 + 1;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https://judge.softuni.bg/Contests/Compete/Index/1014#7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13412" y="3224046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sz="4800" b="1" dirty="0">
                <a:latin typeface="Consolas" panose="020B0609020204030204" pitchFamily="49" charset="0"/>
              </a:rPr>
              <a:t>break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32212" y="3957272"/>
            <a:ext cx="7927976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20304" y="3119727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0012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576035" y="290670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7616" y="3573728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0012" y="4330357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514918" y="4503732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1228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7784" y="3764873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55812" y="2057400"/>
            <a:ext cx="78486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80012" y="36576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9344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21664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dirty="0"/>
              <a:t>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2800" b="1" dirty="0"/>
              <a:t>       </a:t>
            </a: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913" y="13716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bg-BG" b="1" dirty="0"/>
              <a:t>      </a:t>
            </a:r>
            <a:r>
              <a:rPr lang="en-US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2800" b="1" dirty="0"/>
              <a:t>       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481" y="4119671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1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05425" y="2009789"/>
            <a:ext cx="1139263" cy="15371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691031" y="262598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82097" y="2030526"/>
            <a:ext cx="3398116" cy="1537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3244" y="4128812"/>
            <a:ext cx="1139263" cy="1689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690673" y="485019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01023" y="4128812"/>
            <a:ext cx="3379190" cy="1689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120.00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C:\Users\HP\Desktop\money-flat-money-png-15.png">
            <a:extLst>
              <a:ext uri="{FF2B5EF4-FFF2-40B4-BE49-F238E27FC236}">
                <a16:creationId xmlns:a16="http://schemas.microsoft.com/office/drawing/2014/main" id="{CC837297-6DF7-4098-9A32-B5D1FC0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2" y="1883581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Flowchart: Terminator 2"/>
          <p:cNvSpPr/>
          <p:nvPr/>
        </p:nvSpPr>
        <p:spPr bwMode="auto">
          <a:xfrm>
            <a:off x="4752441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4307" y="1104193"/>
            <a:ext cx="5434" cy="327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7451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= 0</a:t>
            </a:r>
          </a:p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4307" y="2193845"/>
            <a:ext cx="5434" cy="332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09467" y="25258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 &lt; 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09741" y="3646336"/>
            <a:ext cx="9632" cy="3829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0015" y="3086100"/>
            <a:ext cx="1231856" cy="11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4296" y="34313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6474" y="26547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2073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19373" y="4715110"/>
            <a:ext cx="15967" cy="323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09467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71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3449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6254" y="567887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9667" y="52330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dirty="0"/>
              <a:t>false</a:t>
            </a:r>
            <a:endParaRPr lang="en-US" sz="18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96366" y="5093429"/>
            <a:ext cx="2265205" cy="1170889"/>
            <a:chOff x="1915467" y="4091945"/>
            <a:chExt cx="2265205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265205" cy="1795622"/>
              <a:chOff x="1843231" y="3930890"/>
              <a:chExt cx="2363687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127662" y="5247751"/>
                <a:ext cx="2079256" cy="475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counter++;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5342" y="4617648"/>
                <a:ext cx="1943806" cy="785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925884" y="4195336"/>
              <a:ext cx="2159053" cy="660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4224" y="3178187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1098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99439" y="2586335"/>
              <a:ext cx="162887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1212" y="3440097"/>
            <a:ext cx="2183751" cy="223877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16717" y="1356322"/>
            <a:ext cx="10955388" cy="48338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accountBalance(input) {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n = Number(input.shift());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counter = 0;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balance = 0.0;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(counter &lt; n)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amount = Number(input.shift());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if (amount &lt; 0) { </a:t>
            </a:r>
            <a:r>
              <a:rPr lang="bg-BG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message and exit the loop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balance += amount;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console.log(`Increase: ${amount.toFixed(2)}`);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counter++;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console.log(`Total: ${balance.toFixed(2)}`);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Правоъгълник 12"/>
          <p:cNvSpPr/>
          <p:nvPr/>
        </p:nvSpPr>
        <p:spPr>
          <a:xfrm>
            <a:off x="341311" y="625917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7167076" cy="587121"/>
          </a:xfrm>
        </p:spPr>
        <p:txBody>
          <a:bodyPr/>
          <a:lstStyle/>
          <a:p>
            <a:r>
              <a:rPr lang="en-US" dirty="0"/>
              <a:t>console.log(!(5 === 5) &amp;&amp; (4 + 1 ===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Взема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8887" y="4749544"/>
            <a:ext cx="923021" cy="1805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4911" y="5371489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70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3871" y="5018767"/>
            <a:ext cx="816837" cy="1267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7974" y="4428784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3247" y="5371489"/>
            <a:ext cx="792379" cy="576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422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90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03" y="3086472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87712" y="1177934"/>
            <a:ext cx="8813399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counter = 0;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max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(counter &lt;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</a:rPr>
              <a:t>let num =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Number(</a:t>
            </a:r>
            <a:r>
              <a:rPr lang="en-US" sz="2900" b="1" dirty="0" err="1">
                <a:latin typeface="Consolas" pitchFamily="49" charset="0"/>
                <a:cs typeface="Consolas" pitchFamily="49" charset="0"/>
              </a:rPr>
              <a:t>input.shift</a:t>
            </a:r>
            <a:r>
              <a:rPr lang="en-US" sz="29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if (num &gt; max) 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console.log(max);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78429" y="4622412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53726"/>
            <a:ext cx="788756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6971" y="44434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3290" y="5263179"/>
            <a:ext cx="780922" cy="4919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0391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Взима числа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24016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676400"/>
            <a:ext cx="10363200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counter = 0;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min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(counter &lt;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bg1"/>
                </a:solidFill>
              </a:rPr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в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dirty="0">
                <a:solidFill>
                  <a:schemeClr val="bg1"/>
                </a:solidFill>
              </a:rPr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Примерен вход и изход: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5.32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1519" y="1273706"/>
            <a:ext cx="9780986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function graduation(input) {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name = input.shift();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counter = 1;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sum = 0;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(counter &lt;= 12)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let grade = Number(input.shift());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(grade &gt;= 4.00)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sum += grade;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counter++;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average = sum /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0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https://judge.softuni.bg/Contests/Compete/Index/1014#1</a:t>
            </a:r>
            <a:endParaRPr lang="en-US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635334" y="1162249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latin typeface="+mj-lt"/>
              </a:rPr>
              <a:t>3 цели </a:t>
            </a:r>
            <a:r>
              <a:rPr lang="bg-BG" sz="3000" dirty="0"/>
              <a:t>числа – </a:t>
            </a:r>
            <a:r>
              <a:rPr lang="bg-BG" sz="3000" dirty="0">
                <a:latin typeface="+mj-lt"/>
              </a:rPr>
              <a:t>широчина, дължина, височина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Прочита брой кашони до получаване на команда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1" y="4566283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155B0A-60A4-4AE8-962E-3E0AC9464264}"/>
              </a:ext>
            </a:extLst>
          </p:cNvPr>
          <p:cNvSpPr/>
          <p:nvPr/>
        </p:nvSpPr>
        <p:spPr>
          <a:xfrm>
            <a:off x="8637601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930777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4" y="5426913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>
                <a:latin typeface="+mj-lt"/>
              </a:rPr>
              <a:t>Ако помещението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2800" dirty="0">
                <a:latin typeface="+mj-lt"/>
              </a:rPr>
              <a:t>да събере кашоните, трябва да се </a:t>
            </a:r>
            <a:br>
              <a:rPr lang="en-US" sz="2800" dirty="0">
                <a:latin typeface="+mj-lt"/>
              </a:rPr>
            </a:br>
            <a:r>
              <a:rPr lang="bg-BG" sz="2800" dirty="0">
                <a:latin typeface="+mj-lt"/>
              </a:rPr>
              <a:t>принтира:</a:t>
            </a:r>
          </a:p>
          <a:p>
            <a:pPr lvl="1">
              <a:lnSpc>
                <a:spcPct val="100000"/>
              </a:lnSpc>
            </a:pPr>
            <a:r>
              <a:rPr lang="en-GB" sz="2800" b="1" dirty="0">
                <a:latin typeface="Consolas" panose="020B0609020204030204" pitchFamily="49" charset="0"/>
              </a:rPr>
              <a:t>"No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free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space!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You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need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/>
              <a:t>{брой недостигащи куб. метри}</a:t>
            </a:r>
            <a:r>
              <a:rPr lang="bg-BG" sz="2800" b="1" dirty="0">
                <a:latin typeface="+mj-lt"/>
              </a:rPr>
              <a:t> 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Consolas" panose="020B0609020204030204" pitchFamily="49" charset="0"/>
              </a:rPr>
              <a:t>Cubic 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bg-BG" sz="2800" b="1" dirty="0">
                <a:latin typeface="Consolas" panose="020B0609020204030204" pitchFamily="49" charset="0"/>
              </a:rPr>
              <a:t>."</a:t>
            </a:r>
            <a:endParaRPr lang="en-US" sz="28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latin typeface="+mj-lt"/>
              </a:rPr>
              <a:t>При получаване на </a:t>
            </a:r>
            <a:r>
              <a:rPr lang="bg-BG" sz="2800" b="1" dirty="0">
                <a:latin typeface="Consolas" panose="020B0609020204030204" pitchFamily="49" charset="0"/>
              </a:rPr>
              <a:t>команда</a:t>
            </a:r>
            <a:r>
              <a:rPr lang="bg-BG" sz="3000" dirty="0">
                <a:latin typeface="+mj-lt"/>
              </a:rPr>
              <a:t> </a:t>
            </a:r>
            <a:r>
              <a:rPr lang="en-US" sz="3000" dirty="0">
                <a:latin typeface="Consolas" panose="020B0609020204030204" pitchFamily="49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 </a:t>
            </a:r>
            <a:r>
              <a:rPr lang="bg-BG" sz="3000" dirty="0">
                <a:latin typeface="+mj-lt"/>
              </a:rPr>
              <a:t>и налично свободно място</a:t>
            </a:r>
            <a:r>
              <a:rPr lang="en-US" sz="3000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b="1" dirty="0"/>
              <a:t>"</a:t>
            </a:r>
            <a:r>
              <a:rPr lang="bg-BG" sz="2800" b="1" dirty="0">
                <a:latin typeface="Consolas" panose="020B0609020204030204" pitchFamily="49" charset="0"/>
              </a:rPr>
              <a:t>{</a:t>
            </a:r>
            <a:r>
              <a:rPr lang="bg-BG" sz="2800" b="1" dirty="0"/>
              <a:t>брой свободни куб. метри</a:t>
            </a:r>
            <a:r>
              <a:rPr lang="bg-BG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Cubic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left</a:t>
            </a:r>
            <a:r>
              <a:rPr lang="bg-BG" sz="2800" b="1" dirty="0">
                <a:latin typeface="Consolas" panose="020B0609020204030204" pitchFamily="49" charset="0"/>
              </a:rPr>
              <a:t>.</a:t>
            </a:r>
            <a:r>
              <a:rPr lang="bg-BG" sz="2800" b="1" dirty="0"/>
              <a:t>"</a:t>
            </a:r>
            <a:endParaRPr lang="bg-BG" sz="28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10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1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2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4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6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258" y="2040952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D219555-8789-4B73-BC9F-D068CB5312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7167076" cy="587121"/>
          </a:xfrm>
        </p:spPr>
        <p:txBody>
          <a:bodyPr/>
          <a:lstStyle/>
          <a:p>
            <a:r>
              <a:rPr lang="en-US" dirty="0"/>
              <a:t>console.log(!(5 === 5) &amp;&amp; (4 + 1 === 5));</a:t>
            </a:r>
          </a:p>
        </p:txBody>
      </p:sp>
    </p:spTree>
    <p:extLst>
      <p:ext uri="{BB962C8B-B14F-4D97-AF65-F5344CB8AC3E}">
        <p14:creationId xmlns:p14="http://schemas.microsoft.com/office/powerpoint/2010/main" val="17024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3672" y="1307842"/>
            <a:ext cx="976147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box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int.Parse(command);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7513" y="1134216"/>
            <a:ext cx="95775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17488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751332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5F21F-1D4C-4676-8491-38687984AF64}"/>
              </a:ext>
            </a:extLst>
          </p:cNvPr>
          <p:cNvSpPr/>
          <p:nvPr/>
        </p:nvSpPr>
        <p:spPr>
          <a:xfrm>
            <a:off x="608012" y="6366003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</a:t>
            </a:r>
            <a:r>
              <a:rPr lang="bg-BG" sz="3200" dirty="0" err="1">
                <a:solidFill>
                  <a:schemeClr val="bg2"/>
                </a:solidFill>
              </a:rPr>
              <a:t>инкрементираме</a:t>
            </a:r>
            <a:r>
              <a:rPr lang="bg-BG" sz="3200" dirty="0">
                <a:solidFill>
                  <a:schemeClr val="bg2"/>
                </a:solidFill>
              </a:rPr>
              <a:t>/                  </a:t>
            </a:r>
            <a:r>
              <a:rPr lang="bg-BG" sz="3200" dirty="0" err="1">
                <a:solidFill>
                  <a:schemeClr val="bg2"/>
                </a:solidFill>
              </a:rPr>
              <a:t>декрементираме</a:t>
            </a:r>
            <a:r>
              <a:rPr lang="bg-BG" sz="3200" dirty="0">
                <a:solidFill>
                  <a:schemeClr val="bg2"/>
                </a:solidFill>
              </a:rPr>
              <a:t> числови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стойности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>
                <a:solidFill>
                  <a:schemeClr val="bg2"/>
                </a:solidFill>
              </a:rPr>
              <a:t>  - </a:t>
            </a:r>
            <a:r>
              <a:rPr lang="bg-BG" sz="3200" dirty="0">
                <a:solidFill>
                  <a:schemeClr val="bg2"/>
                </a:solidFill>
              </a:rPr>
              <a:t>цикли, за да </a:t>
            </a:r>
            <a:r>
              <a:rPr lang="en-US" sz="3200" dirty="0">
                <a:solidFill>
                  <a:schemeClr val="bg2"/>
                </a:solidFill>
              </a:rPr>
              <a:t>          </a:t>
            </a:r>
            <a:r>
              <a:rPr lang="bg-BG" sz="3200" dirty="0">
                <a:solidFill>
                  <a:schemeClr val="bg2"/>
                </a:solidFill>
              </a:rPr>
              <a:t>повтаряме действие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bg-BG" sz="3200" dirty="0">
                <a:solidFill>
                  <a:schemeClr val="bg2"/>
                </a:solidFill>
              </a:rPr>
              <a:t>докато е в сила 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bg-BG" sz="3200" dirty="0">
                <a:solidFill>
                  <a:schemeClr val="bg2"/>
                </a:solidFill>
              </a:rPr>
              <a:t>дадено условие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циклите              с оператора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2412" y="6480406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85000" lnSpcReduction="1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bg-BG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JavaScript"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6477000" cy="587121"/>
          </a:xfrm>
        </p:spPr>
        <p:txBody>
          <a:bodyPr/>
          <a:lstStyle/>
          <a:p>
            <a:r>
              <a:rPr lang="en-US" dirty="0"/>
              <a:t>console.log(!(3 === 3) || (3 ===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42D3D9B4-6FBF-4750-AC7B-19C22F7441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6477000" cy="587121"/>
          </a:xfrm>
        </p:spPr>
        <p:txBody>
          <a:bodyPr/>
          <a:lstStyle/>
          <a:p>
            <a:r>
              <a:rPr lang="en-US" dirty="0"/>
              <a:t>console.log(!(3 === 3) || (3 === 5));</a:t>
            </a:r>
          </a:p>
        </p:txBody>
      </p:sp>
    </p:spTree>
    <p:extLst>
      <p:ext uri="{BB962C8B-B14F-4D97-AF65-F5344CB8AC3E}">
        <p14:creationId xmlns:p14="http://schemas.microsoft.com/office/powerpoint/2010/main" val="39446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6172200" cy="587121"/>
          </a:xfrm>
        </p:spPr>
        <p:txBody>
          <a:bodyPr/>
          <a:lstStyle/>
          <a:p>
            <a:r>
              <a:rPr lang="en-US" dirty="0"/>
              <a:t>console.log(!(3 &gt; 5) || (1 ===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6471F2B-6069-41C3-A1A0-EE748F84FC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6172200" cy="587121"/>
          </a:xfrm>
        </p:spPr>
        <p:txBody>
          <a:bodyPr/>
          <a:lstStyle/>
          <a:p>
            <a:r>
              <a:rPr lang="en-US" dirty="0"/>
              <a:t>console.log(!(3 &gt; 5) || (1 === 1));</a:t>
            </a:r>
          </a:p>
        </p:txBody>
      </p:sp>
    </p:spTree>
    <p:extLst>
      <p:ext uri="{BB962C8B-B14F-4D97-AF65-F5344CB8AC3E}">
        <p14:creationId xmlns:p14="http://schemas.microsoft.com/office/powerpoint/2010/main" val="27684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4. Nested-Conditional-Statements</Template>
  <TotalTime>0</TotalTime>
  <Words>3245</Words>
  <Application>Microsoft Office PowerPoint</Application>
  <PresentationFormat>Custom</PresentationFormat>
  <Paragraphs>678</Paragraphs>
  <Slides>57</Slides>
  <Notes>20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Имате въпроси?</vt:lpstr>
      <vt:lpstr>Съдържание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PowerPoint Presentation</vt:lpstr>
      <vt:lpstr>Повторения (цикли) – while-цикъл</vt:lpstr>
      <vt:lpstr>while-цикъл – пример</vt:lpstr>
      <vt:lpstr>Число в диапазона [1…100] - условие</vt:lpstr>
      <vt:lpstr>Число в диапазона [1…100] - решение</vt:lpstr>
      <vt:lpstr>Парола - условие</vt:lpstr>
      <vt:lpstr>Парола - решение</vt:lpstr>
      <vt:lpstr>Редица числа 2k+1 - условие</vt:lpstr>
      <vt:lpstr>PowerPoint Presentation</vt:lpstr>
      <vt:lpstr>Редица числа 2k+1 - решение</vt:lpstr>
      <vt:lpstr>PowerPoint Presentation</vt:lpstr>
      <vt:lpstr>Безкраен цикъл</vt:lpstr>
      <vt:lpstr>Прекратяване на цикъл</vt:lpstr>
      <vt:lpstr>Баланс на сметка - условие</vt:lpstr>
      <vt:lpstr>Баланс на сметка - условие (2)</vt:lpstr>
      <vt:lpstr>Баланс на сметка - условие(3)</vt:lpstr>
      <vt:lpstr>PowerPoint Presentation</vt:lpstr>
      <vt:lpstr>Баланс на сметка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Завършване - условие </vt:lpstr>
      <vt:lpstr>Завършване - условие (2)</vt:lpstr>
      <vt:lpstr>Завършване - решение 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23</cp:revision>
  <dcterms:created xsi:type="dcterms:W3CDTF">2014-01-02T17:00:34Z</dcterms:created>
  <dcterms:modified xsi:type="dcterms:W3CDTF">2019-11-20T09:15:26Z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