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524" r:id="rId3"/>
    <p:sldId id="532" r:id="rId4"/>
    <p:sldId id="537" r:id="rId5"/>
    <p:sldId id="534" r:id="rId6"/>
    <p:sldId id="538" r:id="rId7"/>
    <p:sldId id="535" r:id="rId8"/>
    <p:sldId id="539" r:id="rId9"/>
    <p:sldId id="536" r:id="rId10"/>
    <p:sldId id="540" r:id="rId11"/>
    <p:sldId id="274" r:id="rId12"/>
    <p:sldId id="485" r:id="rId13"/>
    <p:sldId id="583" r:id="rId14"/>
    <p:sldId id="420" r:id="rId15"/>
    <p:sldId id="415" r:id="rId16"/>
    <p:sldId id="543" r:id="rId17"/>
    <p:sldId id="453" r:id="rId18"/>
    <p:sldId id="545" r:id="rId19"/>
    <p:sldId id="478" r:id="rId20"/>
    <p:sldId id="584" r:id="rId21"/>
    <p:sldId id="585" r:id="rId22"/>
    <p:sldId id="445" r:id="rId23"/>
    <p:sldId id="450" r:id="rId24"/>
    <p:sldId id="586" r:id="rId25"/>
    <p:sldId id="441" r:id="rId26"/>
    <p:sldId id="434" r:id="rId27"/>
    <p:sldId id="544" r:id="rId28"/>
    <p:sldId id="579" r:id="rId29"/>
    <p:sldId id="580" r:id="rId30"/>
    <p:sldId id="578" r:id="rId31"/>
    <p:sldId id="523" r:id="rId32"/>
    <p:sldId id="522" r:id="rId33"/>
    <p:sldId id="442" r:id="rId34"/>
    <p:sldId id="443" r:id="rId35"/>
    <p:sldId id="456" r:id="rId36"/>
    <p:sldId id="444" r:id="rId37"/>
    <p:sldId id="448" r:id="rId38"/>
    <p:sldId id="587" r:id="rId39"/>
    <p:sldId id="429" r:id="rId40"/>
    <p:sldId id="546" r:id="rId41"/>
    <p:sldId id="481" r:id="rId42"/>
    <p:sldId id="428" r:id="rId43"/>
    <p:sldId id="547" r:id="rId44"/>
    <p:sldId id="588" r:id="rId45"/>
    <p:sldId id="433" r:id="rId46"/>
    <p:sldId id="483" r:id="rId47"/>
    <p:sldId id="582" r:id="rId48"/>
    <p:sldId id="480" r:id="rId49"/>
    <p:sldId id="562" r:id="rId50"/>
    <p:sldId id="575" r:id="rId51"/>
    <p:sldId id="413" r:id="rId52"/>
    <p:sldId id="521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35"/>
            <p14:sldId id="539"/>
            <p14:sldId id="536"/>
            <p14:sldId id="540"/>
          </p14:sldIdLst>
        </p14:section>
        <p14:section name="Default Section" id="{9E63D159-2865-48A8-8497-429E9CA731FB}">
          <p14:sldIdLst>
            <p14:sldId id="274"/>
            <p14:sldId id="485"/>
            <p14:sldId id="583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543"/>
          </p14:sldIdLst>
        </p14:section>
        <p14:section name="ASCII и преобразуване на данниUntitled Section" id="{BD0F8D4D-2E6F-45DB-AF02-4C67B61A8E64}">
          <p14:sldIdLst>
            <p14:sldId id="453"/>
            <p14:sldId id="545"/>
            <p14:sldId id="478"/>
            <p14:sldId id="584"/>
            <p14:sldId id="585"/>
            <p14:sldId id="445"/>
            <p14:sldId id="450"/>
            <p14:sldId id="586"/>
          </p14:sldIdLst>
        </p14:section>
        <p14:section name="Техники за използване на for" id="{7E9C309F-1A96-4CC6-9F01-34B50A2A1572}">
          <p14:sldIdLst>
            <p14:sldId id="441"/>
            <p14:sldId id="434"/>
            <p14:sldId id="544"/>
            <p14:sldId id="579"/>
            <p14:sldId id="580"/>
            <p14:sldId id="578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Цикъл със стъпка" id="{AC02D9CC-BF0A-4F02-8147-BCA5573FFE10}">
          <p14:sldIdLst>
            <p14:sldId id="587"/>
            <p14:sldId id="429"/>
            <p14:sldId id="546"/>
            <p14:sldId id="481"/>
            <p14:sldId id="428"/>
            <p14:sldId id="547"/>
            <p14:sldId id="588"/>
            <p14:sldId id="433"/>
            <p14:sldId id="483"/>
          </p14:sldIdLst>
        </p14:section>
        <p14:section name="End section" id="{A3CECFCA-F3AF-497F-AB30-BF3BB4C6CC04}">
          <p14:sldIdLst>
            <p14:sldId id="582"/>
            <p14:sldId id="480"/>
            <p14:sldId id="562"/>
            <p14:sldId id="575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486" autoAdjust="0"/>
  </p:normalViewPr>
  <p:slideViewPr>
    <p:cSldViewPr>
      <p:cViewPr varScale="1">
        <p:scale>
          <a:sx n="72" d="100"/>
          <a:sy n="72" d="100"/>
        </p:scale>
        <p:origin x="51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2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3" r:id="rId22"/>
    <p:sldLayoutId id="2147483694" r:id="rId23"/>
    <p:sldLayoutId id="2147483695" r:id="rId2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Compete/Index/1015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Работа с текст</a:t>
            </a:r>
            <a:endParaRPr lang="en-US" sz="3200" dirty="0"/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514350" indent="-514350"/>
            <a:r>
              <a:rPr lang="bg-BG" sz="3200" dirty="0"/>
              <a:t>Цикли със стъпка</a:t>
            </a:r>
            <a:endParaRPr lang="en-US" sz="3200" dirty="0"/>
          </a:p>
          <a:p>
            <a:pPr marL="990289" lvl="1" indent="-514350"/>
            <a:r>
              <a:rPr lang="bg-BG" sz="2800" dirty="0"/>
              <a:t>Цикли с намаляваща стъпка</a:t>
            </a:r>
            <a:endParaRPr lang="bg-BG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16065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i++){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8" y="4800600"/>
            <a:ext cx="5663639" cy="926029"/>
          </a:xfrm>
          <a:prstGeom prst="wedgeRoundRectCallout">
            <a:avLst>
              <a:gd name="adj1" fmla="val -66836"/>
              <a:gd name="adj2" fmla="val -946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3D23E3-AF9D-45E8-98A8-36FB1379EE5F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4BDC6B-685B-4F12-8FE3-3C2CB18F4EA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61FAD1-5897-489F-A9C7-CAD051880ED7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9B8B90-DD27-420D-A3C6-8091885A34D7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77CD8B46-1467-4408-8194-11062DEF7684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98DE0-CB63-47CB-94A3-A71EB36762D0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3D09C9-89C1-438C-B177-AE238D923EB5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3ED4BE-7240-40FB-8F51-18A8BA734915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375F6-5751-416F-9F2E-C7FFA6EFAC93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EC7B85C4-ED72-403C-9C92-E9A7BF2D83D2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0DDE4C-0E13-49B6-BF35-9E6FF0FBF18C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365AF-27C4-4D4B-AB03-7D2A5E04E687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9D0A8B-D108-468B-9872-8C887D732929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06F74FA-CED4-44B8-8121-54E01ADD0A56}"/>
              </a:ext>
            </a:extLst>
          </p:cNvPr>
          <p:cNvCxnSpPr>
            <a:cxnSpLocks/>
            <a:stCxn id="37" idx="5"/>
            <a:endCxn id="31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6" grpId="0" animBg="1"/>
      <p:bldP spid="37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можем да променяме типа на данните от число към символ и от символ към число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като използваме методите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fromCharCode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charCodeAt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96" y="4260860"/>
            <a:ext cx="792863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String.fromCharCode(67);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'C';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str.charCodeAt(0)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67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5341872"/>
            <a:ext cx="5105400" cy="1089529"/>
          </a:xfrm>
          <a:prstGeom prst="wedgeRoundRectCallout">
            <a:avLst>
              <a:gd name="adj1" fmla="val -57178"/>
              <a:gd name="adj2" fmla="val 56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число 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920998" y="5439158"/>
            <a:ext cx="533400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3657928" y="5439158"/>
            <a:ext cx="607684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5972807"/>
            <a:ext cx="3370914" cy="619416"/>
          </a:xfrm>
          <a:prstGeom prst="wedgeRoundRectCallout">
            <a:avLst>
              <a:gd name="adj1" fmla="val 57681"/>
              <a:gd name="adj2" fmla="val -54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Индекс на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4419600"/>
            <a:ext cx="9407534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</a:t>
            </a:r>
            <a:r>
              <a:rPr lang="en-US" sz="2800" b="1" dirty="0" err="1">
                <a:latin typeface="Consolas" panose="020B0609020204030204" pitchFamily="49" charset="0"/>
              </a:rPr>
              <a:t>input.shift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letter = text[4];	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54862"/>
            <a:ext cx="9407534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</a:t>
            </a:r>
            <a:r>
              <a:rPr lang="en-US" sz="2800" b="1" dirty="0" err="1">
                <a:latin typeface="Consolas" panose="020B0609020204030204" pitchFamily="49" charset="0"/>
              </a:rPr>
              <a:t>input.shift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size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inputStr = input[0];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inputStr.length;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(inputStr[i])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https://judge.softuni.bg/Contests/Compete/Index/1015#6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286475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Получава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4C9D3-722B-4BBA-941F-B4EC8B4ABEAC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4A6B92-32F9-47C8-9171-2E463D30E098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C2319-4412-4391-B95C-A9BFA76ED019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05E3A4-F510-4257-9B65-2001AE76FB90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47DEAA01-3E00-4044-9471-3761BFAAEBA0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139E96-ABA9-452B-A377-F96DFD494B9E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21568C-D660-4457-951B-824B45A295AA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6E851-65A6-4F70-85A9-FAC532C9CE6E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467266-D4E0-4198-9A95-1FC5F1CF6144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D5E07-227B-444B-9FE1-1C23414E1024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3F49E-1247-4190-9B2B-26711CAAE4C9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17EA19-54CE-4A02-8363-9F17BF4CBBCB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A9CA2-C610-4C81-A4E5-65F921A0B32A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86DF83-BCFC-4D44-807B-0FA7817D2053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67B9F3-253E-41FA-8922-AFF5238D460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E09360-6624-4B7A-8466-80CF02A465EF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15DD39-C364-4C5C-9594-A86F5D1C577F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7">
            <a:extLst>
              <a:ext uri="{FF2B5EF4-FFF2-40B4-BE49-F238E27FC236}">
                <a16:creationId xmlns:a16="http://schemas.microsoft.com/office/drawing/2014/main" id="{48445921-9C81-45E4-AEE9-1B58EFFEBC44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EBF348-2A3D-49E7-A107-781C3557F96D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B818FA8-599C-4B2B-8269-F774199CEF01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3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64115" y="5043888"/>
            <a:ext cx="2285999" cy="537833"/>
            <a:chOff x="4784210" y="1564624"/>
            <a:chExt cx="2133600" cy="558323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6018" y="1564624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68178" y="3422988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Elbow Connector 8207"/>
          <p:cNvCxnSpPr>
            <a:cxnSpLocks/>
            <a:endCxn id="15" idx="0"/>
          </p:cNvCxnSpPr>
          <p:nvPr/>
        </p:nvCxnSpPr>
        <p:spPr>
          <a:xfrm>
            <a:off x="6109951" y="3900422"/>
            <a:ext cx="1506416" cy="11434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  <a:endCxn id="51" idx="3"/>
          </p:cNvCxnSpPr>
          <p:nvPr/>
        </p:nvCxnSpPr>
        <p:spPr>
          <a:xfrm rot="10800000">
            <a:off x="6005355" y="4728203"/>
            <a:ext cx="687360" cy="5966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6368" y="1273248"/>
            <a:ext cx="10216088" cy="47397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numberSequence(input) {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maxNumber = Number.MIN_SAFE_INTEGER;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minNumber = Number.MAX_SAFE_INTEGER;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 = Number(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number = Number(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&lt; minNumber)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minNumber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&gt; maxNumber)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maxNumber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451771" y="6320784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https://judge.softuni.bg/Contests/Compete/Index/1015#3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24" y="2020228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610216" y="3307871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Проверява,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535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Number(input[0]);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(let i = 1; i &lt;= n; i++){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Number(input[i]);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let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Проверява,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027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element = Number(input[i]);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9" y="1676400"/>
            <a:ext cx="6907423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04875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7590957" cy="241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7353300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(let i = 0; i &lt;= n; i +=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5" y="1624494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Символите, които използваме се представят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като числа и са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поместени в </a:t>
            </a:r>
            <a:r>
              <a:rPr lang="en-US" sz="3200" b="1" dirty="0">
                <a:solidFill>
                  <a:schemeClr val="bg1"/>
                </a:solidFill>
              </a:rPr>
              <a:t>ASCII </a:t>
            </a:r>
            <a:r>
              <a:rPr lang="bg-BG" sz="3200" dirty="0">
                <a:solidFill>
                  <a:schemeClr val="bg2"/>
                </a:solidFill>
              </a:rPr>
              <a:t>таблицата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 могат да се репрезентират като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четем поредица от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 текст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ru-RU" sz="2000" dirty="0" err="1">
                <a:hlinkClick r:id="rId4"/>
              </a:rPr>
              <a:t>Основи</a:t>
            </a:r>
            <a:r>
              <a:rPr lang="ru-RU" sz="2000" dirty="0">
                <a:hlinkClick r:id="rId4"/>
              </a:rPr>
              <a:t> на </a:t>
            </a:r>
            <a:r>
              <a:rPr lang="ru-RU" sz="2000" dirty="0" err="1">
                <a:hlinkClick r:id="rId4"/>
              </a:rPr>
              <a:t>програмирането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със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JavaScrip</a:t>
            </a:r>
            <a:r>
              <a:rPr lang="ru-RU" sz="2000" dirty="0">
                <a:hlinkClick r:id="rId4"/>
              </a:rPr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2927</Words>
  <Application>Microsoft Office PowerPoint</Application>
  <PresentationFormat>Custom</PresentationFormat>
  <Paragraphs>600</Paragraphs>
  <Slides>51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Работа с текст</vt:lpstr>
      <vt:lpstr>Сумиране на гласните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2019-11-25T08:45:52Z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