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8" r:id="rId16"/>
    <p:sldId id="282" r:id="rId17"/>
    <p:sldId id="261" r:id="rId18"/>
    <p:sldId id="262" r:id="rId19"/>
    <p:sldId id="263" r:id="rId20"/>
    <p:sldId id="265" r:id="rId21"/>
    <p:sldId id="266" r:id="rId22"/>
    <p:sldId id="267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9F1DF-EB7D-4105-9CB6-C1952B61E4FF}" type="datetimeFigureOut">
              <a:rPr lang="it-IT" smtClean="0"/>
              <a:t>29/05/2023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795F3-8710-44F9-8029-09AAF4CB5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00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4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377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13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15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67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37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65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072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Università di Pisa; Meccanica dei Robot; a.a.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57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it-IT"/>
              <a:t>09/12/2021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Università di Pisa; Meccanica dei Robot; a.a.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85D49A-4CDC-4EC2-9BFE-F8639F084F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28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91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it-IT"/>
              <a:t>09/12/2021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Università di Pisa; Meccanica dei Robot; a.a.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85D49A-4CDC-4EC2-9BFE-F8639F084F27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2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26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0" Type="http://schemas.openxmlformats.org/officeDocument/2006/relationships/image" Target="../media/image240.png"/><Relationship Id="rId4" Type="http://schemas.openxmlformats.org/officeDocument/2006/relationships/image" Target="../media/image181.png"/><Relationship Id="rId9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30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10" Type="http://schemas.openxmlformats.org/officeDocument/2006/relationships/image" Target="../media/image400.png"/><Relationship Id="rId4" Type="http://schemas.openxmlformats.org/officeDocument/2006/relationships/image" Target="../media/image340.png"/><Relationship Id="rId9" Type="http://schemas.openxmlformats.org/officeDocument/2006/relationships/image" Target="../media/image3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7B80AC-358E-4C56-8E36-75B2C03C6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2552659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Algoritmo dinamica</a:t>
            </a:r>
            <a:br>
              <a:rPr lang="it-IT" dirty="0"/>
            </a:br>
            <a:r>
              <a:rPr lang="it-IT" dirty="0"/>
              <a:t>diretta per alberi cinematici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FBDD6B-B200-4A1A-BF32-2CED06705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ABA: </a:t>
            </a:r>
            <a:r>
              <a:rPr lang="it-IT" dirty="0" err="1"/>
              <a:t>Articulated</a:t>
            </a:r>
            <a:r>
              <a:rPr lang="it-IT" dirty="0"/>
              <a:t> Body ALGORITHM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9DE87E-49E2-43BF-8F3A-63AFC05EFEEE}"/>
              </a:ext>
            </a:extLst>
          </p:cNvPr>
          <p:cNvSpPr txBox="1"/>
          <p:nvPr/>
        </p:nvSpPr>
        <p:spPr>
          <a:xfrm>
            <a:off x="3195995" y="3360395"/>
            <a:ext cx="551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Meccanica dei Robot </a:t>
            </a:r>
            <a:r>
              <a:rPr lang="it-IT" sz="2800" dirty="0" err="1"/>
              <a:t>a.a</a:t>
            </a:r>
            <a:r>
              <a:rPr lang="it-IT" sz="2800" dirty="0"/>
              <a:t>. 2022/2023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1133D3-73E5-4161-9DBC-CFA59789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0BE968-37C6-4C33-A117-F7170DB3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Università di Pisa; Meccanica dei Robot; </a:t>
            </a:r>
            <a:r>
              <a:rPr lang="it-IT" dirty="0" err="1"/>
              <a:t>a.a</a:t>
            </a:r>
            <a:r>
              <a:rPr lang="it-IT" dirty="0"/>
              <a:t>. 2022/2023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32D2E2-A1B4-4FE1-BA35-61761F28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1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39619D-36CC-4B0C-B920-FD8937AF182E}"/>
              </a:ext>
            </a:extLst>
          </p:cNvPr>
          <p:cNvSpPr txBox="1"/>
          <p:nvPr/>
        </p:nvSpPr>
        <p:spPr>
          <a:xfrm>
            <a:off x="4971289" y="3942346"/>
            <a:ext cx="1963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Università di Pisa</a:t>
            </a:r>
          </a:p>
        </p:txBody>
      </p:sp>
    </p:spTree>
    <p:extLst>
      <p:ext uri="{BB962C8B-B14F-4D97-AF65-F5344CB8AC3E}">
        <p14:creationId xmlns:p14="http://schemas.microsoft.com/office/powerpoint/2010/main" val="1259485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FC3605B6-D0C0-47BA-90E0-B932BC03B2FE}"/>
              </a:ext>
            </a:extLst>
          </p:cNvPr>
          <p:cNvSpPr/>
          <p:nvPr/>
        </p:nvSpPr>
        <p:spPr>
          <a:xfrm rot="20475392">
            <a:off x="723372" y="1053675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23A81EC-A802-4060-9E60-452EC3DA5885}"/>
              </a:ext>
            </a:extLst>
          </p:cNvPr>
          <p:cNvSpPr/>
          <p:nvPr/>
        </p:nvSpPr>
        <p:spPr>
          <a:xfrm rot="21070218">
            <a:off x="2741292" y="797289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F15A81D-A540-4075-90FA-0B5A5F12869D}"/>
              </a:ext>
            </a:extLst>
          </p:cNvPr>
          <p:cNvSpPr/>
          <p:nvPr/>
        </p:nvSpPr>
        <p:spPr>
          <a:xfrm>
            <a:off x="1841441" y="1184151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62F6F87-B6AC-46DD-9D15-FF487CA610A2}"/>
              </a:ext>
            </a:extLst>
          </p:cNvPr>
          <p:cNvSpPr/>
          <p:nvPr/>
        </p:nvSpPr>
        <p:spPr>
          <a:xfrm>
            <a:off x="2895563" y="1171478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7F7C61C-51AA-47FE-860D-4FB3CD1D25B3}"/>
              </a:ext>
            </a:extLst>
          </p:cNvPr>
          <p:cNvSpPr/>
          <p:nvPr/>
        </p:nvSpPr>
        <p:spPr>
          <a:xfrm>
            <a:off x="944345" y="1535980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816704E-EAF9-4DAC-839C-E6087648D275}"/>
              </a:ext>
            </a:extLst>
          </p:cNvPr>
          <p:cNvCxnSpPr/>
          <p:nvPr/>
        </p:nvCxnSpPr>
        <p:spPr>
          <a:xfrm flipH="1" flipV="1">
            <a:off x="900247" y="883460"/>
            <a:ext cx="107739" cy="72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85BA024-4233-4B5D-85D7-2F3D4149EAB7}"/>
              </a:ext>
            </a:extLst>
          </p:cNvPr>
          <p:cNvCxnSpPr>
            <a:cxnSpLocks/>
          </p:cNvCxnSpPr>
          <p:nvPr/>
        </p:nvCxnSpPr>
        <p:spPr>
          <a:xfrm flipV="1">
            <a:off x="1007986" y="1535980"/>
            <a:ext cx="833455" cy="7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C7F51E5-7510-4821-891C-4DA8261ADE24}"/>
              </a:ext>
            </a:extLst>
          </p:cNvPr>
          <p:cNvCxnSpPr>
            <a:cxnSpLocks/>
          </p:cNvCxnSpPr>
          <p:nvPr/>
        </p:nvCxnSpPr>
        <p:spPr>
          <a:xfrm flipH="1">
            <a:off x="963325" y="1592037"/>
            <a:ext cx="44661" cy="45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95C6EFF-9CDF-43ED-9E62-328A596A3D7B}"/>
              </a:ext>
            </a:extLst>
          </p:cNvPr>
          <p:cNvCxnSpPr>
            <a:cxnSpLocks/>
          </p:cNvCxnSpPr>
          <p:nvPr/>
        </p:nvCxnSpPr>
        <p:spPr>
          <a:xfrm flipH="1" flipV="1">
            <a:off x="2690773" y="573590"/>
            <a:ext cx="255426" cy="63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D1155B6-082D-40D1-8A89-4DAB84A12A7E}"/>
              </a:ext>
            </a:extLst>
          </p:cNvPr>
          <p:cNvCxnSpPr>
            <a:cxnSpLocks/>
          </p:cNvCxnSpPr>
          <p:nvPr/>
        </p:nvCxnSpPr>
        <p:spPr>
          <a:xfrm flipV="1">
            <a:off x="2946199" y="705008"/>
            <a:ext cx="357922" cy="50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0ECDB7C-23CC-4A25-897D-9FACAC92D0B2}"/>
              </a:ext>
            </a:extLst>
          </p:cNvPr>
          <p:cNvCxnSpPr>
            <a:cxnSpLocks/>
          </p:cNvCxnSpPr>
          <p:nvPr/>
        </p:nvCxnSpPr>
        <p:spPr>
          <a:xfrm>
            <a:off x="2946199" y="1211782"/>
            <a:ext cx="409728" cy="31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/>
              <p:nvPr/>
            </p:nvSpPr>
            <p:spPr>
              <a:xfrm>
                <a:off x="3884096" y="548581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096" y="548581"/>
                <a:ext cx="835485" cy="369332"/>
              </a:xfrm>
              <a:prstGeom prst="rect">
                <a:avLst/>
              </a:prstGeom>
              <a:blipFill>
                <a:blip r:embed="rId2"/>
                <a:stretch>
                  <a:fillRect l="-5839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56EC33A-77A6-466F-8045-AEDE058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FFEBE-349E-40E5-9EF1-12B21E82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DC7B49D-270D-4A80-93CA-C8841ED0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10</a:t>
            </a:fld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EEB0669-68A1-E053-B23D-2B9E14613EE7}"/>
              </a:ext>
            </a:extLst>
          </p:cNvPr>
          <p:cNvCxnSpPr>
            <a:cxnSpLocks/>
          </p:cNvCxnSpPr>
          <p:nvPr/>
        </p:nvCxnSpPr>
        <p:spPr>
          <a:xfrm>
            <a:off x="1969753" y="1238284"/>
            <a:ext cx="919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34DB460-EAD7-5466-FEAF-87B02EF29376}"/>
              </a:ext>
            </a:extLst>
          </p:cNvPr>
          <p:cNvCxnSpPr>
            <a:cxnSpLocks/>
          </p:cNvCxnSpPr>
          <p:nvPr/>
        </p:nvCxnSpPr>
        <p:spPr>
          <a:xfrm>
            <a:off x="931002" y="644667"/>
            <a:ext cx="231005" cy="707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894E465-FBDD-CFF9-8F07-AEC263121577}"/>
              </a:ext>
            </a:extLst>
          </p:cNvPr>
          <p:cNvCxnSpPr>
            <a:cxnSpLocks/>
          </p:cNvCxnSpPr>
          <p:nvPr/>
        </p:nvCxnSpPr>
        <p:spPr>
          <a:xfrm flipV="1">
            <a:off x="731478" y="1605456"/>
            <a:ext cx="263983" cy="680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21E20404-9864-4307-4ECB-60A743C1D2D1}"/>
              </a:ext>
            </a:extLst>
          </p:cNvPr>
          <p:cNvCxnSpPr>
            <a:cxnSpLocks/>
          </p:cNvCxnSpPr>
          <p:nvPr/>
        </p:nvCxnSpPr>
        <p:spPr>
          <a:xfrm>
            <a:off x="2448451" y="606359"/>
            <a:ext cx="497748" cy="602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C45E711-6909-0236-B1A8-CACA0CCA0473}"/>
              </a:ext>
            </a:extLst>
          </p:cNvPr>
          <p:cNvCxnSpPr>
            <a:cxnSpLocks/>
          </p:cNvCxnSpPr>
          <p:nvPr/>
        </p:nvCxnSpPr>
        <p:spPr>
          <a:xfrm flipH="1" flipV="1">
            <a:off x="1927893" y="1299494"/>
            <a:ext cx="517588" cy="601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/>
              <p:nvPr/>
            </p:nvSpPr>
            <p:spPr>
              <a:xfrm>
                <a:off x="1074063" y="460773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63" y="460773"/>
                <a:ext cx="835485" cy="369332"/>
              </a:xfrm>
              <a:prstGeom prst="rect">
                <a:avLst/>
              </a:prstGeom>
              <a:blipFill>
                <a:blip r:embed="rId3"/>
                <a:stretch>
                  <a:fillRect l="-5839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/>
              <p:nvPr/>
            </p:nvSpPr>
            <p:spPr>
              <a:xfrm>
                <a:off x="374546" y="326680"/>
                <a:ext cx="600997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46" y="326680"/>
                <a:ext cx="600997" cy="304058"/>
              </a:xfrm>
              <a:prstGeom prst="rect">
                <a:avLst/>
              </a:prstGeom>
              <a:blipFill>
                <a:blip r:embed="rId4"/>
                <a:stretch>
                  <a:fillRect l="-3030" r="-2020" b="-20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/>
              <p:nvPr/>
            </p:nvSpPr>
            <p:spPr>
              <a:xfrm>
                <a:off x="337626" y="2199809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6" y="2199809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/>
              <p:nvPr/>
            </p:nvSpPr>
            <p:spPr>
              <a:xfrm>
                <a:off x="2307883" y="28857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883" y="288579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/>
              <p:nvPr/>
            </p:nvSpPr>
            <p:spPr>
              <a:xfrm>
                <a:off x="2429368" y="1911459"/>
                <a:ext cx="495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368" y="1911459"/>
                <a:ext cx="495585" cy="276999"/>
              </a:xfrm>
              <a:prstGeom prst="rect">
                <a:avLst/>
              </a:prstGeom>
              <a:blipFill>
                <a:blip r:embed="rId7"/>
                <a:stretch>
                  <a:fillRect l="-2469" r="-4938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DC593DF-722C-57E4-25CD-54199ACAB001}"/>
                  </a:ext>
                </a:extLst>
              </p:cNvPr>
              <p:cNvSpPr txBox="1"/>
              <p:nvPr/>
            </p:nvSpPr>
            <p:spPr>
              <a:xfrm>
                <a:off x="863469" y="2552437"/>
                <a:ext cx="9623670" cy="338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L’obbiettivo ora è di fattorizzare l’equazione nella forma: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dunque: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DC593DF-722C-57E4-25CD-54199ACAB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69" y="2552437"/>
                <a:ext cx="9623670" cy="3389711"/>
              </a:xfrm>
              <a:prstGeom prst="rect">
                <a:avLst/>
              </a:prstGeom>
              <a:blipFill>
                <a:blip r:embed="rId8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e 17">
            <a:extLst>
              <a:ext uri="{FF2B5EF4-FFF2-40B4-BE49-F238E27FC236}">
                <a16:creationId xmlns:a16="http://schemas.microsoft.com/office/drawing/2014/main" id="{8158F5DC-F1A8-4378-C741-BCF9FCA7646B}"/>
              </a:ext>
            </a:extLst>
          </p:cNvPr>
          <p:cNvSpPr/>
          <p:nvPr/>
        </p:nvSpPr>
        <p:spPr>
          <a:xfrm>
            <a:off x="3569551" y="2751292"/>
            <a:ext cx="314545" cy="412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6021390B-0E82-F4CC-82B0-95E4318DDC2F}"/>
              </a:ext>
            </a:extLst>
          </p:cNvPr>
          <p:cNvSpPr/>
          <p:nvPr/>
        </p:nvSpPr>
        <p:spPr>
          <a:xfrm>
            <a:off x="5615487" y="2552437"/>
            <a:ext cx="314545" cy="412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152C75F-B0F4-C951-9CCD-045C62D39F4D}"/>
              </a:ext>
            </a:extLst>
          </p:cNvPr>
          <p:cNvSpPr/>
          <p:nvPr/>
        </p:nvSpPr>
        <p:spPr>
          <a:xfrm>
            <a:off x="9433579" y="2751292"/>
            <a:ext cx="314545" cy="412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42530EF-6160-5D72-DAD8-8D540A581EC9}"/>
              </a:ext>
            </a:extLst>
          </p:cNvPr>
          <p:cNvCxnSpPr>
            <a:cxnSpLocks/>
          </p:cNvCxnSpPr>
          <p:nvPr/>
        </p:nvCxnSpPr>
        <p:spPr>
          <a:xfrm flipV="1">
            <a:off x="3884096" y="1626513"/>
            <a:ext cx="1149648" cy="113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3BF7642-8DE3-14DA-ED33-89A7434C41FB}"/>
              </a:ext>
            </a:extLst>
          </p:cNvPr>
          <p:cNvCxnSpPr>
            <a:cxnSpLocks/>
          </p:cNvCxnSpPr>
          <p:nvPr/>
        </p:nvCxnSpPr>
        <p:spPr>
          <a:xfrm flipV="1">
            <a:off x="5772759" y="1674932"/>
            <a:ext cx="69691" cy="89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25CAFF4-977D-0D12-9C6F-68A2DBEB312C}"/>
                  </a:ext>
                </a:extLst>
              </p:cNvPr>
              <p:cNvSpPr txBox="1"/>
              <p:nvPr/>
            </p:nvSpPr>
            <p:spPr>
              <a:xfrm>
                <a:off x="4976602" y="1248333"/>
                <a:ext cx="3157018" cy="378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Ricordiamoci che: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25CAFF4-977D-0D12-9C6F-68A2DBEB3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02" y="1248333"/>
                <a:ext cx="3157018" cy="378180"/>
              </a:xfrm>
              <a:prstGeom prst="rect">
                <a:avLst/>
              </a:prstGeom>
              <a:blipFill>
                <a:blip r:embed="rId9"/>
                <a:stretch>
                  <a:fillRect l="-1544" t="-6452" b="-258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FC3605B6-D0C0-47BA-90E0-B932BC03B2FE}"/>
              </a:ext>
            </a:extLst>
          </p:cNvPr>
          <p:cNvSpPr/>
          <p:nvPr/>
        </p:nvSpPr>
        <p:spPr>
          <a:xfrm rot="20475392">
            <a:off x="723372" y="1053675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23A81EC-A802-4060-9E60-452EC3DA5885}"/>
              </a:ext>
            </a:extLst>
          </p:cNvPr>
          <p:cNvSpPr/>
          <p:nvPr/>
        </p:nvSpPr>
        <p:spPr>
          <a:xfrm rot="21070218">
            <a:off x="2741292" y="797289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F15A81D-A540-4075-90FA-0B5A5F12869D}"/>
              </a:ext>
            </a:extLst>
          </p:cNvPr>
          <p:cNvSpPr/>
          <p:nvPr/>
        </p:nvSpPr>
        <p:spPr>
          <a:xfrm>
            <a:off x="1841441" y="1184151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62F6F87-B6AC-46DD-9D15-FF487CA610A2}"/>
              </a:ext>
            </a:extLst>
          </p:cNvPr>
          <p:cNvSpPr/>
          <p:nvPr/>
        </p:nvSpPr>
        <p:spPr>
          <a:xfrm>
            <a:off x="2895563" y="1171478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7F7C61C-51AA-47FE-860D-4FB3CD1D25B3}"/>
              </a:ext>
            </a:extLst>
          </p:cNvPr>
          <p:cNvSpPr/>
          <p:nvPr/>
        </p:nvSpPr>
        <p:spPr>
          <a:xfrm>
            <a:off x="944345" y="1535980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816704E-EAF9-4DAC-839C-E6087648D275}"/>
              </a:ext>
            </a:extLst>
          </p:cNvPr>
          <p:cNvCxnSpPr/>
          <p:nvPr/>
        </p:nvCxnSpPr>
        <p:spPr>
          <a:xfrm flipH="1" flipV="1">
            <a:off x="900247" y="883460"/>
            <a:ext cx="107739" cy="72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85BA024-4233-4B5D-85D7-2F3D4149EAB7}"/>
              </a:ext>
            </a:extLst>
          </p:cNvPr>
          <p:cNvCxnSpPr>
            <a:cxnSpLocks/>
          </p:cNvCxnSpPr>
          <p:nvPr/>
        </p:nvCxnSpPr>
        <p:spPr>
          <a:xfrm flipV="1">
            <a:off x="1007986" y="1535980"/>
            <a:ext cx="833455" cy="7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C7F51E5-7510-4821-891C-4DA8261ADE24}"/>
              </a:ext>
            </a:extLst>
          </p:cNvPr>
          <p:cNvCxnSpPr>
            <a:cxnSpLocks/>
          </p:cNvCxnSpPr>
          <p:nvPr/>
        </p:nvCxnSpPr>
        <p:spPr>
          <a:xfrm flipH="1">
            <a:off x="963325" y="1592037"/>
            <a:ext cx="44661" cy="45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95C6EFF-9CDF-43ED-9E62-328A596A3D7B}"/>
              </a:ext>
            </a:extLst>
          </p:cNvPr>
          <p:cNvCxnSpPr>
            <a:cxnSpLocks/>
          </p:cNvCxnSpPr>
          <p:nvPr/>
        </p:nvCxnSpPr>
        <p:spPr>
          <a:xfrm flipH="1" flipV="1">
            <a:off x="2690773" y="573590"/>
            <a:ext cx="255426" cy="63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D1155B6-082D-40D1-8A89-4DAB84A12A7E}"/>
              </a:ext>
            </a:extLst>
          </p:cNvPr>
          <p:cNvCxnSpPr>
            <a:cxnSpLocks/>
          </p:cNvCxnSpPr>
          <p:nvPr/>
        </p:nvCxnSpPr>
        <p:spPr>
          <a:xfrm flipV="1">
            <a:off x="2946199" y="705008"/>
            <a:ext cx="357922" cy="50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0ECDB7C-23CC-4A25-897D-9FACAC92D0B2}"/>
              </a:ext>
            </a:extLst>
          </p:cNvPr>
          <p:cNvCxnSpPr>
            <a:cxnSpLocks/>
          </p:cNvCxnSpPr>
          <p:nvPr/>
        </p:nvCxnSpPr>
        <p:spPr>
          <a:xfrm>
            <a:off x="2946199" y="1211782"/>
            <a:ext cx="409728" cy="31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/>
              <p:nvPr/>
            </p:nvSpPr>
            <p:spPr>
              <a:xfrm>
                <a:off x="3884096" y="548581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096" y="548581"/>
                <a:ext cx="835485" cy="369332"/>
              </a:xfrm>
              <a:prstGeom prst="rect">
                <a:avLst/>
              </a:prstGeom>
              <a:blipFill>
                <a:blip r:embed="rId2"/>
                <a:stretch>
                  <a:fillRect l="-5839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56EC33A-77A6-466F-8045-AEDE058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FFEBE-349E-40E5-9EF1-12B21E82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DC7B49D-270D-4A80-93CA-C8841ED0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11</a:t>
            </a:fld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EEB0669-68A1-E053-B23D-2B9E14613EE7}"/>
              </a:ext>
            </a:extLst>
          </p:cNvPr>
          <p:cNvCxnSpPr>
            <a:cxnSpLocks/>
          </p:cNvCxnSpPr>
          <p:nvPr/>
        </p:nvCxnSpPr>
        <p:spPr>
          <a:xfrm>
            <a:off x="1969753" y="1238284"/>
            <a:ext cx="919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34DB460-EAD7-5466-FEAF-87B02EF29376}"/>
              </a:ext>
            </a:extLst>
          </p:cNvPr>
          <p:cNvCxnSpPr>
            <a:cxnSpLocks/>
          </p:cNvCxnSpPr>
          <p:nvPr/>
        </p:nvCxnSpPr>
        <p:spPr>
          <a:xfrm>
            <a:off x="931002" y="644667"/>
            <a:ext cx="231005" cy="707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894E465-FBDD-CFF9-8F07-AEC263121577}"/>
              </a:ext>
            </a:extLst>
          </p:cNvPr>
          <p:cNvCxnSpPr>
            <a:cxnSpLocks/>
          </p:cNvCxnSpPr>
          <p:nvPr/>
        </p:nvCxnSpPr>
        <p:spPr>
          <a:xfrm flipV="1">
            <a:off x="731478" y="1605456"/>
            <a:ext cx="263983" cy="680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21E20404-9864-4307-4ECB-60A743C1D2D1}"/>
              </a:ext>
            </a:extLst>
          </p:cNvPr>
          <p:cNvCxnSpPr>
            <a:cxnSpLocks/>
          </p:cNvCxnSpPr>
          <p:nvPr/>
        </p:nvCxnSpPr>
        <p:spPr>
          <a:xfrm>
            <a:off x="2448451" y="606359"/>
            <a:ext cx="497748" cy="602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C45E711-6909-0236-B1A8-CACA0CCA0473}"/>
              </a:ext>
            </a:extLst>
          </p:cNvPr>
          <p:cNvCxnSpPr>
            <a:cxnSpLocks/>
          </p:cNvCxnSpPr>
          <p:nvPr/>
        </p:nvCxnSpPr>
        <p:spPr>
          <a:xfrm flipH="1" flipV="1">
            <a:off x="1927893" y="1299494"/>
            <a:ext cx="517588" cy="601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/>
              <p:nvPr/>
            </p:nvSpPr>
            <p:spPr>
              <a:xfrm>
                <a:off x="1074063" y="460773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63" y="460773"/>
                <a:ext cx="835485" cy="369332"/>
              </a:xfrm>
              <a:prstGeom prst="rect">
                <a:avLst/>
              </a:prstGeom>
              <a:blipFill>
                <a:blip r:embed="rId3"/>
                <a:stretch>
                  <a:fillRect l="-5839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/>
              <p:nvPr/>
            </p:nvSpPr>
            <p:spPr>
              <a:xfrm>
                <a:off x="374546" y="326680"/>
                <a:ext cx="600997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46" y="326680"/>
                <a:ext cx="600997" cy="304058"/>
              </a:xfrm>
              <a:prstGeom prst="rect">
                <a:avLst/>
              </a:prstGeom>
              <a:blipFill>
                <a:blip r:embed="rId4"/>
                <a:stretch>
                  <a:fillRect l="-3030" r="-2020" b="-20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/>
              <p:nvPr/>
            </p:nvSpPr>
            <p:spPr>
              <a:xfrm>
                <a:off x="337626" y="2199809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6" y="2199809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/>
              <p:nvPr/>
            </p:nvSpPr>
            <p:spPr>
              <a:xfrm>
                <a:off x="2307883" y="28857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883" y="288579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/>
              <p:nvPr/>
            </p:nvSpPr>
            <p:spPr>
              <a:xfrm>
                <a:off x="2429368" y="1911459"/>
                <a:ext cx="495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368" y="1911459"/>
                <a:ext cx="495585" cy="276999"/>
              </a:xfrm>
              <a:prstGeom prst="rect">
                <a:avLst/>
              </a:prstGeom>
              <a:blipFill>
                <a:blip r:embed="rId7"/>
                <a:stretch>
                  <a:fillRect l="-2469" r="-4938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DC593DF-722C-57E4-25CD-54199ACAB001}"/>
                  </a:ext>
                </a:extLst>
              </p:cNvPr>
              <p:cNvSpPr txBox="1"/>
              <p:nvPr/>
            </p:nvSpPr>
            <p:spPr>
              <a:xfrm>
                <a:off x="863469" y="2385432"/>
                <a:ext cx="9623670" cy="3719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Riorganizzando i termini si può scrivere: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b="0" dirty="0"/>
              </a:p>
              <a:p>
                <a:pPr/>
                <a:br>
                  <a:rPr lang="it-IT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DC593DF-722C-57E4-25CD-54199ACAB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69" y="2385432"/>
                <a:ext cx="9623670" cy="3719095"/>
              </a:xfrm>
              <a:prstGeom prst="rect">
                <a:avLst/>
              </a:prstGeom>
              <a:blipFill>
                <a:blip r:embed="rId8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73366513-CA90-C33B-C76C-649B5DDC5657}"/>
              </a:ext>
            </a:extLst>
          </p:cNvPr>
          <p:cNvSpPr/>
          <p:nvPr/>
        </p:nvSpPr>
        <p:spPr>
          <a:xfrm>
            <a:off x="3686185" y="4130756"/>
            <a:ext cx="4009341" cy="829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D7DAE652-9038-2D7C-00C5-8B07691C5F34}"/>
              </a:ext>
            </a:extLst>
          </p:cNvPr>
          <p:cNvSpPr/>
          <p:nvPr/>
        </p:nvSpPr>
        <p:spPr>
          <a:xfrm>
            <a:off x="1704862" y="5030463"/>
            <a:ext cx="7989396" cy="829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A36802C-B9C9-9EAA-5126-ACF1522EF8DA}"/>
              </a:ext>
            </a:extLst>
          </p:cNvPr>
          <p:cNvCxnSpPr/>
          <p:nvPr/>
        </p:nvCxnSpPr>
        <p:spPr>
          <a:xfrm flipV="1">
            <a:off x="7695526" y="4244979"/>
            <a:ext cx="1140977" cy="10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1CEC1ACD-F81F-465B-992A-3CD84138AC27}"/>
                  </a:ext>
                </a:extLst>
              </p:cNvPr>
              <p:cNvSpPr txBox="1"/>
              <p:nvPr/>
            </p:nvSpPr>
            <p:spPr>
              <a:xfrm>
                <a:off x="8836503" y="4015755"/>
                <a:ext cx="358111" cy="28443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1CEC1ACD-F81F-465B-992A-3CD84138A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503" y="4015755"/>
                <a:ext cx="358111" cy="284437"/>
              </a:xfrm>
              <a:prstGeom prst="rect">
                <a:avLst/>
              </a:prstGeom>
              <a:blipFill>
                <a:blip r:embed="rId9"/>
                <a:stretch>
                  <a:fillRect l="-13333" t="-16667" r="-40000" b="-1666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0A9257D-E976-D7C1-334C-20C6B7074D21}"/>
              </a:ext>
            </a:extLst>
          </p:cNvPr>
          <p:cNvCxnSpPr>
            <a:cxnSpLocks/>
          </p:cNvCxnSpPr>
          <p:nvPr/>
        </p:nvCxnSpPr>
        <p:spPr>
          <a:xfrm flipV="1">
            <a:off x="9694258" y="5018222"/>
            <a:ext cx="727630" cy="16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7A11B8DF-DB60-5B4F-9A08-B37BF91D9C6D}"/>
                  </a:ext>
                </a:extLst>
              </p:cNvPr>
              <p:cNvSpPr txBox="1"/>
              <p:nvPr/>
            </p:nvSpPr>
            <p:spPr>
              <a:xfrm>
                <a:off x="10421888" y="4788998"/>
                <a:ext cx="287643" cy="29181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7A11B8DF-DB60-5B4F-9A08-B37BF91D9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888" y="4788998"/>
                <a:ext cx="287643" cy="291811"/>
              </a:xfrm>
              <a:prstGeom prst="rect">
                <a:avLst/>
              </a:prstGeom>
              <a:blipFill>
                <a:blip r:embed="rId10"/>
                <a:stretch>
                  <a:fillRect l="-16327" t="-16327" r="-36735" b="-1632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30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FC3605B6-D0C0-47BA-90E0-B932BC03B2FE}"/>
              </a:ext>
            </a:extLst>
          </p:cNvPr>
          <p:cNvSpPr/>
          <p:nvPr/>
        </p:nvSpPr>
        <p:spPr>
          <a:xfrm rot="20475392">
            <a:off x="723372" y="1053675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23A81EC-A802-4060-9E60-452EC3DA5885}"/>
              </a:ext>
            </a:extLst>
          </p:cNvPr>
          <p:cNvSpPr/>
          <p:nvPr/>
        </p:nvSpPr>
        <p:spPr>
          <a:xfrm rot="21070218">
            <a:off x="2741292" y="797289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F15A81D-A540-4075-90FA-0B5A5F12869D}"/>
              </a:ext>
            </a:extLst>
          </p:cNvPr>
          <p:cNvSpPr/>
          <p:nvPr/>
        </p:nvSpPr>
        <p:spPr>
          <a:xfrm>
            <a:off x="1841441" y="1184151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62F6F87-B6AC-46DD-9D15-FF487CA610A2}"/>
              </a:ext>
            </a:extLst>
          </p:cNvPr>
          <p:cNvSpPr/>
          <p:nvPr/>
        </p:nvSpPr>
        <p:spPr>
          <a:xfrm>
            <a:off x="2895563" y="1171478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7F7C61C-51AA-47FE-860D-4FB3CD1D25B3}"/>
              </a:ext>
            </a:extLst>
          </p:cNvPr>
          <p:cNvSpPr/>
          <p:nvPr/>
        </p:nvSpPr>
        <p:spPr>
          <a:xfrm>
            <a:off x="944345" y="1535980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816704E-EAF9-4DAC-839C-E6087648D275}"/>
              </a:ext>
            </a:extLst>
          </p:cNvPr>
          <p:cNvCxnSpPr/>
          <p:nvPr/>
        </p:nvCxnSpPr>
        <p:spPr>
          <a:xfrm flipH="1" flipV="1">
            <a:off x="900247" y="883460"/>
            <a:ext cx="107739" cy="72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85BA024-4233-4B5D-85D7-2F3D4149EAB7}"/>
              </a:ext>
            </a:extLst>
          </p:cNvPr>
          <p:cNvCxnSpPr>
            <a:cxnSpLocks/>
          </p:cNvCxnSpPr>
          <p:nvPr/>
        </p:nvCxnSpPr>
        <p:spPr>
          <a:xfrm flipV="1">
            <a:off x="1007986" y="1535980"/>
            <a:ext cx="833455" cy="7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C7F51E5-7510-4821-891C-4DA8261ADE24}"/>
              </a:ext>
            </a:extLst>
          </p:cNvPr>
          <p:cNvCxnSpPr>
            <a:cxnSpLocks/>
          </p:cNvCxnSpPr>
          <p:nvPr/>
        </p:nvCxnSpPr>
        <p:spPr>
          <a:xfrm flipH="1">
            <a:off x="963325" y="1592037"/>
            <a:ext cx="44661" cy="45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95C6EFF-9CDF-43ED-9E62-328A596A3D7B}"/>
              </a:ext>
            </a:extLst>
          </p:cNvPr>
          <p:cNvCxnSpPr>
            <a:cxnSpLocks/>
          </p:cNvCxnSpPr>
          <p:nvPr/>
        </p:nvCxnSpPr>
        <p:spPr>
          <a:xfrm flipH="1" flipV="1">
            <a:off x="2690773" y="573590"/>
            <a:ext cx="255426" cy="63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D1155B6-082D-40D1-8A89-4DAB84A12A7E}"/>
              </a:ext>
            </a:extLst>
          </p:cNvPr>
          <p:cNvCxnSpPr>
            <a:cxnSpLocks/>
          </p:cNvCxnSpPr>
          <p:nvPr/>
        </p:nvCxnSpPr>
        <p:spPr>
          <a:xfrm flipV="1">
            <a:off x="2946199" y="705008"/>
            <a:ext cx="357922" cy="50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0ECDB7C-23CC-4A25-897D-9FACAC92D0B2}"/>
              </a:ext>
            </a:extLst>
          </p:cNvPr>
          <p:cNvCxnSpPr>
            <a:cxnSpLocks/>
          </p:cNvCxnSpPr>
          <p:nvPr/>
        </p:nvCxnSpPr>
        <p:spPr>
          <a:xfrm>
            <a:off x="2946199" y="1211782"/>
            <a:ext cx="409728" cy="31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/>
              <p:nvPr/>
            </p:nvSpPr>
            <p:spPr>
              <a:xfrm>
                <a:off x="3884096" y="548581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096" y="548581"/>
                <a:ext cx="835485" cy="369332"/>
              </a:xfrm>
              <a:prstGeom prst="rect">
                <a:avLst/>
              </a:prstGeom>
              <a:blipFill>
                <a:blip r:embed="rId2"/>
                <a:stretch>
                  <a:fillRect l="-5839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56EC33A-77A6-466F-8045-AEDE058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FFEBE-349E-40E5-9EF1-12B21E82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DC7B49D-270D-4A80-93CA-C8841ED0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12</a:t>
            </a:fld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EEB0669-68A1-E053-B23D-2B9E14613EE7}"/>
              </a:ext>
            </a:extLst>
          </p:cNvPr>
          <p:cNvCxnSpPr>
            <a:cxnSpLocks/>
          </p:cNvCxnSpPr>
          <p:nvPr/>
        </p:nvCxnSpPr>
        <p:spPr>
          <a:xfrm>
            <a:off x="1969753" y="1238284"/>
            <a:ext cx="919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34DB460-EAD7-5466-FEAF-87B02EF29376}"/>
              </a:ext>
            </a:extLst>
          </p:cNvPr>
          <p:cNvCxnSpPr>
            <a:cxnSpLocks/>
          </p:cNvCxnSpPr>
          <p:nvPr/>
        </p:nvCxnSpPr>
        <p:spPr>
          <a:xfrm>
            <a:off x="931002" y="644667"/>
            <a:ext cx="231005" cy="707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894E465-FBDD-CFF9-8F07-AEC263121577}"/>
              </a:ext>
            </a:extLst>
          </p:cNvPr>
          <p:cNvCxnSpPr>
            <a:cxnSpLocks/>
          </p:cNvCxnSpPr>
          <p:nvPr/>
        </p:nvCxnSpPr>
        <p:spPr>
          <a:xfrm flipV="1">
            <a:off x="731478" y="1605456"/>
            <a:ext cx="263983" cy="680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21E20404-9864-4307-4ECB-60A743C1D2D1}"/>
              </a:ext>
            </a:extLst>
          </p:cNvPr>
          <p:cNvCxnSpPr>
            <a:cxnSpLocks/>
          </p:cNvCxnSpPr>
          <p:nvPr/>
        </p:nvCxnSpPr>
        <p:spPr>
          <a:xfrm>
            <a:off x="2448451" y="606359"/>
            <a:ext cx="497748" cy="602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C45E711-6909-0236-B1A8-CACA0CCA0473}"/>
              </a:ext>
            </a:extLst>
          </p:cNvPr>
          <p:cNvCxnSpPr>
            <a:cxnSpLocks/>
          </p:cNvCxnSpPr>
          <p:nvPr/>
        </p:nvCxnSpPr>
        <p:spPr>
          <a:xfrm flipH="1" flipV="1">
            <a:off x="1927893" y="1299494"/>
            <a:ext cx="517588" cy="601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/>
              <p:nvPr/>
            </p:nvSpPr>
            <p:spPr>
              <a:xfrm>
                <a:off x="1074063" y="460773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63" y="460773"/>
                <a:ext cx="835485" cy="369332"/>
              </a:xfrm>
              <a:prstGeom prst="rect">
                <a:avLst/>
              </a:prstGeom>
              <a:blipFill>
                <a:blip r:embed="rId3"/>
                <a:stretch>
                  <a:fillRect l="-5839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/>
              <p:nvPr/>
            </p:nvSpPr>
            <p:spPr>
              <a:xfrm>
                <a:off x="374546" y="326680"/>
                <a:ext cx="600997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46" y="326680"/>
                <a:ext cx="600997" cy="304058"/>
              </a:xfrm>
              <a:prstGeom prst="rect">
                <a:avLst/>
              </a:prstGeom>
              <a:blipFill>
                <a:blip r:embed="rId4"/>
                <a:stretch>
                  <a:fillRect l="-3030" r="-2020" b="-20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/>
              <p:nvPr/>
            </p:nvSpPr>
            <p:spPr>
              <a:xfrm>
                <a:off x="337626" y="2199809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6" y="2199809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/>
              <p:nvPr/>
            </p:nvSpPr>
            <p:spPr>
              <a:xfrm>
                <a:off x="2307883" y="28857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883" y="288579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/>
              <p:nvPr/>
            </p:nvSpPr>
            <p:spPr>
              <a:xfrm>
                <a:off x="2429368" y="1911459"/>
                <a:ext cx="495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368" y="1911459"/>
                <a:ext cx="495585" cy="276999"/>
              </a:xfrm>
              <a:prstGeom prst="rect">
                <a:avLst/>
              </a:prstGeom>
              <a:blipFill>
                <a:blip r:embed="rId7"/>
                <a:stretch>
                  <a:fillRect l="-2469" r="-4938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DC593DF-722C-57E4-25CD-54199ACAB001}"/>
                  </a:ext>
                </a:extLst>
              </p:cNvPr>
              <p:cNvSpPr txBox="1"/>
              <p:nvPr/>
            </p:nvSpPr>
            <p:spPr>
              <a:xfrm>
                <a:off x="863469" y="2226996"/>
                <a:ext cx="9623670" cy="4144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/>
                  <a:t>Riorganizzando i termini si può scrivere: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b="0" dirty="0"/>
              </a:p>
              <a:p>
                <a:pPr/>
                <a:br>
                  <a:rPr lang="it-IT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r>
                  <a:rPr lang="it-IT" dirty="0"/>
                  <a:t>Concentriamoci su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può essere interpretata come un inerzia </a:t>
                </a:r>
                <a:r>
                  <a:rPr lang="it-IT" u="sng" dirty="0"/>
                  <a:t>proiettata</a:t>
                </a:r>
                <a:r>
                  <a:rPr lang="it-IT" dirty="0"/>
                  <a:t> lungo le componenti </a:t>
                </a:r>
                <a:r>
                  <a:rPr lang="it-IT" u="sng" dirty="0"/>
                  <a:t>strutturali</a:t>
                </a:r>
                <a:r>
                  <a:rPr lang="it-IT" dirty="0"/>
                  <a:t> del giunto (si spoglia il tensore di inerzia dagli elementi che influenzano la componente attiva del giunto)</a:t>
                </a:r>
                <a:endParaRPr lang="it-IT" b="0" u="sng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DC593DF-722C-57E4-25CD-54199ACAB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69" y="2226996"/>
                <a:ext cx="9623670" cy="4144981"/>
              </a:xfrm>
              <a:prstGeom prst="rect">
                <a:avLst/>
              </a:prstGeom>
              <a:blipFill>
                <a:blip r:embed="rId8"/>
                <a:stretch>
                  <a:fillRect l="-570" t="-735" r="-190" b="-13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24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FC3605B6-D0C0-47BA-90E0-B932BC03B2FE}"/>
              </a:ext>
            </a:extLst>
          </p:cNvPr>
          <p:cNvSpPr/>
          <p:nvPr/>
        </p:nvSpPr>
        <p:spPr>
          <a:xfrm rot="20475392">
            <a:off x="723372" y="1053675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23A81EC-A802-4060-9E60-452EC3DA5885}"/>
              </a:ext>
            </a:extLst>
          </p:cNvPr>
          <p:cNvSpPr/>
          <p:nvPr/>
        </p:nvSpPr>
        <p:spPr>
          <a:xfrm rot="21070218">
            <a:off x="2741292" y="797289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F15A81D-A540-4075-90FA-0B5A5F12869D}"/>
              </a:ext>
            </a:extLst>
          </p:cNvPr>
          <p:cNvSpPr/>
          <p:nvPr/>
        </p:nvSpPr>
        <p:spPr>
          <a:xfrm>
            <a:off x="1841441" y="1184151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62F6F87-B6AC-46DD-9D15-FF487CA610A2}"/>
              </a:ext>
            </a:extLst>
          </p:cNvPr>
          <p:cNvSpPr/>
          <p:nvPr/>
        </p:nvSpPr>
        <p:spPr>
          <a:xfrm>
            <a:off x="2895563" y="1171478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7F7C61C-51AA-47FE-860D-4FB3CD1D25B3}"/>
              </a:ext>
            </a:extLst>
          </p:cNvPr>
          <p:cNvSpPr/>
          <p:nvPr/>
        </p:nvSpPr>
        <p:spPr>
          <a:xfrm>
            <a:off x="944345" y="1535980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816704E-EAF9-4DAC-839C-E6087648D275}"/>
              </a:ext>
            </a:extLst>
          </p:cNvPr>
          <p:cNvCxnSpPr/>
          <p:nvPr/>
        </p:nvCxnSpPr>
        <p:spPr>
          <a:xfrm flipH="1" flipV="1">
            <a:off x="900247" y="883460"/>
            <a:ext cx="107739" cy="72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85BA024-4233-4B5D-85D7-2F3D4149EAB7}"/>
              </a:ext>
            </a:extLst>
          </p:cNvPr>
          <p:cNvCxnSpPr>
            <a:cxnSpLocks/>
          </p:cNvCxnSpPr>
          <p:nvPr/>
        </p:nvCxnSpPr>
        <p:spPr>
          <a:xfrm flipV="1">
            <a:off x="1007986" y="1535980"/>
            <a:ext cx="833455" cy="7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C7F51E5-7510-4821-891C-4DA8261ADE24}"/>
              </a:ext>
            </a:extLst>
          </p:cNvPr>
          <p:cNvCxnSpPr>
            <a:cxnSpLocks/>
          </p:cNvCxnSpPr>
          <p:nvPr/>
        </p:nvCxnSpPr>
        <p:spPr>
          <a:xfrm flipH="1">
            <a:off x="963325" y="1592037"/>
            <a:ext cx="44661" cy="45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95C6EFF-9CDF-43ED-9E62-328A596A3D7B}"/>
              </a:ext>
            </a:extLst>
          </p:cNvPr>
          <p:cNvCxnSpPr>
            <a:cxnSpLocks/>
          </p:cNvCxnSpPr>
          <p:nvPr/>
        </p:nvCxnSpPr>
        <p:spPr>
          <a:xfrm flipH="1" flipV="1">
            <a:off x="2690773" y="573590"/>
            <a:ext cx="255426" cy="63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D1155B6-082D-40D1-8A89-4DAB84A12A7E}"/>
              </a:ext>
            </a:extLst>
          </p:cNvPr>
          <p:cNvCxnSpPr>
            <a:cxnSpLocks/>
          </p:cNvCxnSpPr>
          <p:nvPr/>
        </p:nvCxnSpPr>
        <p:spPr>
          <a:xfrm flipV="1">
            <a:off x="2946199" y="705008"/>
            <a:ext cx="357922" cy="50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0ECDB7C-23CC-4A25-897D-9FACAC92D0B2}"/>
              </a:ext>
            </a:extLst>
          </p:cNvPr>
          <p:cNvCxnSpPr>
            <a:cxnSpLocks/>
          </p:cNvCxnSpPr>
          <p:nvPr/>
        </p:nvCxnSpPr>
        <p:spPr>
          <a:xfrm>
            <a:off x="2946199" y="1211782"/>
            <a:ext cx="409728" cy="31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/>
              <p:nvPr/>
            </p:nvSpPr>
            <p:spPr>
              <a:xfrm>
                <a:off x="3884096" y="548581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096" y="548581"/>
                <a:ext cx="835485" cy="369332"/>
              </a:xfrm>
              <a:prstGeom prst="rect">
                <a:avLst/>
              </a:prstGeom>
              <a:blipFill>
                <a:blip r:embed="rId2"/>
                <a:stretch>
                  <a:fillRect l="-5839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56EC33A-77A6-466F-8045-AEDE058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FFEBE-349E-40E5-9EF1-12B21E82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DC7B49D-270D-4A80-93CA-C8841ED0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13</a:t>
            </a:fld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EEB0669-68A1-E053-B23D-2B9E14613EE7}"/>
              </a:ext>
            </a:extLst>
          </p:cNvPr>
          <p:cNvCxnSpPr>
            <a:cxnSpLocks/>
          </p:cNvCxnSpPr>
          <p:nvPr/>
        </p:nvCxnSpPr>
        <p:spPr>
          <a:xfrm>
            <a:off x="1969753" y="1238284"/>
            <a:ext cx="919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34DB460-EAD7-5466-FEAF-87B02EF29376}"/>
              </a:ext>
            </a:extLst>
          </p:cNvPr>
          <p:cNvCxnSpPr>
            <a:cxnSpLocks/>
          </p:cNvCxnSpPr>
          <p:nvPr/>
        </p:nvCxnSpPr>
        <p:spPr>
          <a:xfrm>
            <a:off x="931002" y="644667"/>
            <a:ext cx="231005" cy="707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894E465-FBDD-CFF9-8F07-AEC263121577}"/>
              </a:ext>
            </a:extLst>
          </p:cNvPr>
          <p:cNvCxnSpPr>
            <a:cxnSpLocks/>
          </p:cNvCxnSpPr>
          <p:nvPr/>
        </p:nvCxnSpPr>
        <p:spPr>
          <a:xfrm flipV="1">
            <a:off x="731478" y="1605456"/>
            <a:ext cx="263983" cy="680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21E20404-9864-4307-4ECB-60A743C1D2D1}"/>
              </a:ext>
            </a:extLst>
          </p:cNvPr>
          <p:cNvCxnSpPr>
            <a:cxnSpLocks/>
          </p:cNvCxnSpPr>
          <p:nvPr/>
        </p:nvCxnSpPr>
        <p:spPr>
          <a:xfrm>
            <a:off x="2448451" y="606359"/>
            <a:ext cx="497748" cy="602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C45E711-6909-0236-B1A8-CACA0CCA0473}"/>
              </a:ext>
            </a:extLst>
          </p:cNvPr>
          <p:cNvCxnSpPr>
            <a:cxnSpLocks/>
          </p:cNvCxnSpPr>
          <p:nvPr/>
        </p:nvCxnSpPr>
        <p:spPr>
          <a:xfrm flipH="1" flipV="1">
            <a:off x="1927893" y="1299494"/>
            <a:ext cx="517588" cy="601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/>
              <p:nvPr/>
            </p:nvSpPr>
            <p:spPr>
              <a:xfrm>
                <a:off x="1074063" y="460773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63" y="460773"/>
                <a:ext cx="835485" cy="369332"/>
              </a:xfrm>
              <a:prstGeom prst="rect">
                <a:avLst/>
              </a:prstGeom>
              <a:blipFill>
                <a:blip r:embed="rId3"/>
                <a:stretch>
                  <a:fillRect l="-5839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/>
              <p:nvPr/>
            </p:nvSpPr>
            <p:spPr>
              <a:xfrm>
                <a:off x="374546" y="326680"/>
                <a:ext cx="600997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46" y="326680"/>
                <a:ext cx="600997" cy="304058"/>
              </a:xfrm>
              <a:prstGeom prst="rect">
                <a:avLst/>
              </a:prstGeom>
              <a:blipFill>
                <a:blip r:embed="rId4"/>
                <a:stretch>
                  <a:fillRect l="-3030" r="-2020" b="-20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/>
              <p:nvPr/>
            </p:nvSpPr>
            <p:spPr>
              <a:xfrm>
                <a:off x="337626" y="2199809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6" y="2199809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/>
              <p:nvPr/>
            </p:nvSpPr>
            <p:spPr>
              <a:xfrm>
                <a:off x="2307883" y="28857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883" y="288579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/>
              <p:nvPr/>
            </p:nvSpPr>
            <p:spPr>
              <a:xfrm>
                <a:off x="2429368" y="1911459"/>
                <a:ext cx="495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368" y="1911459"/>
                <a:ext cx="495585" cy="276999"/>
              </a:xfrm>
              <a:prstGeom prst="rect">
                <a:avLst/>
              </a:prstGeom>
              <a:blipFill>
                <a:blip r:embed="rId7"/>
                <a:stretch>
                  <a:fillRect l="-2469" r="-4938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DC593DF-722C-57E4-25CD-54199ACAB001}"/>
                  </a:ext>
                </a:extLst>
              </p:cNvPr>
              <p:cNvSpPr txBox="1"/>
              <p:nvPr/>
            </p:nvSpPr>
            <p:spPr>
              <a:xfrm>
                <a:off x="863469" y="2226996"/>
                <a:ext cx="9623670" cy="3672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/>
                  <a:t>Riorganizzando i termini si può scrivere: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b="0" dirty="0"/>
              </a:p>
              <a:p>
                <a:pPr/>
                <a:br>
                  <a:rPr lang="it-IT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r>
                  <a:rPr lang="it-IT" dirty="0"/>
                  <a:t>Concentriamoci su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Anche qui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 è la proiezione del </a:t>
                </a:r>
                <a:r>
                  <a:rPr lang="it-IT" dirty="0" err="1"/>
                  <a:t>wrench</a:t>
                </a:r>
                <a:r>
                  <a:rPr lang="it-IT" dirty="0"/>
                  <a:t> di </a:t>
                </a:r>
                <a:r>
                  <a:rPr lang="it-IT" dirty="0" err="1"/>
                  <a:t>bias</a:t>
                </a:r>
                <a:r>
                  <a:rPr lang="it-IT" dirty="0"/>
                  <a:t> del corpo 2 lungo le componenti strutturali del giunto.</a:t>
                </a:r>
                <a:endParaRPr lang="it-IT" b="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DC593DF-722C-57E4-25CD-54199ACAB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69" y="2226996"/>
                <a:ext cx="9623670" cy="3672865"/>
              </a:xfrm>
              <a:prstGeom prst="rect">
                <a:avLst/>
              </a:prstGeom>
              <a:blipFill>
                <a:blip r:embed="rId8"/>
                <a:stretch>
                  <a:fillRect l="-570" t="-829" b="-1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e 2">
            <a:extLst>
              <a:ext uri="{FF2B5EF4-FFF2-40B4-BE49-F238E27FC236}">
                <a16:creationId xmlns:a16="http://schemas.microsoft.com/office/drawing/2014/main" id="{FA5421BE-DD77-0C72-F239-C99D1DD1843F}"/>
              </a:ext>
            </a:extLst>
          </p:cNvPr>
          <p:cNvSpPr/>
          <p:nvPr/>
        </p:nvSpPr>
        <p:spPr>
          <a:xfrm>
            <a:off x="5836783" y="4519978"/>
            <a:ext cx="1238081" cy="841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E03AABC-D3D1-6B88-6BB1-44C1C4468BC8}"/>
              </a:ext>
            </a:extLst>
          </p:cNvPr>
          <p:cNvCxnSpPr>
            <a:cxnSpLocks/>
          </p:cNvCxnSpPr>
          <p:nvPr/>
        </p:nvCxnSpPr>
        <p:spPr>
          <a:xfrm flipV="1">
            <a:off x="6586053" y="4360033"/>
            <a:ext cx="284085" cy="1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F35746D-9283-757C-0E32-A2A8C09C50C1}"/>
              </a:ext>
            </a:extLst>
          </p:cNvPr>
          <p:cNvSpPr txBox="1"/>
          <p:nvPr/>
        </p:nvSpPr>
        <p:spPr>
          <a:xfrm>
            <a:off x="6448409" y="3907926"/>
            <a:ext cx="382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Wrench</a:t>
            </a:r>
            <a:r>
              <a:rPr lang="it-IT" dirty="0"/>
              <a:t> di attuazione proiettato e riportato in componenti corpo 1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7DDE43D3-8022-4508-A275-E5E886F69A71}"/>
              </a:ext>
            </a:extLst>
          </p:cNvPr>
          <p:cNvSpPr/>
          <p:nvPr/>
        </p:nvSpPr>
        <p:spPr>
          <a:xfrm>
            <a:off x="7206854" y="4614324"/>
            <a:ext cx="1238081" cy="7183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ADD8602-3305-8C9D-0134-388FA4ABCAA0}"/>
              </a:ext>
            </a:extLst>
          </p:cNvPr>
          <p:cNvCxnSpPr>
            <a:cxnSpLocks/>
          </p:cNvCxnSpPr>
          <p:nvPr/>
        </p:nvCxnSpPr>
        <p:spPr>
          <a:xfrm>
            <a:off x="8444935" y="4866422"/>
            <a:ext cx="1455523" cy="10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F2A96D4-0BF6-2CBB-4D2B-7CF6E1ECAC78}"/>
              </a:ext>
            </a:extLst>
          </p:cNvPr>
          <p:cNvSpPr txBox="1"/>
          <p:nvPr/>
        </p:nvSpPr>
        <p:spPr>
          <a:xfrm>
            <a:off x="9707108" y="4552701"/>
            <a:ext cx="2548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Forza generalizzata di </a:t>
            </a:r>
            <a:r>
              <a:rPr lang="it-IT" dirty="0" err="1"/>
              <a:t>Coriolis</a:t>
            </a:r>
            <a:r>
              <a:rPr lang="it-IT" dirty="0"/>
              <a:t> proiettata e riportata in componenti del corpo 1</a:t>
            </a:r>
          </a:p>
        </p:txBody>
      </p:sp>
    </p:spTree>
    <p:extLst>
      <p:ext uri="{BB962C8B-B14F-4D97-AF65-F5344CB8AC3E}">
        <p14:creationId xmlns:p14="http://schemas.microsoft.com/office/powerpoint/2010/main" val="141560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21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56EC33A-77A6-466F-8045-AEDE058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FFEBE-349E-40E5-9EF1-12B21E82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42F99C3-6A49-D632-3DA3-7F4E4B3DFE54}"/>
              </a:ext>
            </a:extLst>
          </p:cNvPr>
          <p:cNvSpPr/>
          <p:nvPr/>
        </p:nvSpPr>
        <p:spPr>
          <a:xfrm rot="20475392">
            <a:off x="1611298" y="2935666"/>
            <a:ext cx="1413758" cy="6001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B8862DDF-F431-DFDD-C313-304580E185C6}"/>
              </a:ext>
            </a:extLst>
          </p:cNvPr>
          <p:cNvSpPr/>
          <p:nvPr/>
        </p:nvSpPr>
        <p:spPr>
          <a:xfrm rot="16200000">
            <a:off x="1156330" y="3647778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3C08951-CC95-527E-DB95-E60537FCB045}"/>
              </a:ext>
            </a:extLst>
          </p:cNvPr>
          <p:cNvSpPr/>
          <p:nvPr/>
        </p:nvSpPr>
        <p:spPr>
          <a:xfrm rot="19829890">
            <a:off x="2608287" y="2415874"/>
            <a:ext cx="1413758" cy="6273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98826429-8BB2-A7BB-0656-535BAF42F27E}"/>
              </a:ext>
            </a:extLst>
          </p:cNvPr>
          <p:cNvSpPr/>
          <p:nvPr/>
        </p:nvSpPr>
        <p:spPr>
          <a:xfrm rot="19646360">
            <a:off x="2725982" y="2964699"/>
            <a:ext cx="140677" cy="922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7702A78F-1001-8422-07B4-1F43F48ECA41}"/>
              </a:ext>
            </a:extLst>
          </p:cNvPr>
          <p:cNvSpPr/>
          <p:nvPr/>
        </p:nvSpPr>
        <p:spPr>
          <a:xfrm rot="21046566">
            <a:off x="1793760" y="3372969"/>
            <a:ext cx="140677" cy="976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6599DB0E-17B9-B7D4-9B11-250B3E10FC1F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1730826" y="2833589"/>
            <a:ext cx="120642" cy="58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48FF155-0EB6-232C-CFD5-B5257C04A4A8}"/>
              </a:ext>
            </a:extLst>
          </p:cNvPr>
          <p:cNvCxnSpPr>
            <a:cxnSpLocks/>
          </p:cNvCxnSpPr>
          <p:nvPr/>
        </p:nvCxnSpPr>
        <p:spPr>
          <a:xfrm flipV="1">
            <a:off x="1851468" y="3340497"/>
            <a:ext cx="664230" cy="7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14202BB5-6BEE-9A82-B99C-D723554F08E5}"/>
              </a:ext>
            </a:extLst>
          </p:cNvPr>
          <p:cNvCxnSpPr>
            <a:cxnSpLocks/>
          </p:cNvCxnSpPr>
          <p:nvPr/>
        </p:nvCxnSpPr>
        <p:spPr>
          <a:xfrm flipH="1">
            <a:off x="1806807" y="3393912"/>
            <a:ext cx="44661" cy="45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2EB6D58A-110B-519A-EFE2-570C3FFC95B6}"/>
                  </a:ext>
                </a:extLst>
              </p:cNvPr>
              <p:cNvSpPr txBox="1"/>
              <p:nvPr/>
            </p:nvSpPr>
            <p:spPr>
              <a:xfrm>
                <a:off x="2318734" y="1983986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2EB6D58A-110B-519A-EFE2-570C3FFC9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34" y="1983986"/>
                <a:ext cx="835485" cy="369332"/>
              </a:xfrm>
              <a:prstGeom prst="rect">
                <a:avLst/>
              </a:prstGeom>
              <a:blipFill>
                <a:blip r:embed="rId2"/>
                <a:stretch>
                  <a:fillRect l="-5839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785B187-7808-CE61-FF10-7EBDF10C3E36}"/>
                  </a:ext>
                </a:extLst>
              </p:cNvPr>
              <p:cNvSpPr txBox="1"/>
              <p:nvPr/>
            </p:nvSpPr>
            <p:spPr>
              <a:xfrm>
                <a:off x="895341" y="2648923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785B187-7808-CE61-FF10-7EBDF10C3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41" y="2648923"/>
                <a:ext cx="835485" cy="369332"/>
              </a:xfrm>
              <a:prstGeom prst="rect">
                <a:avLst/>
              </a:prstGeom>
              <a:blipFill>
                <a:blip r:embed="rId3"/>
                <a:stretch>
                  <a:fillRect l="-6569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7A71069D-DF61-3D40-7998-625DDE864CA5}"/>
              </a:ext>
            </a:extLst>
          </p:cNvPr>
          <p:cNvCxnSpPr>
            <a:cxnSpLocks/>
          </p:cNvCxnSpPr>
          <p:nvPr/>
        </p:nvCxnSpPr>
        <p:spPr>
          <a:xfrm flipH="1" flipV="1">
            <a:off x="2478466" y="2386706"/>
            <a:ext cx="329298" cy="62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1EEC7A9-1370-5CCB-16C1-9624F40BF939}"/>
              </a:ext>
            </a:extLst>
          </p:cNvPr>
          <p:cNvCxnSpPr>
            <a:cxnSpLocks/>
          </p:cNvCxnSpPr>
          <p:nvPr/>
        </p:nvCxnSpPr>
        <p:spPr>
          <a:xfrm flipV="1">
            <a:off x="2797330" y="2659073"/>
            <a:ext cx="577791" cy="35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0D253A79-F6DD-10F8-7D72-57A5A3285387}"/>
              </a:ext>
            </a:extLst>
          </p:cNvPr>
          <p:cNvCxnSpPr>
            <a:cxnSpLocks/>
          </p:cNvCxnSpPr>
          <p:nvPr/>
        </p:nvCxnSpPr>
        <p:spPr>
          <a:xfrm flipH="1">
            <a:off x="2728312" y="3006571"/>
            <a:ext cx="74738" cy="50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87A4E3C3-F029-3DF6-E03E-EE7CFB9B76F9}"/>
              </a:ext>
            </a:extLst>
          </p:cNvPr>
          <p:cNvSpPr/>
          <p:nvPr/>
        </p:nvSpPr>
        <p:spPr>
          <a:xfrm>
            <a:off x="1173346" y="3849292"/>
            <a:ext cx="1554966" cy="912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6CA936E-19C1-D122-3B4C-20A8CA96A855}"/>
              </a:ext>
            </a:extLst>
          </p:cNvPr>
          <p:cNvCxnSpPr>
            <a:cxnSpLocks/>
          </p:cNvCxnSpPr>
          <p:nvPr/>
        </p:nvCxnSpPr>
        <p:spPr>
          <a:xfrm>
            <a:off x="1476347" y="3835899"/>
            <a:ext cx="77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B8C30A30-06D2-EA1B-E987-9B501FFA7CD2}"/>
              </a:ext>
            </a:extLst>
          </p:cNvPr>
          <p:cNvCxnSpPr>
            <a:cxnSpLocks/>
          </p:cNvCxnSpPr>
          <p:nvPr/>
        </p:nvCxnSpPr>
        <p:spPr>
          <a:xfrm>
            <a:off x="1519999" y="3843880"/>
            <a:ext cx="112637" cy="165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906A4418-8914-559C-DD7D-9267DBF58C4A}"/>
              </a:ext>
            </a:extLst>
          </p:cNvPr>
          <p:cNvCxnSpPr>
            <a:cxnSpLocks/>
          </p:cNvCxnSpPr>
          <p:nvPr/>
        </p:nvCxnSpPr>
        <p:spPr>
          <a:xfrm>
            <a:off x="1743112" y="3843880"/>
            <a:ext cx="112637" cy="165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31627D63-E075-FDF6-EFC8-82AF1CC914CB}"/>
              </a:ext>
            </a:extLst>
          </p:cNvPr>
          <p:cNvCxnSpPr>
            <a:cxnSpLocks/>
          </p:cNvCxnSpPr>
          <p:nvPr/>
        </p:nvCxnSpPr>
        <p:spPr>
          <a:xfrm>
            <a:off x="1642195" y="3843880"/>
            <a:ext cx="112637" cy="165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ccia circolare a sinistra 51">
            <a:extLst>
              <a:ext uri="{FF2B5EF4-FFF2-40B4-BE49-F238E27FC236}">
                <a16:creationId xmlns:a16="http://schemas.microsoft.com/office/drawing/2014/main" id="{E0E11FAB-8B37-55F3-4B5A-7D0856C33CF7}"/>
              </a:ext>
            </a:extLst>
          </p:cNvPr>
          <p:cNvSpPr/>
          <p:nvPr/>
        </p:nvSpPr>
        <p:spPr>
          <a:xfrm rot="10194282" flipV="1">
            <a:off x="1809698" y="4033963"/>
            <a:ext cx="197942" cy="238449"/>
          </a:xfrm>
          <a:prstGeom prst="curvedLeftArrow">
            <a:avLst>
              <a:gd name="adj1" fmla="val 25000"/>
              <a:gd name="adj2" fmla="val 4545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3" name="Freccia circolare a sinistra 52">
            <a:extLst>
              <a:ext uri="{FF2B5EF4-FFF2-40B4-BE49-F238E27FC236}">
                <a16:creationId xmlns:a16="http://schemas.microsoft.com/office/drawing/2014/main" id="{EDC44A05-448F-22F5-4F24-8436EE5D3AB3}"/>
              </a:ext>
            </a:extLst>
          </p:cNvPr>
          <p:cNvSpPr/>
          <p:nvPr/>
        </p:nvSpPr>
        <p:spPr>
          <a:xfrm rot="9294090" flipV="1">
            <a:off x="3037080" y="3502880"/>
            <a:ext cx="197942" cy="221186"/>
          </a:xfrm>
          <a:prstGeom prst="curvedLeftArrow">
            <a:avLst>
              <a:gd name="adj1" fmla="val 25000"/>
              <a:gd name="adj2" fmla="val 4545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54566B50-5886-AC6E-B0F9-01DDE6EA523F}"/>
              </a:ext>
            </a:extLst>
          </p:cNvPr>
          <p:cNvCxnSpPr>
            <a:cxnSpLocks/>
          </p:cNvCxnSpPr>
          <p:nvPr/>
        </p:nvCxnSpPr>
        <p:spPr>
          <a:xfrm flipH="1" flipV="1">
            <a:off x="1851468" y="3447531"/>
            <a:ext cx="92304" cy="723492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D25D0FE5-3FCA-6285-AC62-D21F053656DE}"/>
              </a:ext>
            </a:extLst>
          </p:cNvPr>
          <p:cNvCxnSpPr>
            <a:cxnSpLocks/>
          </p:cNvCxnSpPr>
          <p:nvPr/>
        </p:nvCxnSpPr>
        <p:spPr>
          <a:xfrm flipH="1" flipV="1">
            <a:off x="2820528" y="3014076"/>
            <a:ext cx="329298" cy="62737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3CF7743F-A394-333A-9014-42F502B60D20}"/>
                  </a:ext>
                </a:extLst>
              </p:cNvPr>
              <p:cNvSpPr txBox="1"/>
              <p:nvPr/>
            </p:nvSpPr>
            <p:spPr>
              <a:xfrm>
                <a:off x="1799430" y="4236742"/>
                <a:ext cx="2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3CF7743F-A394-333A-9014-42F502B60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430" y="4236742"/>
                <a:ext cx="260712" cy="276999"/>
              </a:xfrm>
              <a:prstGeom prst="rect">
                <a:avLst/>
              </a:prstGeom>
              <a:blipFill>
                <a:blip r:embed="rId4"/>
                <a:stretch>
                  <a:fillRect l="-13953" r="-6977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8A6D7F6E-279F-A513-49CD-486C2A55C4C8}"/>
                  </a:ext>
                </a:extLst>
              </p:cNvPr>
              <p:cNvSpPr txBox="1"/>
              <p:nvPr/>
            </p:nvSpPr>
            <p:spPr>
              <a:xfrm>
                <a:off x="3249876" y="3649423"/>
                <a:ext cx="266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8A6D7F6E-279F-A513-49CD-486C2A55C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876" y="3649423"/>
                <a:ext cx="266035" cy="276999"/>
              </a:xfrm>
              <a:prstGeom prst="rect">
                <a:avLst/>
              </a:prstGeom>
              <a:blipFill>
                <a:blip r:embed="rId5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19B49536-539D-7FFB-2DF1-C9A80CFA0A32}"/>
              </a:ext>
            </a:extLst>
          </p:cNvPr>
          <p:cNvCxnSpPr/>
          <p:nvPr/>
        </p:nvCxnSpPr>
        <p:spPr>
          <a:xfrm>
            <a:off x="1829137" y="2386706"/>
            <a:ext cx="231005" cy="707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65739B2-6BF7-ADF4-F3C2-A302D7CF40CF}"/>
                  </a:ext>
                </a:extLst>
              </p:cNvPr>
              <p:cNvSpPr txBox="1"/>
              <p:nvPr/>
            </p:nvSpPr>
            <p:spPr>
              <a:xfrm>
                <a:off x="1153835" y="2219191"/>
                <a:ext cx="600997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65739B2-6BF7-ADF4-F3C2-A302D7CF4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35" y="2219191"/>
                <a:ext cx="600997" cy="304058"/>
              </a:xfrm>
              <a:prstGeom prst="rect">
                <a:avLst/>
              </a:prstGeom>
              <a:blipFill>
                <a:blip r:embed="rId6"/>
                <a:stretch>
                  <a:fillRect l="-3030" r="-202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e 59">
            <a:extLst>
              <a:ext uri="{FF2B5EF4-FFF2-40B4-BE49-F238E27FC236}">
                <a16:creationId xmlns:a16="http://schemas.microsoft.com/office/drawing/2014/main" id="{B36C41A7-3416-899E-A1E4-6AD2EAF351FB}"/>
              </a:ext>
            </a:extLst>
          </p:cNvPr>
          <p:cNvSpPr/>
          <p:nvPr/>
        </p:nvSpPr>
        <p:spPr>
          <a:xfrm rot="20234798">
            <a:off x="1168694" y="2376243"/>
            <a:ext cx="3316650" cy="112154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C49183CD-A93B-A843-1336-2A572818D94E}"/>
              </a:ext>
            </a:extLst>
          </p:cNvPr>
          <p:cNvCxnSpPr>
            <a:stCxn id="60" idx="6"/>
          </p:cNvCxnSpPr>
          <p:nvPr/>
        </p:nvCxnSpPr>
        <p:spPr>
          <a:xfrm flipV="1">
            <a:off x="4356290" y="1893536"/>
            <a:ext cx="668865" cy="40209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89EF753D-F74D-6AE2-0A19-BAFF1E08F946}"/>
              </a:ext>
            </a:extLst>
          </p:cNvPr>
          <p:cNvSpPr txBox="1"/>
          <p:nvPr/>
        </p:nvSpPr>
        <p:spPr>
          <a:xfrm>
            <a:off x="5025155" y="1505119"/>
            <a:ext cx="210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Corpo articolato 1+2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D5E1F6C0-08AF-192C-8E29-54800E75D1F8}"/>
                  </a:ext>
                </a:extLst>
              </p:cNvPr>
              <p:cNvSpPr txBox="1"/>
              <p:nvPr/>
            </p:nvSpPr>
            <p:spPr>
              <a:xfrm>
                <a:off x="5470217" y="2459979"/>
                <a:ext cx="3702873" cy="68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Equazione del corpo articolato: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it-IT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D5E1F6C0-08AF-192C-8E29-54800E75D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217" y="2459979"/>
                <a:ext cx="3702873" cy="680699"/>
              </a:xfrm>
              <a:prstGeom prst="rect">
                <a:avLst/>
              </a:prstGeom>
              <a:blipFill>
                <a:blip r:embed="rId7"/>
                <a:stretch>
                  <a:fillRect l="-1316" t="-5405" b="-45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D071A373-35A3-8435-C4EC-E3E4CBF810CD}"/>
              </a:ext>
            </a:extLst>
          </p:cNvPr>
          <p:cNvCxnSpPr>
            <a:cxnSpLocks/>
          </p:cNvCxnSpPr>
          <p:nvPr/>
        </p:nvCxnSpPr>
        <p:spPr>
          <a:xfrm flipH="1">
            <a:off x="6100416" y="3140678"/>
            <a:ext cx="357146" cy="7032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FEA35017-2938-7596-F02D-4B469C4B0F9E}"/>
              </a:ext>
            </a:extLst>
          </p:cNvPr>
          <p:cNvSpPr txBox="1"/>
          <p:nvPr/>
        </p:nvSpPr>
        <p:spPr>
          <a:xfrm>
            <a:off x="4758697" y="3747047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Inerzia equivalente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37F37C5A-17A7-EE5C-9CD4-9AF45C977C87}"/>
              </a:ext>
            </a:extLst>
          </p:cNvPr>
          <p:cNvCxnSpPr>
            <a:cxnSpLocks/>
          </p:cNvCxnSpPr>
          <p:nvPr/>
        </p:nvCxnSpPr>
        <p:spPr>
          <a:xfrm>
            <a:off x="8302429" y="3087594"/>
            <a:ext cx="96558" cy="6365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626AAA65-F8BC-E3DF-660C-073737578593}"/>
              </a:ext>
            </a:extLst>
          </p:cNvPr>
          <p:cNvSpPr txBox="1"/>
          <p:nvPr/>
        </p:nvSpPr>
        <p:spPr>
          <a:xfrm>
            <a:off x="7410575" y="3724124"/>
            <a:ext cx="272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Wrench</a:t>
            </a:r>
            <a:r>
              <a:rPr lang="it-IT" dirty="0"/>
              <a:t> di </a:t>
            </a:r>
            <a:r>
              <a:rPr lang="it-IT" dirty="0" err="1"/>
              <a:t>bias</a:t>
            </a:r>
            <a:r>
              <a:rPr lang="it-IT" dirty="0"/>
              <a:t> equivalente</a:t>
            </a:r>
          </a:p>
        </p:txBody>
      </p:sp>
    </p:spTree>
    <p:extLst>
      <p:ext uri="{BB962C8B-B14F-4D97-AF65-F5344CB8AC3E}">
        <p14:creationId xmlns:p14="http://schemas.microsoft.com/office/powerpoint/2010/main" val="3652235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DAA3FDA-02A3-4E46-A1D7-12BD2D40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ABA: </a:t>
            </a:r>
            <a:r>
              <a:rPr lang="it-IT" dirty="0" err="1"/>
              <a:t>Articulated</a:t>
            </a:r>
            <a:r>
              <a:rPr lang="it-IT" dirty="0"/>
              <a:t> Body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CC6635-F20F-4439-B5FA-05309CAE01AD}"/>
              </a:ext>
            </a:extLst>
          </p:cNvPr>
          <p:cNvSpPr txBox="1"/>
          <p:nvPr/>
        </p:nvSpPr>
        <p:spPr>
          <a:xfrm>
            <a:off x="664080" y="2927182"/>
            <a:ext cx="10721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Andiamo a riscrivere in modo compatto e sistematico l’algoritmo in modo da applicarlo ad alberi cinematici generici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A70FF2E-C85F-4E94-A1D9-BD37729D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9B352D-FBFE-4639-BE7B-03448E65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70937A-B3BA-4599-8341-E214D168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920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DAA3FDA-02A3-4E46-A1D7-12BD2D40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ABA: </a:t>
            </a:r>
            <a:r>
              <a:rPr lang="it-IT" dirty="0" err="1"/>
              <a:t>Articulated</a:t>
            </a:r>
            <a:r>
              <a:rPr lang="it-IT" dirty="0"/>
              <a:t> Body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ECC6635-F20F-4439-B5FA-05309CAE01AD}"/>
                  </a:ext>
                </a:extLst>
              </p:cNvPr>
              <p:cNvSpPr txBox="1"/>
              <p:nvPr/>
            </p:nvSpPr>
            <p:spPr>
              <a:xfrm>
                <a:off x="834013" y="2150347"/>
                <a:ext cx="10721591" cy="268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Algoritmo efficiente per il calcolo della </a:t>
                </a:r>
                <a:r>
                  <a:rPr lang="it-IT" u="sng" dirty="0"/>
                  <a:t>dinamica diretta</a:t>
                </a:r>
                <a:r>
                  <a:rPr lang="it-IT" dirty="0"/>
                  <a:t>, ovvero la determinazione delle accelerazioni dei giunti (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it-IT" dirty="0"/>
                  <a:t>), note la postura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it-IT" dirty="0"/>
                  <a:t>), le velocità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it-IT" dirty="0"/>
                  <a:t>) e le forze/coppie di attuazione (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it-IT" dirty="0"/>
                  <a:t>).</a:t>
                </a:r>
              </a:p>
              <a:p>
                <a:endParaRPr lang="it-IT" dirty="0"/>
              </a:p>
              <a:p>
                <a:pPr>
                  <a:lnSpc>
                    <a:spcPct val="200000"/>
                  </a:lnSpc>
                </a:pPr>
                <a:r>
                  <a:rPr lang="it-IT" dirty="0"/>
                  <a:t> Esso è caratterizzato da 3 passaggi principali: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dirty="0"/>
                  <a:t>Propagazione in avanti delle posture e delle velocità dei corpi rigidi;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dirty="0"/>
                  <a:t>Propagazione ricorsiva indietro delle inerzie generalizzate e delle forze di </a:t>
                </a:r>
                <a:r>
                  <a:rPr lang="it-IT" dirty="0" err="1"/>
                  <a:t>bias</a:t>
                </a:r>
                <a:r>
                  <a:rPr lang="it-IT" dirty="0"/>
                  <a:t> dei sotto-sistemi articolati;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dirty="0"/>
                  <a:t>Note le inerzie generalizzate e forze di </a:t>
                </a:r>
                <a:r>
                  <a:rPr lang="it-IT" dirty="0" err="1"/>
                  <a:t>bias</a:t>
                </a:r>
                <a:r>
                  <a:rPr lang="it-IT" dirty="0"/>
                  <a:t>, si </a:t>
                </a:r>
                <a:r>
                  <a:rPr lang="it-IT" dirty="0" err="1"/>
                  <a:t>ripropagano</a:t>
                </a:r>
                <a:r>
                  <a:rPr lang="it-IT" dirty="0"/>
                  <a:t> in avanti le accelerazioni dei giunti.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ECC6635-F20F-4439-B5FA-05309CAE0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13" y="2150347"/>
                <a:ext cx="10721591" cy="2680862"/>
              </a:xfrm>
              <a:prstGeom prst="rect">
                <a:avLst/>
              </a:prstGeom>
              <a:blipFill>
                <a:blip r:embed="rId2"/>
                <a:stretch>
                  <a:fillRect l="-512" t="-1364" b="-2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A70FF2E-C85F-4E94-A1D9-BD37729D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9B352D-FBFE-4639-BE7B-03448E65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70937A-B3BA-4599-8341-E214D168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9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A9A0A83-B652-433C-9D7D-0771F3BE70FA}"/>
                  </a:ext>
                </a:extLst>
              </p:cNvPr>
              <p:cNvSpPr txBox="1"/>
              <p:nvPr/>
            </p:nvSpPr>
            <p:spPr>
              <a:xfrm>
                <a:off x="673757" y="1734213"/>
                <a:ext cx="6908173" cy="3033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Propagazione delle posture, a partire dalla parametrizzazione </a:t>
                </a:r>
                <a:r>
                  <a:rPr lang="it-IT" dirty="0" err="1"/>
                  <a:t>local</a:t>
                </a:r>
                <a:r>
                  <a:rPr lang="it-IT" dirty="0"/>
                  <a:t> POE: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Propagazione dei twist di ciascun corpo: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Ad</m:t>
                          </m:r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A9A0A83-B652-433C-9D7D-0771F3BE7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57" y="1734213"/>
                <a:ext cx="6908173" cy="3033010"/>
              </a:xfrm>
              <a:prstGeom prst="rect">
                <a:avLst/>
              </a:prstGeom>
              <a:blipFill>
                <a:blip r:embed="rId2"/>
                <a:stretch>
                  <a:fillRect l="-794" t="-10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70971B2-E88D-4F0B-AF87-BAAC733EA842}"/>
                  </a:ext>
                </a:extLst>
              </p:cNvPr>
              <p:cNvSpPr txBox="1"/>
              <p:nvPr/>
            </p:nvSpPr>
            <p:spPr>
              <a:xfrm>
                <a:off x="629326" y="626341"/>
                <a:ext cx="696023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>
                    <a:solidFill>
                      <a:srgbClr val="FF0000"/>
                    </a:solidFill>
                  </a:rPr>
                  <a:t>Passo 1) Propagazione in avanti delle posture e velocità dei corpi.</a:t>
                </a:r>
              </a:p>
              <a:p>
                <a:endParaRPr lang="it-IT" sz="2000" dirty="0"/>
              </a:p>
              <a:p>
                <a:r>
                  <a:rPr lang="it-IT" dirty="0"/>
                  <a:t>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=1…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it-IT" dirty="0"/>
                  <a:t> e conoscendo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 della base, si calcola: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70971B2-E88D-4F0B-AF87-BAAC733E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26" y="626341"/>
                <a:ext cx="6960239" cy="1015663"/>
              </a:xfrm>
              <a:prstGeom prst="rect">
                <a:avLst/>
              </a:prstGeom>
              <a:blipFill>
                <a:blip r:embed="rId3"/>
                <a:stretch>
                  <a:fillRect l="-876" t="-3614" r="-88" b="-60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e 5">
            <a:extLst>
              <a:ext uri="{FF2B5EF4-FFF2-40B4-BE49-F238E27FC236}">
                <a16:creationId xmlns:a16="http://schemas.microsoft.com/office/drawing/2014/main" id="{FC3605B6-D0C0-47BA-90E0-B932BC03B2FE}"/>
              </a:ext>
            </a:extLst>
          </p:cNvPr>
          <p:cNvSpPr/>
          <p:nvPr/>
        </p:nvSpPr>
        <p:spPr>
          <a:xfrm rot="20475392">
            <a:off x="7894974" y="3244391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23A81EC-A802-4060-9E60-452EC3DA5885}"/>
              </a:ext>
            </a:extLst>
          </p:cNvPr>
          <p:cNvSpPr/>
          <p:nvPr/>
        </p:nvSpPr>
        <p:spPr>
          <a:xfrm rot="21070218">
            <a:off x="9912894" y="2988005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F15A81D-A540-4075-90FA-0B5A5F12869D}"/>
              </a:ext>
            </a:extLst>
          </p:cNvPr>
          <p:cNvSpPr/>
          <p:nvPr/>
        </p:nvSpPr>
        <p:spPr>
          <a:xfrm>
            <a:off x="9013043" y="3374867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62F6F87-B6AC-46DD-9D15-FF487CA610A2}"/>
              </a:ext>
            </a:extLst>
          </p:cNvPr>
          <p:cNvSpPr/>
          <p:nvPr/>
        </p:nvSpPr>
        <p:spPr>
          <a:xfrm>
            <a:off x="10067165" y="3362194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7F7C61C-51AA-47FE-860D-4FB3CD1D25B3}"/>
              </a:ext>
            </a:extLst>
          </p:cNvPr>
          <p:cNvSpPr/>
          <p:nvPr/>
        </p:nvSpPr>
        <p:spPr>
          <a:xfrm>
            <a:off x="8115947" y="3726696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816704E-EAF9-4DAC-839C-E6087648D275}"/>
              </a:ext>
            </a:extLst>
          </p:cNvPr>
          <p:cNvCxnSpPr/>
          <p:nvPr/>
        </p:nvCxnSpPr>
        <p:spPr>
          <a:xfrm flipH="1" flipV="1">
            <a:off x="8071849" y="3074176"/>
            <a:ext cx="107739" cy="72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85BA024-4233-4B5D-85D7-2F3D4149EAB7}"/>
              </a:ext>
            </a:extLst>
          </p:cNvPr>
          <p:cNvCxnSpPr>
            <a:cxnSpLocks/>
          </p:cNvCxnSpPr>
          <p:nvPr/>
        </p:nvCxnSpPr>
        <p:spPr>
          <a:xfrm flipV="1">
            <a:off x="8179588" y="3726696"/>
            <a:ext cx="833455" cy="7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C7F51E5-7510-4821-891C-4DA8261ADE24}"/>
              </a:ext>
            </a:extLst>
          </p:cNvPr>
          <p:cNvCxnSpPr>
            <a:cxnSpLocks/>
          </p:cNvCxnSpPr>
          <p:nvPr/>
        </p:nvCxnSpPr>
        <p:spPr>
          <a:xfrm flipH="1">
            <a:off x="8134927" y="3782753"/>
            <a:ext cx="44661" cy="45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898DCC1B-9296-49AA-8E03-6BE3EF4C4DCA}"/>
              </a:ext>
            </a:extLst>
          </p:cNvPr>
          <p:cNvGrpSpPr/>
          <p:nvPr/>
        </p:nvGrpSpPr>
        <p:grpSpPr>
          <a:xfrm rot="20833174">
            <a:off x="8932037" y="2621265"/>
            <a:ext cx="941194" cy="1163957"/>
            <a:chOff x="8599436" y="1033777"/>
            <a:chExt cx="941194" cy="1163957"/>
          </a:xfrm>
        </p:grpSpPr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CBEE734E-A8B0-4793-A343-7DF5900586EE}"/>
                </a:ext>
              </a:extLst>
            </p:cNvPr>
            <p:cNvCxnSpPr/>
            <p:nvPr/>
          </p:nvCxnSpPr>
          <p:spPr>
            <a:xfrm flipH="1" flipV="1">
              <a:off x="8599436" y="1033777"/>
              <a:ext cx="107739" cy="729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4A5E224C-4E4A-47D0-9ADA-DF5D5C9C0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7175" y="1686297"/>
              <a:ext cx="833455" cy="77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AD610329-0572-483E-9CAF-5F7AF6DBD8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2514" y="1742354"/>
              <a:ext cx="44661" cy="455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A46E97-9705-4D8E-A8B6-F2D7A468B155}"/>
              </a:ext>
            </a:extLst>
          </p:cNvPr>
          <p:cNvGrpSpPr/>
          <p:nvPr/>
        </p:nvGrpSpPr>
        <p:grpSpPr>
          <a:xfrm rot="20775030">
            <a:off x="9984223" y="2636377"/>
            <a:ext cx="941194" cy="1163957"/>
            <a:chOff x="8599436" y="1033777"/>
            <a:chExt cx="941194" cy="1163957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D11C3399-A7C3-4074-BB91-85771B9F006F}"/>
                </a:ext>
              </a:extLst>
            </p:cNvPr>
            <p:cNvCxnSpPr/>
            <p:nvPr/>
          </p:nvCxnSpPr>
          <p:spPr>
            <a:xfrm flipH="1" flipV="1">
              <a:off x="8599436" y="1033777"/>
              <a:ext cx="107739" cy="72974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4F116B5C-D5E1-4591-8282-3C68333849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7175" y="1686297"/>
              <a:ext cx="833455" cy="7722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DB605F8E-D434-4E2E-9D25-1E8F07C0C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2514" y="1742354"/>
              <a:ext cx="44661" cy="45538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95C6EFF-9CDF-43ED-9E62-328A596A3D7B}"/>
              </a:ext>
            </a:extLst>
          </p:cNvPr>
          <p:cNvCxnSpPr>
            <a:cxnSpLocks/>
          </p:cNvCxnSpPr>
          <p:nvPr/>
        </p:nvCxnSpPr>
        <p:spPr>
          <a:xfrm flipH="1" flipV="1">
            <a:off x="9862375" y="2764306"/>
            <a:ext cx="255426" cy="63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D1155B6-082D-40D1-8A89-4DAB84A12A7E}"/>
              </a:ext>
            </a:extLst>
          </p:cNvPr>
          <p:cNvCxnSpPr>
            <a:cxnSpLocks/>
          </p:cNvCxnSpPr>
          <p:nvPr/>
        </p:nvCxnSpPr>
        <p:spPr>
          <a:xfrm flipV="1">
            <a:off x="10117801" y="2895724"/>
            <a:ext cx="357922" cy="50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0ECDB7C-23CC-4A25-897D-9FACAC92D0B2}"/>
              </a:ext>
            </a:extLst>
          </p:cNvPr>
          <p:cNvCxnSpPr>
            <a:cxnSpLocks/>
          </p:cNvCxnSpPr>
          <p:nvPr/>
        </p:nvCxnSpPr>
        <p:spPr>
          <a:xfrm>
            <a:off x="10117801" y="3402498"/>
            <a:ext cx="409728" cy="31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Arco 28">
            <a:extLst>
              <a:ext uri="{FF2B5EF4-FFF2-40B4-BE49-F238E27FC236}">
                <a16:creationId xmlns:a16="http://schemas.microsoft.com/office/drawing/2014/main" id="{57318BCD-ADFA-4106-8271-281E37F41FA9}"/>
              </a:ext>
            </a:extLst>
          </p:cNvPr>
          <p:cNvSpPr/>
          <p:nvPr/>
        </p:nvSpPr>
        <p:spPr>
          <a:xfrm rot="7085906">
            <a:off x="8291838" y="3252077"/>
            <a:ext cx="914400" cy="91440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B30BF6AF-DE7D-439B-929E-506358784861}"/>
              </a:ext>
            </a:extLst>
          </p:cNvPr>
          <p:cNvSpPr/>
          <p:nvPr/>
        </p:nvSpPr>
        <p:spPr>
          <a:xfrm rot="5400000">
            <a:off x="9726160" y="2939334"/>
            <a:ext cx="914400" cy="914400"/>
          </a:xfrm>
          <a:prstGeom prst="arc">
            <a:avLst>
              <a:gd name="adj1" fmla="val 18920206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FC54399-013C-49CB-BAFC-86E35DEDC7A2}"/>
              </a:ext>
            </a:extLst>
          </p:cNvPr>
          <p:cNvCxnSpPr>
            <a:cxnSpLocks/>
          </p:cNvCxnSpPr>
          <p:nvPr/>
        </p:nvCxnSpPr>
        <p:spPr>
          <a:xfrm>
            <a:off x="9141355" y="3429000"/>
            <a:ext cx="919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E727171-EA39-4B3E-BCEF-C44BA019BF75}"/>
                  </a:ext>
                </a:extLst>
              </p:cNvPr>
              <p:cNvSpPr txBox="1"/>
              <p:nvPr/>
            </p:nvSpPr>
            <p:spPr>
              <a:xfrm>
                <a:off x="8309001" y="4189039"/>
                <a:ext cx="1185242" cy="388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E727171-EA39-4B3E-BCEF-C44BA019B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001" y="4189039"/>
                <a:ext cx="1185242" cy="388889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DF887EF-33C0-4D19-9A45-2B1CECE44C16}"/>
                  </a:ext>
                </a:extLst>
              </p:cNvPr>
              <p:cNvSpPr txBox="1"/>
              <p:nvPr/>
            </p:nvSpPr>
            <p:spPr>
              <a:xfrm>
                <a:off x="10177907" y="3895977"/>
                <a:ext cx="787676" cy="401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DF887EF-33C0-4D19-9A45-2B1CECE44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907" y="3895977"/>
                <a:ext cx="787676" cy="401905"/>
              </a:xfrm>
              <a:prstGeom prst="rect">
                <a:avLst/>
              </a:prstGeom>
              <a:blipFill>
                <a:blip r:embed="rId5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/>
              <p:nvPr/>
            </p:nvSpPr>
            <p:spPr>
              <a:xfrm>
                <a:off x="11055698" y="2739297"/>
                <a:ext cx="78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698" y="2739297"/>
                <a:ext cx="788293" cy="369332"/>
              </a:xfrm>
              <a:prstGeom prst="rect">
                <a:avLst/>
              </a:prstGeom>
              <a:blipFill>
                <a:blip r:embed="rId6"/>
                <a:stretch>
                  <a:fillRect l="-6977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934013D-2ED0-48A2-8DB9-2CB2643ACF51}"/>
                  </a:ext>
                </a:extLst>
              </p:cNvPr>
              <p:cNvSpPr txBox="1"/>
              <p:nvPr/>
            </p:nvSpPr>
            <p:spPr>
              <a:xfrm>
                <a:off x="6950986" y="3256622"/>
                <a:ext cx="1155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934013D-2ED0-48A2-8DB9-2CB2643AC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986" y="3256622"/>
                <a:ext cx="1155381" cy="369332"/>
              </a:xfrm>
              <a:prstGeom prst="rect">
                <a:avLst/>
              </a:prstGeom>
              <a:blipFill>
                <a:blip r:embed="rId7"/>
                <a:stretch>
                  <a:fillRect l="-4211" t="-11475" r="-3158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56EC33A-77A6-466F-8045-AEDE058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FFEBE-349E-40E5-9EF1-12B21E82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DC7B49D-270D-4A80-93CA-C8841ED0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220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29957E-5413-4200-B553-FEB1083A0404}"/>
              </a:ext>
            </a:extLst>
          </p:cNvPr>
          <p:cNvSpPr txBox="1"/>
          <p:nvPr/>
        </p:nvSpPr>
        <p:spPr>
          <a:xfrm>
            <a:off x="440483" y="256150"/>
            <a:ext cx="6838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Passo 2) Propagazione indietro delle inerzie e delle forze di </a:t>
            </a:r>
            <a:r>
              <a:rPr lang="it-IT" sz="2000" dirty="0" err="1">
                <a:solidFill>
                  <a:srgbClr val="FF0000"/>
                </a:solidFill>
              </a:rPr>
              <a:t>bias</a:t>
            </a:r>
            <a:r>
              <a:rPr lang="it-IT" sz="2000" dirty="0">
                <a:solidFill>
                  <a:srgbClr val="FF0000"/>
                </a:solidFill>
              </a:rPr>
              <a:t>.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DBA6D50-0A88-435A-9170-F12EA01C3AAE}"/>
                  </a:ext>
                </a:extLst>
              </p:cNvPr>
              <p:cNvSpPr txBox="1"/>
              <p:nvPr/>
            </p:nvSpPr>
            <p:spPr>
              <a:xfrm>
                <a:off x="440483" y="705394"/>
                <a:ext cx="9578160" cy="176484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sz="1800" dirty="0"/>
                  <a:t>Definizione forza di </a:t>
                </a:r>
                <a:r>
                  <a:rPr lang="it-IT" sz="1800" dirty="0" err="1"/>
                  <a:t>bias</a:t>
                </a:r>
                <a:r>
                  <a:rPr lang="it-IT" sz="1800" dirty="0"/>
                  <a:t>.</a:t>
                </a:r>
              </a:p>
              <a:p>
                <a:endParaRPr lang="it-IT" sz="1800" dirty="0"/>
              </a:p>
              <a:p>
                <a:r>
                  <a:rPr lang="it-IT" sz="1800" dirty="0"/>
                  <a:t>Equilibrio di un corpo rigido: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̇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t-IT" sz="1800" b="0" i="0" smtClean="0">
                              <a:latin typeface="Cambria Math" panose="02040503050406030204" pitchFamily="18" charset="0"/>
                            </a:rPr>
                            <m:t>ad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𝑀𝑉</m:t>
                      </m:r>
                    </m:oMath>
                  </m:oMathPara>
                </a14:m>
                <a:endParaRPr lang="it-IT" sz="1800" dirty="0"/>
              </a:p>
              <a:p>
                <a:endParaRPr lang="it-IT" sz="1800" dirty="0"/>
              </a:p>
              <a:p>
                <a:r>
                  <a:rPr lang="it-IT" sz="1800" dirty="0"/>
                  <a:t>Si definisce forza di </a:t>
                </a:r>
                <a:r>
                  <a:rPr lang="it-IT" sz="1800" dirty="0" err="1"/>
                  <a:t>bias</a:t>
                </a:r>
                <a:r>
                  <a:rPr lang="it-IT" sz="1800" dirty="0"/>
                  <a:t> 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 sz="1800">
                            <a:latin typeface="Cambria Math" panose="02040503050406030204" pitchFamily="18" charset="0"/>
                          </a:rPr>
                          <m:t>ad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sz="1800" i="1">
                        <a:latin typeface="Cambria Math" panose="02040503050406030204" pitchFamily="18" charset="0"/>
                      </a:rPr>
                      <m:t>𝑀𝑉</m:t>
                    </m:r>
                  </m:oMath>
                </a14:m>
                <a:r>
                  <a:rPr lang="it-IT" sz="1800" dirty="0"/>
                  <a:t> (</a:t>
                </a:r>
                <a:r>
                  <a:rPr lang="it-IT" sz="1800" dirty="0" err="1"/>
                  <a:t>wrench</a:t>
                </a:r>
                <a:r>
                  <a:rPr lang="it-IT" sz="1800" dirty="0"/>
                  <a:t> che bisogna esercitare per avere accelerazione nulla)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DBA6D50-0A88-435A-9170-F12EA01C3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83" y="705394"/>
                <a:ext cx="9578160" cy="1764842"/>
              </a:xfrm>
              <a:prstGeom prst="rect">
                <a:avLst/>
              </a:prstGeom>
              <a:blipFill>
                <a:blip r:embed="rId2"/>
                <a:stretch>
                  <a:fillRect l="-445" t="-1712" b="-41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F093990-2FAC-4520-83E9-6636B1920F45}"/>
                  </a:ext>
                </a:extLst>
              </p:cNvPr>
              <p:cNvSpPr txBox="1"/>
              <p:nvPr/>
            </p:nvSpPr>
            <p:spPr>
              <a:xfrm>
                <a:off x="440483" y="2531405"/>
                <a:ext cx="11138604" cy="351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Ricorsivamente si calcola 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 1</m:t>
                    </m:r>
                  </m:oMath>
                </a14:m>
                <a:r>
                  <a:rPr lang="it-IT" dirty="0"/>
                  <a:t>:</a:t>
                </a:r>
              </a:p>
              <a:p>
                <a:r>
                  <a:rPr lang="it-IT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∅ </m:t>
                    </m:r>
                  </m:oMath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con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den>
                        </m:f>
                      </m:e>
                    </m:d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it-IT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den>
                    </m:f>
                  </m:oMath>
                </a14:m>
                <a:r>
                  <a:rPr lang="it-IT" dirty="0"/>
                  <a:t> 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it-IT" b="0" i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it-IT" dirty="0"/>
                  <a:t> , con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den>
                        </m:f>
                      </m:e>
                    </m:d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it-IT" dirty="0"/>
                  <a:t> 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F093990-2FAC-4520-83E9-6636B192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83" y="2531405"/>
                <a:ext cx="11138604" cy="3514295"/>
              </a:xfrm>
              <a:prstGeom prst="rect">
                <a:avLst/>
              </a:prstGeom>
              <a:blipFill>
                <a:blip r:embed="rId3"/>
                <a:stretch>
                  <a:fillRect l="-438" t="-8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186AF3-8E1A-4A4E-A1E3-56C43BEB8F88}"/>
              </a:ext>
            </a:extLst>
          </p:cNvPr>
          <p:cNvSpPr txBox="1"/>
          <p:nvPr/>
        </p:nvSpPr>
        <p:spPr>
          <a:xfrm>
            <a:off x="3617633" y="3877575"/>
            <a:ext cx="238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articulated</a:t>
            </a:r>
            <a:r>
              <a:rPr lang="it-IT" dirty="0"/>
              <a:t> body </a:t>
            </a:r>
            <a:r>
              <a:rPr lang="it-IT" dirty="0" err="1"/>
              <a:t>inertia</a:t>
            </a:r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FBDC6C8-56E4-4A16-A10D-49F53D791E6E}"/>
              </a:ext>
            </a:extLst>
          </p:cNvPr>
          <p:cNvCxnSpPr/>
          <p:nvPr/>
        </p:nvCxnSpPr>
        <p:spPr>
          <a:xfrm>
            <a:off x="3230218" y="4080068"/>
            <a:ext cx="387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1506675-A129-46F5-B5B9-795A40104C6C}"/>
                  </a:ext>
                </a:extLst>
              </p:cNvPr>
              <p:cNvSpPr txBox="1"/>
              <p:nvPr/>
            </p:nvSpPr>
            <p:spPr>
              <a:xfrm>
                <a:off x="8179905" y="3359420"/>
                <a:ext cx="2713382" cy="1858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Cambria Math" panose="02040503050406030204" pitchFamily="18" charset="0"/>
                  </a:rPr>
                  <a:t>Notazione:</a:t>
                </a:r>
                <a:endParaRPr lang="it-IT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Ad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/>
                  <a:t> 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ad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/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it-IT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ad</m:t>
                        </m:r>
                      </m:e>
                      <m:sub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it-IT" dirty="0"/>
                  <a:t> ;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1506675-A129-46F5-B5B9-795A40104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905" y="3359420"/>
                <a:ext cx="2713382" cy="1858266"/>
              </a:xfrm>
              <a:prstGeom prst="rect">
                <a:avLst/>
              </a:prstGeom>
              <a:blipFill>
                <a:blip r:embed="rId4"/>
                <a:stretch>
                  <a:fillRect l="-2022" t="-19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C9113E-87E0-47A1-8EDB-CFBD010F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30899B9-5F7F-47D6-A67E-F6FC7CA6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A0D2415-34A3-4A2C-9220-63B057E9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48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6F6DBC-C9B6-4CB0-81FD-4789F90F8ECA}"/>
                  </a:ext>
                </a:extLst>
              </p:cNvPr>
              <p:cNvSpPr txBox="1"/>
              <p:nvPr/>
            </p:nvSpPr>
            <p:spPr>
              <a:xfrm>
                <a:off x="241701" y="117002"/>
                <a:ext cx="8536311" cy="650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>
                    <a:solidFill>
                      <a:srgbClr val="FF0000"/>
                    </a:solidFill>
                  </a:rPr>
                  <a:t>Passo 3) Propagazione in avanti delle accelerazioni di giunto.</a:t>
                </a:r>
              </a:p>
              <a:p>
                <a:endParaRPr lang="it-IT" sz="2000" dirty="0"/>
              </a:p>
              <a:p>
                <a:r>
                  <a:rPr lang="it-IT" sz="2000" dirty="0"/>
                  <a:t>Ricorsivamente si calcola per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=1,…, 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it-IT" sz="2000" b="0" dirty="0"/>
                  <a:t>, e conoscendo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000" b="0" dirty="0"/>
                  <a:t> della base:</a:t>
                </a:r>
              </a:p>
              <a:p>
                <a:endParaRPr lang="it-IT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d>
                                      <m:d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d>
                                      <m:d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2000" dirty="0"/>
                  <a:t>                      (1)</a:t>
                </a:r>
              </a:p>
              <a:p>
                <a:endParaRPr lang="it-IT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sSubSup>
                      <m:sSub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sSubSup>
                      <m:sSub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it-IT" sz="2000" dirty="0"/>
                  <a:t>   (2)</a:t>
                </a:r>
              </a:p>
              <a:p>
                <a:endParaRPr lang="it-IT" sz="2000" dirty="0"/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Osservazione: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l’equazione (1) deriva dall’aver fatto l’equilibrio di un corpo rigido articolato equivalente: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Sup>
                      <m:sSub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sSubSup>
                          <m:sSub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sSubSup>
                          <m:sSub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it-IT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/>
                  <a:t>lungo la componente del giunto: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sSubSup>
                            <m:sSub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sSubSup>
                            <m:sSub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it-IT" sz="2000" dirty="0"/>
              </a:p>
              <a:p>
                <a:pPr>
                  <a:lnSpc>
                    <a:spcPct val="150000"/>
                  </a:lnSpc>
                </a:pPr>
                <a:r>
                  <a:rPr lang="it-IT" sz="2000" dirty="0"/>
                  <a:t>da cui si esplicita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dirty="0"/>
              </a:p>
              <a:p>
                <a:endParaRPr lang="it-IT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6F6DBC-C9B6-4CB0-81FD-4789F90F8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01" y="117002"/>
                <a:ext cx="8536311" cy="6502742"/>
              </a:xfrm>
              <a:prstGeom prst="rect">
                <a:avLst/>
              </a:prstGeom>
              <a:blipFill>
                <a:blip r:embed="rId2"/>
                <a:stretch>
                  <a:fillRect l="-786" t="-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6BCA74-78CE-427E-80C2-115B470325CF}"/>
              </a:ext>
            </a:extLst>
          </p:cNvPr>
          <p:cNvCxnSpPr>
            <a:cxnSpLocks/>
          </p:cNvCxnSpPr>
          <p:nvPr/>
        </p:nvCxnSpPr>
        <p:spPr>
          <a:xfrm>
            <a:off x="5039140" y="1709637"/>
            <a:ext cx="636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81928CD-E026-470A-BBF2-C9118F437DB4}"/>
              </a:ext>
            </a:extLst>
          </p:cNvPr>
          <p:cNvCxnSpPr>
            <a:cxnSpLocks/>
          </p:cNvCxnSpPr>
          <p:nvPr/>
        </p:nvCxnSpPr>
        <p:spPr>
          <a:xfrm>
            <a:off x="4964834" y="2535342"/>
            <a:ext cx="682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039C99-14C7-49F1-A9E0-B1E0AC91D098}"/>
              </a:ext>
            </a:extLst>
          </p:cNvPr>
          <p:cNvSpPr txBox="1"/>
          <p:nvPr/>
        </p:nvSpPr>
        <p:spPr>
          <a:xfrm>
            <a:off x="5675243" y="1524971"/>
            <a:ext cx="2910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accelerazione dell’i-esimo giunto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2DB9700-87A9-4520-846D-8C7E6125FD69}"/>
              </a:ext>
            </a:extLst>
          </p:cNvPr>
          <p:cNvSpPr txBox="1"/>
          <p:nvPr/>
        </p:nvSpPr>
        <p:spPr>
          <a:xfrm>
            <a:off x="5724359" y="2366065"/>
            <a:ext cx="2861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accelerazione dell’i-esimo corpo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9C146B-FB02-4819-A713-7DCB17FA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074D06-375E-40F2-8A86-464738D8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8E2E0F-C2B6-4480-BB65-4261A7A5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08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bo 36">
            <a:extLst>
              <a:ext uri="{FF2B5EF4-FFF2-40B4-BE49-F238E27FC236}">
                <a16:creationId xmlns:a16="http://schemas.microsoft.com/office/drawing/2014/main" id="{4FF5AFAB-063C-40C3-8426-99419315128A}"/>
              </a:ext>
            </a:extLst>
          </p:cNvPr>
          <p:cNvSpPr/>
          <p:nvPr/>
        </p:nvSpPr>
        <p:spPr>
          <a:xfrm>
            <a:off x="1822486" y="2122972"/>
            <a:ext cx="214184" cy="3693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ubo 76">
            <a:extLst>
              <a:ext uri="{FF2B5EF4-FFF2-40B4-BE49-F238E27FC236}">
                <a16:creationId xmlns:a16="http://schemas.microsoft.com/office/drawing/2014/main" id="{35A9F8DC-CBB5-48A0-A67F-E1BB7C168863}"/>
              </a:ext>
            </a:extLst>
          </p:cNvPr>
          <p:cNvSpPr/>
          <p:nvPr/>
        </p:nvSpPr>
        <p:spPr>
          <a:xfrm>
            <a:off x="650443" y="2157863"/>
            <a:ext cx="214184" cy="3693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542FEE-71A1-4C96-96AB-7A96A9C03149}"/>
              </a:ext>
            </a:extLst>
          </p:cNvPr>
          <p:cNvSpPr txBox="1"/>
          <p:nvPr/>
        </p:nvSpPr>
        <p:spPr>
          <a:xfrm>
            <a:off x="327876" y="319292"/>
            <a:ext cx="4129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Alcune definizioni:</a:t>
            </a:r>
          </a:p>
          <a:p>
            <a:endParaRPr lang="it-IT" dirty="0"/>
          </a:p>
          <a:p>
            <a:r>
              <a:rPr lang="it-IT" dirty="0"/>
              <a:t>Grafo di un sistema cinematico ramificato 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8FB4991-CEAF-4072-ADD8-3B229CC5E1DE}"/>
              </a:ext>
            </a:extLst>
          </p:cNvPr>
          <p:cNvSpPr/>
          <p:nvPr/>
        </p:nvSpPr>
        <p:spPr>
          <a:xfrm>
            <a:off x="4289553" y="2950329"/>
            <a:ext cx="98854" cy="98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EAC3AF7-4B20-491E-B121-BF99E8958209}"/>
              </a:ext>
            </a:extLst>
          </p:cNvPr>
          <p:cNvSpPr/>
          <p:nvPr/>
        </p:nvSpPr>
        <p:spPr>
          <a:xfrm>
            <a:off x="3848829" y="2196567"/>
            <a:ext cx="98854" cy="98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74AE60F-7588-4F4B-AD2F-67C6535DB71F}"/>
              </a:ext>
            </a:extLst>
          </p:cNvPr>
          <p:cNvSpPr/>
          <p:nvPr/>
        </p:nvSpPr>
        <p:spPr>
          <a:xfrm>
            <a:off x="4705564" y="2196567"/>
            <a:ext cx="98854" cy="98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BE7CBC1-CC62-458E-B9CA-6BC1EE0B9B29}"/>
              </a:ext>
            </a:extLst>
          </p:cNvPr>
          <p:cNvSpPr/>
          <p:nvPr/>
        </p:nvSpPr>
        <p:spPr>
          <a:xfrm>
            <a:off x="4289553" y="3720567"/>
            <a:ext cx="98854" cy="98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364E770-0CD4-43D6-B581-FD71FB8BD47A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4338980" y="3049183"/>
            <a:ext cx="0" cy="67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BE740CC-C45A-43A2-B2E6-190A128F9AF8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3933206" y="2280944"/>
            <a:ext cx="405774" cy="6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83683F4-3098-4226-8970-F65FF4812A21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V="1">
            <a:off x="4338980" y="2280944"/>
            <a:ext cx="381061" cy="66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9915B66-BBF7-4290-B6E5-A7FBC2961369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4373930" y="3804944"/>
            <a:ext cx="533461" cy="282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EA2915CB-9066-4627-A574-D3C475EE507B}"/>
              </a:ext>
            </a:extLst>
          </p:cNvPr>
          <p:cNvCxnSpPr>
            <a:cxnSpLocks/>
          </p:cNvCxnSpPr>
          <p:nvPr/>
        </p:nvCxnSpPr>
        <p:spPr>
          <a:xfrm>
            <a:off x="4338980" y="3341535"/>
            <a:ext cx="774356" cy="111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E8B6157-4528-49DD-A6A5-E2F947EA078D}"/>
              </a:ext>
            </a:extLst>
          </p:cNvPr>
          <p:cNvSpPr txBox="1"/>
          <p:nvPr/>
        </p:nvSpPr>
        <p:spPr>
          <a:xfrm>
            <a:off x="4907391" y="389565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nodo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0FDD443-39A8-4A6F-987C-DB1A44C2D33A}"/>
              </a:ext>
            </a:extLst>
          </p:cNvPr>
          <p:cNvSpPr txBox="1"/>
          <p:nvPr/>
        </p:nvSpPr>
        <p:spPr>
          <a:xfrm>
            <a:off x="5101978" y="3268141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arco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1917157-3E3A-4022-A5C7-DE8666DB6920}"/>
              </a:ext>
            </a:extLst>
          </p:cNvPr>
          <p:cNvSpPr txBox="1"/>
          <p:nvPr/>
        </p:nvSpPr>
        <p:spPr>
          <a:xfrm>
            <a:off x="4033578" y="3649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AA4DD46-CFDA-430A-9749-D48F87E9FC2D}"/>
              </a:ext>
            </a:extLst>
          </p:cNvPr>
          <p:cNvSpPr txBox="1"/>
          <p:nvPr/>
        </p:nvSpPr>
        <p:spPr>
          <a:xfrm>
            <a:off x="3998247" y="2861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9913E13-96E3-45F0-8354-3685F5912767}"/>
              </a:ext>
            </a:extLst>
          </p:cNvPr>
          <p:cNvSpPr txBox="1"/>
          <p:nvPr/>
        </p:nvSpPr>
        <p:spPr>
          <a:xfrm>
            <a:off x="3560902" y="21074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2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39567E4-4CFF-447F-9B1F-9A7C4BE15AAB}"/>
              </a:ext>
            </a:extLst>
          </p:cNvPr>
          <p:cNvSpPr txBox="1"/>
          <p:nvPr/>
        </p:nvSpPr>
        <p:spPr>
          <a:xfrm>
            <a:off x="4817172" y="210749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893B77E-1E2A-4D11-BF0C-804DA7756982}"/>
              </a:ext>
            </a:extLst>
          </p:cNvPr>
          <p:cNvSpPr txBox="1"/>
          <p:nvPr/>
        </p:nvSpPr>
        <p:spPr>
          <a:xfrm>
            <a:off x="4039833" y="32463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FF423E7-E5D7-4532-979E-48E3ED330ACC}"/>
              </a:ext>
            </a:extLst>
          </p:cNvPr>
          <p:cNvSpPr txBox="1"/>
          <p:nvPr/>
        </p:nvSpPr>
        <p:spPr>
          <a:xfrm>
            <a:off x="3883779" y="25301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5CBF361-C3E0-4DA0-ADD9-E1AFDB8A2457}"/>
              </a:ext>
            </a:extLst>
          </p:cNvPr>
          <p:cNvSpPr txBox="1"/>
          <p:nvPr/>
        </p:nvSpPr>
        <p:spPr>
          <a:xfrm>
            <a:off x="4499016" y="252719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D3D82CBF-874F-452A-939B-A0BCF48757D0}"/>
                  </a:ext>
                </a:extLst>
              </p:cNvPr>
              <p:cNvSpPr txBox="1"/>
              <p:nvPr/>
            </p:nvSpPr>
            <p:spPr>
              <a:xfrm>
                <a:off x="5945041" y="836957"/>
                <a:ext cx="5669281" cy="295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/>
                  <a:t>I </a:t>
                </a:r>
                <a:r>
                  <a:rPr lang="it-IT" u="sng" dirty="0"/>
                  <a:t>nodi</a:t>
                </a:r>
                <a:r>
                  <a:rPr lang="it-IT" dirty="0"/>
                  <a:t> rappresentano i </a:t>
                </a:r>
                <a:r>
                  <a:rPr lang="it-IT" u="sng" dirty="0"/>
                  <a:t>copri rigidi</a:t>
                </a:r>
                <a:r>
                  <a:rPr lang="it-IT" dirty="0"/>
                  <a:t> (link); la numerazione parte da 0 (base) fino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it-IT" dirty="0"/>
                  <a:t> (numero di corpi rigidi mobili). </a:t>
                </a:r>
                <a:r>
                  <a:rPr lang="it-IT" u="sng" dirty="0"/>
                  <a:t>Regola</a:t>
                </a:r>
                <a:r>
                  <a:rPr lang="it-IT" dirty="0"/>
                  <a:t>: i nodi figli devono avere un numero più grande del nodo padre</a:t>
                </a:r>
                <a:endParaRPr lang="it-IT" u="sng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/>
                  <a:t>Gli </a:t>
                </a:r>
                <a:r>
                  <a:rPr lang="it-IT" u="sng" dirty="0"/>
                  <a:t>archi</a:t>
                </a:r>
                <a:r>
                  <a:rPr lang="it-IT" dirty="0"/>
                  <a:t> rappresentano i </a:t>
                </a:r>
                <a:r>
                  <a:rPr lang="it-IT" u="sng" dirty="0"/>
                  <a:t>giunti</a:t>
                </a:r>
                <a:r>
                  <a:rPr lang="it-IT" dirty="0"/>
                  <a:t>; la numerazione parte da 1 fino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it-IT" dirty="0"/>
                  <a:t>. </a:t>
                </a:r>
                <a:r>
                  <a:rPr lang="it-IT" u="sng" dirty="0"/>
                  <a:t>Regola</a:t>
                </a:r>
                <a:r>
                  <a:rPr lang="it-IT" dirty="0"/>
                  <a:t>: l’arco i-esimo si deve chiamare come il nodo figlio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D3D82CBF-874F-452A-939B-A0BCF487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041" y="836957"/>
                <a:ext cx="5669281" cy="2957861"/>
              </a:xfrm>
              <a:prstGeom prst="rect">
                <a:avLst/>
              </a:prstGeom>
              <a:blipFill>
                <a:blip r:embed="rId2"/>
                <a:stretch>
                  <a:fillRect l="-645" r="-1075" b="-2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bo 40">
            <a:extLst>
              <a:ext uri="{FF2B5EF4-FFF2-40B4-BE49-F238E27FC236}">
                <a16:creationId xmlns:a16="http://schemas.microsoft.com/office/drawing/2014/main" id="{8F37D7C3-E49E-4430-AD78-0EA41D12972B}"/>
              </a:ext>
            </a:extLst>
          </p:cNvPr>
          <p:cNvSpPr/>
          <p:nvPr/>
        </p:nvSpPr>
        <p:spPr>
          <a:xfrm>
            <a:off x="661208" y="3524093"/>
            <a:ext cx="1277137" cy="6830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4E7C4AA3-59E2-4450-86AF-FD38BA9AD793}"/>
              </a:ext>
            </a:extLst>
          </p:cNvPr>
          <p:cNvCxnSpPr>
            <a:cxnSpLocks/>
          </p:cNvCxnSpPr>
          <p:nvPr/>
        </p:nvCxnSpPr>
        <p:spPr>
          <a:xfrm>
            <a:off x="738855" y="4205340"/>
            <a:ext cx="225613" cy="16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87FF58B3-0426-4BE3-9C9C-7A86D1C01EFF}"/>
              </a:ext>
            </a:extLst>
          </p:cNvPr>
          <p:cNvCxnSpPr>
            <a:cxnSpLocks/>
          </p:cNvCxnSpPr>
          <p:nvPr/>
        </p:nvCxnSpPr>
        <p:spPr>
          <a:xfrm>
            <a:off x="1074163" y="4205694"/>
            <a:ext cx="225613" cy="16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79724D8E-4869-4609-A86D-5F2C0AF3F4D8}"/>
              </a:ext>
            </a:extLst>
          </p:cNvPr>
          <p:cNvCxnSpPr>
            <a:cxnSpLocks/>
          </p:cNvCxnSpPr>
          <p:nvPr/>
        </p:nvCxnSpPr>
        <p:spPr>
          <a:xfrm>
            <a:off x="893235" y="4205340"/>
            <a:ext cx="225613" cy="16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8FB4C09C-4091-4858-9A39-4B92FED170AD}"/>
              </a:ext>
            </a:extLst>
          </p:cNvPr>
          <p:cNvCxnSpPr>
            <a:cxnSpLocks/>
          </p:cNvCxnSpPr>
          <p:nvPr/>
        </p:nvCxnSpPr>
        <p:spPr>
          <a:xfrm flipV="1">
            <a:off x="1299779" y="2461230"/>
            <a:ext cx="535064" cy="103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93913182-A0A1-4373-893B-A35D234598B9}"/>
              </a:ext>
            </a:extLst>
          </p:cNvPr>
          <p:cNvCxnSpPr>
            <a:cxnSpLocks/>
          </p:cNvCxnSpPr>
          <p:nvPr/>
        </p:nvCxnSpPr>
        <p:spPr>
          <a:xfrm>
            <a:off x="851664" y="2461584"/>
            <a:ext cx="448114" cy="103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C062579C-4B02-4358-9E3B-75F2F4B7381F}"/>
              </a:ext>
            </a:extLst>
          </p:cNvPr>
          <p:cNvCxnSpPr>
            <a:cxnSpLocks/>
          </p:cNvCxnSpPr>
          <p:nvPr/>
        </p:nvCxnSpPr>
        <p:spPr>
          <a:xfrm flipV="1">
            <a:off x="1933077" y="1958376"/>
            <a:ext cx="0" cy="187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26EFF7E6-1054-4562-8B82-F6689E1F32E8}"/>
              </a:ext>
            </a:extLst>
          </p:cNvPr>
          <p:cNvCxnSpPr>
            <a:cxnSpLocks/>
          </p:cNvCxnSpPr>
          <p:nvPr/>
        </p:nvCxnSpPr>
        <p:spPr>
          <a:xfrm flipV="1">
            <a:off x="756930" y="1993328"/>
            <a:ext cx="0" cy="187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BCD50CF-D1E7-4384-80E5-7A2EB9BFE19F}"/>
              </a:ext>
            </a:extLst>
          </p:cNvPr>
          <p:cNvCxnSpPr>
            <a:cxnSpLocks/>
          </p:cNvCxnSpPr>
          <p:nvPr/>
        </p:nvCxnSpPr>
        <p:spPr>
          <a:xfrm flipV="1">
            <a:off x="1873411" y="1958022"/>
            <a:ext cx="1123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2A58C85D-62C0-46B0-82F3-B4526978DF01}"/>
              </a:ext>
            </a:extLst>
          </p:cNvPr>
          <p:cNvCxnSpPr>
            <a:cxnSpLocks/>
          </p:cNvCxnSpPr>
          <p:nvPr/>
        </p:nvCxnSpPr>
        <p:spPr>
          <a:xfrm flipV="1">
            <a:off x="700763" y="1992974"/>
            <a:ext cx="1123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E431B80F-31AA-4934-9160-CF2669C1B8E3}"/>
              </a:ext>
            </a:extLst>
          </p:cNvPr>
          <p:cNvCxnSpPr>
            <a:cxnSpLocks/>
          </p:cNvCxnSpPr>
          <p:nvPr/>
        </p:nvCxnSpPr>
        <p:spPr>
          <a:xfrm flipV="1">
            <a:off x="1873411" y="1892414"/>
            <a:ext cx="0" cy="65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185BC496-62DE-4E28-B542-F91EB1E28ACD}"/>
              </a:ext>
            </a:extLst>
          </p:cNvPr>
          <p:cNvCxnSpPr>
            <a:cxnSpLocks/>
          </p:cNvCxnSpPr>
          <p:nvPr/>
        </p:nvCxnSpPr>
        <p:spPr>
          <a:xfrm flipV="1">
            <a:off x="1985745" y="1892414"/>
            <a:ext cx="0" cy="65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0117037E-90B5-494B-AF29-244058FC9951}"/>
              </a:ext>
            </a:extLst>
          </p:cNvPr>
          <p:cNvCxnSpPr>
            <a:cxnSpLocks/>
          </p:cNvCxnSpPr>
          <p:nvPr/>
        </p:nvCxnSpPr>
        <p:spPr>
          <a:xfrm flipV="1">
            <a:off x="809539" y="1924192"/>
            <a:ext cx="0" cy="65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413271D6-E78B-4F1D-BD33-2D3879A70851}"/>
              </a:ext>
            </a:extLst>
          </p:cNvPr>
          <p:cNvCxnSpPr>
            <a:cxnSpLocks/>
          </p:cNvCxnSpPr>
          <p:nvPr/>
        </p:nvCxnSpPr>
        <p:spPr>
          <a:xfrm flipV="1">
            <a:off x="700763" y="1924192"/>
            <a:ext cx="0" cy="65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ilindro 37">
            <a:extLst>
              <a:ext uri="{FF2B5EF4-FFF2-40B4-BE49-F238E27FC236}">
                <a16:creationId xmlns:a16="http://schemas.microsoft.com/office/drawing/2014/main" id="{027876F1-0423-4307-8ED6-10955999ADAA}"/>
              </a:ext>
            </a:extLst>
          </p:cNvPr>
          <p:cNvSpPr/>
          <p:nvPr/>
        </p:nvSpPr>
        <p:spPr>
          <a:xfrm>
            <a:off x="1168172" y="3216909"/>
            <a:ext cx="263211" cy="4205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CDE0EEA-828B-45BF-AFCF-3206F97091C4}"/>
              </a:ext>
            </a:extLst>
          </p:cNvPr>
          <p:cNvCxnSpPr>
            <a:cxnSpLocks/>
          </p:cNvCxnSpPr>
          <p:nvPr/>
        </p:nvCxnSpPr>
        <p:spPr>
          <a:xfrm>
            <a:off x="1299780" y="2565127"/>
            <a:ext cx="0" cy="681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8FE71BD1-F665-4439-8452-A069CC5501FD}"/>
              </a:ext>
            </a:extLst>
          </p:cNvPr>
          <p:cNvSpPr txBox="1"/>
          <p:nvPr/>
        </p:nvSpPr>
        <p:spPr>
          <a:xfrm>
            <a:off x="1074163" y="5298393"/>
            <a:ext cx="665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Un albero cinematico è un grafo cinematico senza vincoli di chiusura.</a:t>
            </a:r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5ED479D3-0DC8-4593-A4CF-30DF88526CDE}"/>
              </a:ext>
            </a:extLst>
          </p:cNvPr>
          <p:cNvSpPr/>
          <p:nvPr/>
        </p:nvSpPr>
        <p:spPr>
          <a:xfrm>
            <a:off x="9277067" y="5199836"/>
            <a:ext cx="98854" cy="98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E7AF0259-BBCF-4084-BBB1-70F728D21EC9}"/>
              </a:ext>
            </a:extLst>
          </p:cNvPr>
          <p:cNvSpPr/>
          <p:nvPr/>
        </p:nvSpPr>
        <p:spPr>
          <a:xfrm>
            <a:off x="8836343" y="4446074"/>
            <a:ext cx="98854" cy="98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FC2CDA7E-C0FE-429E-AD04-33A57E0B76E2}"/>
              </a:ext>
            </a:extLst>
          </p:cNvPr>
          <p:cNvSpPr/>
          <p:nvPr/>
        </p:nvSpPr>
        <p:spPr>
          <a:xfrm>
            <a:off x="9693078" y="4446074"/>
            <a:ext cx="98854" cy="98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A6F8F423-8153-4B44-B546-8299BCE502A0}"/>
              </a:ext>
            </a:extLst>
          </p:cNvPr>
          <p:cNvSpPr/>
          <p:nvPr/>
        </p:nvSpPr>
        <p:spPr>
          <a:xfrm>
            <a:off x="9277067" y="5970074"/>
            <a:ext cx="98854" cy="98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EE8E2192-AA99-488F-82B5-9ADC3D59F2A2}"/>
              </a:ext>
            </a:extLst>
          </p:cNvPr>
          <p:cNvCxnSpPr>
            <a:cxnSpLocks/>
            <a:stCxn id="82" idx="0"/>
            <a:endCxn id="79" idx="4"/>
          </p:cNvCxnSpPr>
          <p:nvPr/>
        </p:nvCxnSpPr>
        <p:spPr>
          <a:xfrm flipV="1">
            <a:off x="9326494" y="5298690"/>
            <a:ext cx="0" cy="67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2B010786-B2D0-47B7-8077-5D7531732BE7}"/>
              </a:ext>
            </a:extLst>
          </p:cNvPr>
          <p:cNvCxnSpPr>
            <a:cxnSpLocks/>
            <a:endCxn id="80" idx="5"/>
          </p:cNvCxnSpPr>
          <p:nvPr/>
        </p:nvCxnSpPr>
        <p:spPr>
          <a:xfrm flipH="1" flipV="1">
            <a:off x="8920720" y="4530451"/>
            <a:ext cx="405774" cy="6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0204FC2-40AA-4A5F-B5AF-498184BD04A4}"/>
              </a:ext>
            </a:extLst>
          </p:cNvPr>
          <p:cNvCxnSpPr>
            <a:cxnSpLocks/>
            <a:stCxn id="79" idx="0"/>
            <a:endCxn id="81" idx="3"/>
          </p:cNvCxnSpPr>
          <p:nvPr/>
        </p:nvCxnSpPr>
        <p:spPr>
          <a:xfrm flipV="1">
            <a:off x="9326494" y="4530451"/>
            <a:ext cx="381061" cy="66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5C945694-A1C5-4F61-A410-69D038A10611}"/>
              </a:ext>
            </a:extLst>
          </p:cNvPr>
          <p:cNvSpPr txBox="1"/>
          <p:nvPr/>
        </p:nvSpPr>
        <p:spPr>
          <a:xfrm>
            <a:off x="9021092" y="58986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70BFDD9F-BED5-40A1-9EC4-345ABDBABB00}"/>
              </a:ext>
            </a:extLst>
          </p:cNvPr>
          <p:cNvSpPr txBox="1"/>
          <p:nvPr/>
        </p:nvSpPr>
        <p:spPr>
          <a:xfrm>
            <a:off x="8985761" y="51107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691824E6-C23C-4513-8778-5D0D25E87FD2}"/>
              </a:ext>
            </a:extLst>
          </p:cNvPr>
          <p:cNvSpPr txBox="1"/>
          <p:nvPr/>
        </p:nvSpPr>
        <p:spPr>
          <a:xfrm>
            <a:off x="8548416" y="4357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2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FF4A11B5-B3BC-4114-8790-20294F8210B3}"/>
              </a:ext>
            </a:extLst>
          </p:cNvPr>
          <p:cNvSpPr txBox="1"/>
          <p:nvPr/>
        </p:nvSpPr>
        <p:spPr>
          <a:xfrm>
            <a:off x="9804686" y="4357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FA014679-BB3D-47BD-8FB6-283C4427A0DD}"/>
              </a:ext>
            </a:extLst>
          </p:cNvPr>
          <p:cNvSpPr txBox="1"/>
          <p:nvPr/>
        </p:nvSpPr>
        <p:spPr>
          <a:xfrm>
            <a:off x="9027347" y="54958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5914C02-1135-407F-B30A-90E86CD4DFBB}"/>
              </a:ext>
            </a:extLst>
          </p:cNvPr>
          <p:cNvSpPr txBox="1"/>
          <p:nvPr/>
        </p:nvSpPr>
        <p:spPr>
          <a:xfrm>
            <a:off x="8871293" y="47797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1DD6B77E-4E3E-4605-9C00-6E48EB09C8C9}"/>
              </a:ext>
            </a:extLst>
          </p:cNvPr>
          <p:cNvSpPr txBox="1"/>
          <p:nvPr/>
        </p:nvSpPr>
        <p:spPr>
          <a:xfrm>
            <a:off x="9486530" y="47767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6F484A35-8681-483A-9FD3-E39012AC1009}"/>
              </a:ext>
            </a:extLst>
          </p:cNvPr>
          <p:cNvCxnSpPr>
            <a:cxnSpLocks/>
            <a:endCxn id="100" idx="3"/>
          </p:cNvCxnSpPr>
          <p:nvPr/>
        </p:nvCxnSpPr>
        <p:spPr>
          <a:xfrm flipV="1">
            <a:off x="8871293" y="3943444"/>
            <a:ext cx="392159" cy="50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e 99">
            <a:extLst>
              <a:ext uri="{FF2B5EF4-FFF2-40B4-BE49-F238E27FC236}">
                <a16:creationId xmlns:a16="http://schemas.microsoft.com/office/drawing/2014/main" id="{E273F08B-FB23-4A4C-98A3-F40D57716530}"/>
              </a:ext>
            </a:extLst>
          </p:cNvPr>
          <p:cNvSpPr/>
          <p:nvPr/>
        </p:nvSpPr>
        <p:spPr>
          <a:xfrm>
            <a:off x="9248975" y="3859067"/>
            <a:ext cx="98854" cy="98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BD46F52F-BEDB-412B-9C23-904EB59FF2A2}"/>
              </a:ext>
            </a:extLst>
          </p:cNvPr>
          <p:cNvCxnSpPr>
            <a:cxnSpLocks/>
            <a:stCxn id="81" idx="1"/>
            <a:endCxn id="100" idx="5"/>
          </p:cNvCxnSpPr>
          <p:nvPr/>
        </p:nvCxnSpPr>
        <p:spPr>
          <a:xfrm flipH="1" flipV="1">
            <a:off x="9333352" y="3943444"/>
            <a:ext cx="374203" cy="51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76AC235B-AEC3-4BAE-A9C7-AB91EB7AF600}"/>
              </a:ext>
            </a:extLst>
          </p:cNvPr>
          <p:cNvSpPr txBox="1"/>
          <p:nvPr/>
        </p:nvSpPr>
        <p:spPr>
          <a:xfrm>
            <a:off x="9347829" y="37205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4</a:t>
            </a: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6DD9B83E-E808-4D2F-885F-FB814FE59C9E}"/>
              </a:ext>
            </a:extLst>
          </p:cNvPr>
          <p:cNvSpPr txBox="1"/>
          <p:nvPr/>
        </p:nvSpPr>
        <p:spPr>
          <a:xfrm>
            <a:off x="8826246" y="39692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1F26F9F3-785F-4C7A-81FC-1B28D7C0CBD5}"/>
              </a:ext>
            </a:extLst>
          </p:cNvPr>
          <p:cNvSpPr txBox="1"/>
          <p:nvPr/>
        </p:nvSpPr>
        <p:spPr>
          <a:xfrm>
            <a:off x="9535301" y="39892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2A1CC46D-6890-4870-953A-B578603C20B5}"/>
              </a:ext>
            </a:extLst>
          </p:cNvPr>
          <p:cNvSpPr txBox="1"/>
          <p:nvPr/>
        </p:nvSpPr>
        <p:spPr>
          <a:xfrm>
            <a:off x="9909780" y="4357000"/>
            <a:ext cx="221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NON E’ UN ALBERO CINEMATICO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31B040C-54DC-4C37-A20E-1C0CBD87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0152B8-615B-4245-8755-7972AF0A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1D01FB-CA0C-4FA4-82BC-955F3578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 animBg="1"/>
      <p:bldP spid="80" grpId="0" animBg="1"/>
      <p:bldP spid="81" grpId="0" animBg="1"/>
      <p:bldP spid="82" grpId="0" animBg="1"/>
      <p:bldP spid="90" grpId="0"/>
      <p:bldP spid="91" grpId="0"/>
      <p:bldP spid="92" grpId="0"/>
      <p:bldP spid="93" grpId="0"/>
      <p:bldP spid="94" grpId="0"/>
      <p:bldP spid="95" grpId="0"/>
      <p:bldP spid="96" grpId="0"/>
      <p:bldP spid="100" grpId="0" animBg="1"/>
      <p:bldP spid="105" grpId="0"/>
      <p:bldP spid="106" grpId="0"/>
      <p:bldP spid="107" grpId="0"/>
      <p:bldP spid="10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60A130-DFE0-4B4F-8E30-50568304A1D3}"/>
              </a:ext>
            </a:extLst>
          </p:cNvPr>
          <p:cNvSpPr txBox="1"/>
          <p:nvPr/>
        </p:nvSpPr>
        <p:spPr>
          <a:xfrm flipH="1">
            <a:off x="502919" y="347870"/>
            <a:ext cx="4291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Esempio:</a:t>
            </a:r>
          </a:p>
          <a:p>
            <a:endParaRPr lang="it-IT" dirty="0"/>
          </a:p>
          <a:p>
            <a:r>
              <a:rPr lang="it-IT" dirty="0"/>
              <a:t>Sistema composto da sbarretta rigida e disco collegati tramite giunto rotoidale</a:t>
            </a:r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4F9DE259-9793-45EF-93A3-981656130E6E}"/>
              </a:ext>
            </a:extLst>
          </p:cNvPr>
          <p:cNvSpPr/>
          <p:nvPr/>
        </p:nvSpPr>
        <p:spPr>
          <a:xfrm rot="5400000">
            <a:off x="7285913" y="117970"/>
            <a:ext cx="387626" cy="24549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733C125E-D7D9-4345-A5A2-BCE69ED903DB}"/>
              </a:ext>
            </a:extLst>
          </p:cNvPr>
          <p:cNvSpPr/>
          <p:nvPr/>
        </p:nvSpPr>
        <p:spPr>
          <a:xfrm rot="5400000">
            <a:off x="8717147" y="1156609"/>
            <a:ext cx="198782" cy="37768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DFE2146D-8FCC-448E-8E7E-5F57F2DE191C}"/>
              </a:ext>
            </a:extLst>
          </p:cNvPr>
          <p:cNvSpPr/>
          <p:nvPr/>
        </p:nvSpPr>
        <p:spPr>
          <a:xfrm rot="5400000">
            <a:off x="7944375" y="1077095"/>
            <a:ext cx="2454964" cy="5367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3FCFBFB-5FAD-4686-A928-CB524886F781}"/>
              </a:ext>
            </a:extLst>
          </p:cNvPr>
          <p:cNvCxnSpPr/>
          <p:nvPr/>
        </p:nvCxnSpPr>
        <p:spPr>
          <a:xfrm flipH="1">
            <a:off x="6656433" y="1539265"/>
            <a:ext cx="506896" cy="49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B0F0623-EDA6-4CD9-BEDF-CA7CBE27470A}"/>
              </a:ext>
            </a:extLst>
          </p:cNvPr>
          <p:cNvCxnSpPr/>
          <p:nvPr/>
        </p:nvCxnSpPr>
        <p:spPr>
          <a:xfrm flipH="1">
            <a:off x="8215218" y="1361871"/>
            <a:ext cx="506896" cy="49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B7C0B8A-66FA-4923-ABCF-1C6BF37CDE4A}"/>
              </a:ext>
            </a:extLst>
          </p:cNvPr>
          <p:cNvCxnSpPr>
            <a:cxnSpLocks/>
          </p:cNvCxnSpPr>
          <p:nvPr/>
        </p:nvCxnSpPr>
        <p:spPr>
          <a:xfrm flipH="1">
            <a:off x="9440215" y="1640867"/>
            <a:ext cx="495525" cy="18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74C429-C767-40BC-82C0-518B25534866}"/>
              </a:ext>
            </a:extLst>
          </p:cNvPr>
          <p:cNvSpPr txBox="1"/>
          <p:nvPr/>
        </p:nvSpPr>
        <p:spPr>
          <a:xfrm>
            <a:off x="6039908" y="1908523"/>
            <a:ext cx="103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sbarretta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69E3311-7387-49C5-9036-3BAA0778E4F7}"/>
              </a:ext>
            </a:extLst>
          </p:cNvPr>
          <p:cNvSpPr txBox="1"/>
          <p:nvPr/>
        </p:nvSpPr>
        <p:spPr>
          <a:xfrm>
            <a:off x="7670449" y="1769371"/>
            <a:ext cx="1033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giunto</a:t>
            </a:r>
          </a:p>
          <a:p>
            <a:pPr algn="ctr"/>
            <a:r>
              <a:rPr lang="it-IT" dirty="0"/>
              <a:t>rotoidale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08DBF8-DC78-4205-8B18-0652DC0ADFAA}"/>
              </a:ext>
            </a:extLst>
          </p:cNvPr>
          <p:cNvSpPr txBox="1"/>
          <p:nvPr/>
        </p:nvSpPr>
        <p:spPr>
          <a:xfrm>
            <a:off x="9935740" y="1436411"/>
            <a:ext cx="6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disco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44660D55-0E01-4561-8EA5-949AFD74B017}"/>
              </a:ext>
            </a:extLst>
          </p:cNvPr>
          <p:cNvGrpSpPr/>
          <p:nvPr/>
        </p:nvGrpSpPr>
        <p:grpSpPr>
          <a:xfrm>
            <a:off x="5726193" y="529276"/>
            <a:ext cx="1474840" cy="1276467"/>
            <a:chOff x="5569951" y="732022"/>
            <a:chExt cx="1474840" cy="1276467"/>
          </a:xfrm>
        </p:grpSpPr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05970035-664C-4748-949B-569E4C4A2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8510" y="882277"/>
              <a:ext cx="0" cy="66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CAD21C16-9B79-4E97-8E49-4D1493A3E8B8}"/>
                </a:ext>
              </a:extLst>
            </p:cNvPr>
            <p:cNvCxnSpPr>
              <a:cxnSpLocks/>
            </p:cNvCxnSpPr>
            <p:nvPr/>
          </p:nvCxnSpPr>
          <p:spPr>
            <a:xfrm>
              <a:off x="6088510" y="1548199"/>
              <a:ext cx="715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521CAF20-92D0-4C98-8C9D-48711F0B4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0215" y="1548199"/>
              <a:ext cx="278295" cy="30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294C9038-7F38-4F38-938F-6721A0ADB8D9}"/>
                </a:ext>
              </a:extLst>
            </p:cNvPr>
            <p:cNvSpPr txBox="1"/>
            <p:nvPr/>
          </p:nvSpPr>
          <p:spPr>
            <a:xfrm>
              <a:off x="6755929" y="121523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2FAC2F65-5709-4598-8664-E4581AC2D411}"/>
                </a:ext>
              </a:extLst>
            </p:cNvPr>
            <p:cNvSpPr txBox="1"/>
            <p:nvPr/>
          </p:nvSpPr>
          <p:spPr>
            <a:xfrm>
              <a:off x="5569951" y="163915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x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B48F3F48-F389-4CB8-937F-44777B79102D}"/>
                </a:ext>
              </a:extLst>
            </p:cNvPr>
            <p:cNvSpPr txBox="1"/>
            <p:nvPr/>
          </p:nvSpPr>
          <p:spPr>
            <a:xfrm>
              <a:off x="6091641" y="73202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z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7545E5A-5256-426F-A7BC-54413027A00A}"/>
                  </a:ext>
                </a:extLst>
              </p:cNvPr>
              <p:cNvSpPr txBox="1"/>
              <p:nvPr/>
            </p:nvSpPr>
            <p:spPr>
              <a:xfrm>
                <a:off x="5604544" y="2000856"/>
                <a:ext cx="349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7545E5A-5256-426F-A7BC-54413027A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544" y="2000856"/>
                <a:ext cx="349968" cy="276999"/>
              </a:xfrm>
              <a:prstGeom prst="rect">
                <a:avLst/>
              </a:prstGeom>
              <a:blipFill>
                <a:blip r:embed="rId2"/>
                <a:stretch>
                  <a:fillRect l="-13793" r="-1724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ilindro 29">
            <a:extLst>
              <a:ext uri="{FF2B5EF4-FFF2-40B4-BE49-F238E27FC236}">
                <a16:creationId xmlns:a16="http://schemas.microsoft.com/office/drawing/2014/main" id="{7A065949-6618-47AA-8B8A-80BBF4B99961}"/>
              </a:ext>
            </a:extLst>
          </p:cNvPr>
          <p:cNvSpPr/>
          <p:nvPr/>
        </p:nvSpPr>
        <p:spPr>
          <a:xfrm rot="5400000">
            <a:off x="2100289" y="1345453"/>
            <a:ext cx="387626" cy="24549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circolare in su 30">
            <a:extLst>
              <a:ext uri="{FF2B5EF4-FFF2-40B4-BE49-F238E27FC236}">
                <a16:creationId xmlns:a16="http://schemas.microsoft.com/office/drawing/2014/main" id="{513E4FDC-8D7E-4068-9F36-0B47D4B24170}"/>
              </a:ext>
            </a:extLst>
          </p:cNvPr>
          <p:cNvSpPr/>
          <p:nvPr/>
        </p:nvSpPr>
        <p:spPr>
          <a:xfrm rot="19856921">
            <a:off x="5392544" y="1449237"/>
            <a:ext cx="1093304" cy="496956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E1258C21-EC48-49A1-BE4A-741F1E68FE55}"/>
              </a:ext>
            </a:extLst>
          </p:cNvPr>
          <p:cNvGrpSpPr/>
          <p:nvPr/>
        </p:nvGrpSpPr>
        <p:grpSpPr>
          <a:xfrm>
            <a:off x="527684" y="1694400"/>
            <a:ext cx="1474840" cy="1356397"/>
            <a:chOff x="5569951" y="652092"/>
            <a:chExt cx="1474840" cy="1356397"/>
          </a:xfrm>
        </p:grpSpPr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27167E41-B15C-4D33-935F-5F753734F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8510" y="882277"/>
              <a:ext cx="0" cy="66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CE28BB60-D400-4170-973F-A1BC71564B6D}"/>
                </a:ext>
              </a:extLst>
            </p:cNvPr>
            <p:cNvCxnSpPr>
              <a:cxnSpLocks/>
            </p:cNvCxnSpPr>
            <p:nvPr/>
          </p:nvCxnSpPr>
          <p:spPr>
            <a:xfrm>
              <a:off x="6088510" y="1548199"/>
              <a:ext cx="715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451579D2-DFDC-4796-9105-49E3C716A9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0215" y="1548199"/>
              <a:ext cx="278295" cy="30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53E1FF90-D183-4587-A181-752B3197CDA9}"/>
                </a:ext>
              </a:extLst>
            </p:cNvPr>
            <p:cNvSpPr txBox="1"/>
            <p:nvPr/>
          </p:nvSpPr>
          <p:spPr>
            <a:xfrm>
              <a:off x="6755929" y="121523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y</a:t>
              </a: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84FAB052-04D1-4631-B849-AA757929A7D8}"/>
                </a:ext>
              </a:extLst>
            </p:cNvPr>
            <p:cNvSpPr txBox="1"/>
            <p:nvPr/>
          </p:nvSpPr>
          <p:spPr>
            <a:xfrm>
              <a:off x="5569951" y="163915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x</a:t>
              </a: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75A2FE6A-F3B1-41F9-BEF8-677BA0465BF8}"/>
                </a:ext>
              </a:extLst>
            </p:cNvPr>
            <p:cNvSpPr txBox="1"/>
            <p:nvPr/>
          </p:nvSpPr>
          <p:spPr>
            <a:xfrm>
              <a:off x="6112560" y="6520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z</a:t>
              </a:r>
            </a:p>
          </p:txBody>
        </p:sp>
      </p:grpSp>
      <p:sp>
        <p:nvSpPr>
          <p:cNvPr id="32" name="Freccia circolare in su 31">
            <a:extLst>
              <a:ext uri="{FF2B5EF4-FFF2-40B4-BE49-F238E27FC236}">
                <a16:creationId xmlns:a16="http://schemas.microsoft.com/office/drawing/2014/main" id="{785999A5-6B7D-413C-ADE9-EDF5F3D0E3FD}"/>
              </a:ext>
            </a:extLst>
          </p:cNvPr>
          <p:cNvSpPr/>
          <p:nvPr/>
        </p:nvSpPr>
        <p:spPr>
          <a:xfrm rot="19856921">
            <a:off x="395763" y="2671320"/>
            <a:ext cx="1093304" cy="496956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C8436C7A-744F-4019-8EE2-CD9936D87602}"/>
                  </a:ext>
                </a:extLst>
              </p:cNvPr>
              <p:cNvSpPr txBox="1"/>
              <p:nvPr/>
            </p:nvSpPr>
            <p:spPr>
              <a:xfrm>
                <a:off x="352700" y="3174837"/>
                <a:ext cx="349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C8436C7A-744F-4019-8EE2-CD9936D8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00" y="3174837"/>
                <a:ext cx="349968" cy="276999"/>
              </a:xfrm>
              <a:prstGeom prst="rect">
                <a:avLst/>
              </a:prstGeom>
              <a:blipFill>
                <a:blip r:embed="rId3"/>
                <a:stretch>
                  <a:fillRect l="-15789" r="-175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ccia in giù 43">
            <a:extLst>
              <a:ext uri="{FF2B5EF4-FFF2-40B4-BE49-F238E27FC236}">
                <a16:creationId xmlns:a16="http://schemas.microsoft.com/office/drawing/2014/main" id="{683373CD-A246-4DB4-B499-934A8EEDDD2F}"/>
              </a:ext>
            </a:extLst>
          </p:cNvPr>
          <p:cNvSpPr/>
          <p:nvPr/>
        </p:nvSpPr>
        <p:spPr>
          <a:xfrm rot="10800000">
            <a:off x="3414118" y="2027392"/>
            <a:ext cx="119270" cy="5311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7D76440E-7DEA-4CAC-ADDA-E1EDC192449D}"/>
              </a:ext>
            </a:extLst>
          </p:cNvPr>
          <p:cNvSpPr/>
          <p:nvPr/>
        </p:nvSpPr>
        <p:spPr>
          <a:xfrm rot="16200000">
            <a:off x="3702254" y="2277800"/>
            <a:ext cx="119270" cy="5311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circolare in su 44">
            <a:extLst>
              <a:ext uri="{FF2B5EF4-FFF2-40B4-BE49-F238E27FC236}">
                <a16:creationId xmlns:a16="http://schemas.microsoft.com/office/drawing/2014/main" id="{7A274140-9850-4022-A153-C11134F14AD9}"/>
              </a:ext>
            </a:extLst>
          </p:cNvPr>
          <p:cNvSpPr/>
          <p:nvPr/>
        </p:nvSpPr>
        <p:spPr>
          <a:xfrm rot="19856921">
            <a:off x="2914996" y="2512043"/>
            <a:ext cx="1093304" cy="496956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C0E1F8B6-7E38-46CE-80DD-9FE60943E602}"/>
                  </a:ext>
                </a:extLst>
              </p:cNvPr>
              <p:cNvSpPr txBox="1"/>
              <p:nvPr/>
            </p:nvSpPr>
            <p:spPr>
              <a:xfrm>
                <a:off x="3353424" y="3073571"/>
                <a:ext cx="3449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C0E1F8B6-7E38-46CE-80DD-9FE60943E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24" y="3073571"/>
                <a:ext cx="344966" cy="276999"/>
              </a:xfrm>
              <a:prstGeom prst="rect">
                <a:avLst/>
              </a:prstGeom>
              <a:blipFill>
                <a:blip r:embed="rId4"/>
                <a:stretch>
                  <a:fillRect l="-14035" r="-3509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59D55DB1-3E0A-44DC-9624-1C78E8F2DF56}"/>
                  </a:ext>
                </a:extLst>
              </p:cNvPr>
              <p:cNvSpPr txBox="1"/>
              <p:nvPr/>
            </p:nvSpPr>
            <p:spPr>
              <a:xfrm>
                <a:off x="4056289" y="224062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59D55DB1-3E0A-44DC-9624-1C78E8F2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289" y="2240620"/>
                <a:ext cx="214033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1D20D95-FDAE-455A-B61E-A56136EF5462}"/>
                  </a:ext>
                </a:extLst>
              </p:cNvPr>
              <p:cNvSpPr txBox="1"/>
              <p:nvPr/>
            </p:nvSpPr>
            <p:spPr>
              <a:xfrm>
                <a:off x="3257169" y="1727102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1D20D95-FDAE-455A-B61E-A56136EF5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169" y="1727102"/>
                <a:ext cx="204479" cy="276999"/>
              </a:xfrm>
              <a:prstGeom prst="rect">
                <a:avLst/>
              </a:prstGeom>
              <a:blipFill>
                <a:blip r:embed="rId6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ilindro 49">
            <a:extLst>
              <a:ext uri="{FF2B5EF4-FFF2-40B4-BE49-F238E27FC236}">
                <a16:creationId xmlns:a16="http://schemas.microsoft.com/office/drawing/2014/main" id="{6C0ABAE0-04AB-4E02-8F1C-351DB1A5B750}"/>
              </a:ext>
            </a:extLst>
          </p:cNvPr>
          <p:cNvSpPr/>
          <p:nvPr/>
        </p:nvSpPr>
        <p:spPr>
          <a:xfrm rot="5400000">
            <a:off x="543307" y="4569305"/>
            <a:ext cx="2454964" cy="5367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in giù 50">
            <a:extLst>
              <a:ext uri="{FF2B5EF4-FFF2-40B4-BE49-F238E27FC236}">
                <a16:creationId xmlns:a16="http://schemas.microsoft.com/office/drawing/2014/main" id="{2DCF39B2-7A8A-476A-B16E-C94CC637A3A4}"/>
              </a:ext>
            </a:extLst>
          </p:cNvPr>
          <p:cNvSpPr/>
          <p:nvPr/>
        </p:nvSpPr>
        <p:spPr>
          <a:xfrm>
            <a:off x="1651519" y="4842917"/>
            <a:ext cx="119270" cy="5311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Freccia in giù 51">
            <a:extLst>
              <a:ext uri="{FF2B5EF4-FFF2-40B4-BE49-F238E27FC236}">
                <a16:creationId xmlns:a16="http://schemas.microsoft.com/office/drawing/2014/main" id="{58BFBF2F-3E0B-4CA4-85F2-4321B62B1690}"/>
              </a:ext>
            </a:extLst>
          </p:cNvPr>
          <p:cNvSpPr/>
          <p:nvPr/>
        </p:nvSpPr>
        <p:spPr>
          <a:xfrm rot="5400000">
            <a:off x="1117338" y="4677323"/>
            <a:ext cx="119270" cy="5311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Freccia circolare in su 52">
            <a:extLst>
              <a:ext uri="{FF2B5EF4-FFF2-40B4-BE49-F238E27FC236}">
                <a16:creationId xmlns:a16="http://schemas.microsoft.com/office/drawing/2014/main" id="{00B70200-D6E2-4880-A6E4-F848E863F8D3}"/>
              </a:ext>
            </a:extLst>
          </p:cNvPr>
          <p:cNvSpPr/>
          <p:nvPr/>
        </p:nvSpPr>
        <p:spPr>
          <a:xfrm rot="13113604" flipH="1">
            <a:off x="1283421" y="4605792"/>
            <a:ext cx="1093304" cy="496956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E8C1607F-2FFF-4AB1-8442-48776F89894F}"/>
              </a:ext>
            </a:extLst>
          </p:cNvPr>
          <p:cNvSpPr txBox="1"/>
          <p:nvPr/>
        </p:nvSpPr>
        <p:spPr>
          <a:xfrm>
            <a:off x="4466282" y="2686444"/>
            <a:ext cx="438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Equilibrio a rotazione della sbarretta lungo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70177417-262F-4E32-BB86-BDB65FCE49C0}"/>
                  </a:ext>
                </a:extLst>
              </p:cNvPr>
              <p:cNvSpPr txBox="1"/>
              <p:nvPr/>
            </p:nvSpPr>
            <p:spPr>
              <a:xfrm>
                <a:off x="4484604" y="3213123"/>
                <a:ext cx="2311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𝑥𝑂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70177417-262F-4E32-BB86-BDB65FCE4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604" y="3213123"/>
                <a:ext cx="2311402" cy="276999"/>
              </a:xfrm>
              <a:prstGeom prst="rect">
                <a:avLst/>
              </a:prstGeom>
              <a:blipFill>
                <a:blip r:embed="rId7"/>
                <a:stretch>
                  <a:fillRect l="-2111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E173B655-5D82-483A-AA6A-9E43D0B90D49}"/>
              </a:ext>
            </a:extLst>
          </p:cNvPr>
          <p:cNvCxnSpPr/>
          <p:nvPr/>
        </p:nvCxnSpPr>
        <p:spPr>
          <a:xfrm>
            <a:off x="6184136" y="612834"/>
            <a:ext cx="27193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8AC0E82D-240E-4E1A-88FD-E155DE7F7493}"/>
                  </a:ext>
                </a:extLst>
              </p:cNvPr>
              <p:cNvSpPr txBox="1"/>
              <p:nvPr/>
            </p:nvSpPr>
            <p:spPr>
              <a:xfrm>
                <a:off x="7360943" y="243502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8AC0E82D-240E-4E1A-88FD-E155DE7F7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943" y="243502"/>
                <a:ext cx="3170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49106BFE-539D-40B8-8082-1D69EEA7D8E8}"/>
                  </a:ext>
                </a:extLst>
              </p:cNvPr>
              <p:cNvSpPr txBox="1"/>
              <p:nvPr/>
            </p:nvSpPr>
            <p:spPr>
              <a:xfrm>
                <a:off x="1333550" y="5225802"/>
                <a:ext cx="377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49106BFE-539D-40B8-8082-1D69EEA7D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50" y="5225802"/>
                <a:ext cx="377604" cy="276999"/>
              </a:xfrm>
              <a:prstGeom prst="rect">
                <a:avLst/>
              </a:prstGeom>
              <a:blipFill>
                <a:blip r:embed="rId9"/>
                <a:stretch>
                  <a:fillRect l="-4839" r="-12903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886B9043-8CD5-418A-B3AD-4511B66B218A}"/>
                  </a:ext>
                </a:extLst>
              </p:cNvPr>
              <p:cNvSpPr txBox="1"/>
              <p:nvPr/>
            </p:nvSpPr>
            <p:spPr>
              <a:xfrm>
                <a:off x="530662" y="4824763"/>
                <a:ext cx="387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886B9043-8CD5-418A-B3AD-4511B66B2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2" y="4824763"/>
                <a:ext cx="387157" cy="276999"/>
              </a:xfrm>
              <a:prstGeom prst="rect">
                <a:avLst/>
              </a:prstGeom>
              <a:blipFill>
                <a:blip r:embed="rId10"/>
                <a:stretch>
                  <a:fillRect l="-3125" r="-14063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E4408840-F154-4EF2-B859-32ABCA5B4D56}"/>
                  </a:ext>
                </a:extLst>
              </p:cNvPr>
              <p:cNvSpPr txBox="1"/>
              <p:nvPr/>
            </p:nvSpPr>
            <p:spPr>
              <a:xfrm>
                <a:off x="2148015" y="4550427"/>
                <a:ext cx="51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E4408840-F154-4EF2-B859-32ABCA5B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015" y="4550427"/>
                <a:ext cx="518091" cy="276999"/>
              </a:xfrm>
              <a:prstGeom prst="rect">
                <a:avLst/>
              </a:prstGeom>
              <a:blipFill>
                <a:blip r:embed="rId11"/>
                <a:stretch>
                  <a:fillRect l="-1176" r="-2353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AB78DF5E-31CE-4A6C-BC90-9E9AE4C92D6B}"/>
                  </a:ext>
                </a:extLst>
              </p:cNvPr>
              <p:cNvSpPr txBox="1"/>
              <p:nvPr/>
            </p:nvSpPr>
            <p:spPr>
              <a:xfrm>
                <a:off x="4425676" y="3561838"/>
                <a:ext cx="2458365" cy="955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Dall’equilibrio del disco: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𝑥𝐺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AB78DF5E-31CE-4A6C-BC90-9E9AE4C9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676" y="3561838"/>
                <a:ext cx="2458365" cy="955070"/>
              </a:xfrm>
              <a:prstGeom prst="rect">
                <a:avLst/>
              </a:prstGeom>
              <a:blipFill>
                <a:blip r:embed="rId12"/>
                <a:stretch>
                  <a:fillRect l="-2233" t="-31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285F1783-7F3E-42E7-841C-FED09E82648A}"/>
                  </a:ext>
                </a:extLst>
              </p:cNvPr>
              <p:cNvSpPr txBox="1"/>
              <p:nvPr/>
            </p:nvSpPr>
            <p:spPr>
              <a:xfrm>
                <a:off x="4425676" y="4581234"/>
                <a:ext cx="6585008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Sostituendo nell’</a:t>
                </a:r>
                <a:r>
                  <a:rPr lang="it-IT" dirty="0" err="1"/>
                  <a:t>eq</a:t>
                </a:r>
                <a:r>
                  <a:rPr lang="it-IT" dirty="0"/>
                  <a:t>. di equilibrio </a:t>
                </a:r>
                <a:r>
                  <a:rPr lang="it-IT" dirty="0" err="1"/>
                  <a:t>rot</a:t>
                </a:r>
                <a:r>
                  <a:rPr lang="it-IT" dirty="0"/>
                  <a:t>. lungo x della sbarretta si ricava</a:t>
                </a:r>
              </a:p>
              <a:p>
                <a:r>
                  <a:rPr lang="it-IT" dirty="0"/>
                  <a:t> l’equilibrio del corpo articolato: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𝑥𝑂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𝑥𝐺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285F1783-7F3E-42E7-841C-FED09E82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676" y="4581234"/>
                <a:ext cx="6585008" cy="958980"/>
              </a:xfrm>
              <a:prstGeom prst="rect">
                <a:avLst/>
              </a:prstGeom>
              <a:blipFill>
                <a:blip r:embed="rId13"/>
                <a:stretch>
                  <a:fillRect l="-833" t="-38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Parentesi graffa chiusa 63">
            <a:extLst>
              <a:ext uri="{FF2B5EF4-FFF2-40B4-BE49-F238E27FC236}">
                <a16:creationId xmlns:a16="http://schemas.microsoft.com/office/drawing/2014/main" id="{267230EF-E654-49F6-A35F-936C281384B0}"/>
              </a:ext>
            </a:extLst>
          </p:cNvPr>
          <p:cNvSpPr/>
          <p:nvPr/>
        </p:nvSpPr>
        <p:spPr>
          <a:xfrm rot="5400000">
            <a:off x="5906226" y="4752292"/>
            <a:ext cx="208037" cy="1738994"/>
          </a:xfrm>
          <a:prstGeom prst="rightBrace">
            <a:avLst>
              <a:gd name="adj1" fmla="val 8333"/>
              <a:gd name="adj2" fmla="val 49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EC6EBB3-113F-46AD-AE8C-2395B5D0FE0D}"/>
              </a:ext>
            </a:extLst>
          </p:cNvPr>
          <p:cNvSpPr txBox="1"/>
          <p:nvPr/>
        </p:nvSpPr>
        <p:spPr>
          <a:xfrm>
            <a:off x="4669054" y="5660391"/>
            <a:ext cx="316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somma dei contributi inerziali </a:t>
            </a:r>
          </a:p>
          <a:p>
            <a:pPr algn="ctr"/>
            <a:r>
              <a:rPr lang="it-IT" sz="1600" dirty="0"/>
              <a:t>come se fosse un unico corpo rigido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90068A1-27C8-414A-80B7-51614A68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E11E83FA-BC4D-42C8-9FAA-BD693905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95E6D9E9-83BD-4E1D-ABFA-9B494613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75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60A130-DFE0-4B4F-8E30-50568304A1D3}"/>
              </a:ext>
            </a:extLst>
          </p:cNvPr>
          <p:cNvSpPr txBox="1"/>
          <p:nvPr/>
        </p:nvSpPr>
        <p:spPr>
          <a:xfrm flipH="1">
            <a:off x="502919" y="347870"/>
            <a:ext cx="4291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Esempio:</a:t>
            </a:r>
          </a:p>
          <a:p>
            <a:endParaRPr lang="it-IT" dirty="0"/>
          </a:p>
          <a:p>
            <a:r>
              <a:rPr lang="it-IT" dirty="0"/>
              <a:t>Sistema composto da sbarretta rigida e disco collegati tramite giunto rotoidale</a:t>
            </a:r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4F9DE259-9793-45EF-93A3-981656130E6E}"/>
              </a:ext>
            </a:extLst>
          </p:cNvPr>
          <p:cNvSpPr/>
          <p:nvPr/>
        </p:nvSpPr>
        <p:spPr>
          <a:xfrm rot="5400000">
            <a:off x="7285913" y="117970"/>
            <a:ext cx="387626" cy="24549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733C125E-D7D9-4345-A5A2-BCE69ED903DB}"/>
              </a:ext>
            </a:extLst>
          </p:cNvPr>
          <p:cNvSpPr/>
          <p:nvPr/>
        </p:nvSpPr>
        <p:spPr>
          <a:xfrm rot="5400000">
            <a:off x="8717147" y="1156609"/>
            <a:ext cx="198782" cy="37768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DFE2146D-8FCC-448E-8E7E-5F57F2DE191C}"/>
              </a:ext>
            </a:extLst>
          </p:cNvPr>
          <p:cNvSpPr/>
          <p:nvPr/>
        </p:nvSpPr>
        <p:spPr>
          <a:xfrm rot="5400000">
            <a:off x="7944375" y="1077095"/>
            <a:ext cx="2454964" cy="5367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3FCFBFB-5FAD-4686-A928-CB524886F781}"/>
              </a:ext>
            </a:extLst>
          </p:cNvPr>
          <p:cNvCxnSpPr/>
          <p:nvPr/>
        </p:nvCxnSpPr>
        <p:spPr>
          <a:xfrm flipH="1">
            <a:off x="6656433" y="1539265"/>
            <a:ext cx="506896" cy="49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B0F0623-EDA6-4CD9-BEDF-CA7CBE27470A}"/>
              </a:ext>
            </a:extLst>
          </p:cNvPr>
          <p:cNvCxnSpPr/>
          <p:nvPr/>
        </p:nvCxnSpPr>
        <p:spPr>
          <a:xfrm flipH="1">
            <a:off x="8215218" y="1361871"/>
            <a:ext cx="506896" cy="49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B7C0B8A-66FA-4923-ABCF-1C6BF37CDE4A}"/>
              </a:ext>
            </a:extLst>
          </p:cNvPr>
          <p:cNvCxnSpPr>
            <a:cxnSpLocks/>
          </p:cNvCxnSpPr>
          <p:nvPr/>
        </p:nvCxnSpPr>
        <p:spPr>
          <a:xfrm flipH="1">
            <a:off x="9440215" y="1640867"/>
            <a:ext cx="495525" cy="18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74C429-C767-40BC-82C0-518B25534866}"/>
              </a:ext>
            </a:extLst>
          </p:cNvPr>
          <p:cNvSpPr txBox="1"/>
          <p:nvPr/>
        </p:nvSpPr>
        <p:spPr>
          <a:xfrm>
            <a:off x="6039908" y="1908523"/>
            <a:ext cx="103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sbarretta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69E3311-7387-49C5-9036-3BAA0778E4F7}"/>
              </a:ext>
            </a:extLst>
          </p:cNvPr>
          <p:cNvSpPr txBox="1"/>
          <p:nvPr/>
        </p:nvSpPr>
        <p:spPr>
          <a:xfrm>
            <a:off x="7670449" y="1769371"/>
            <a:ext cx="1033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giunto</a:t>
            </a:r>
          </a:p>
          <a:p>
            <a:pPr algn="ctr"/>
            <a:r>
              <a:rPr lang="it-IT" dirty="0"/>
              <a:t>rotoidale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08DBF8-DC78-4205-8B18-0652DC0ADFAA}"/>
              </a:ext>
            </a:extLst>
          </p:cNvPr>
          <p:cNvSpPr txBox="1"/>
          <p:nvPr/>
        </p:nvSpPr>
        <p:spPr>
          <a:xfrm>
            <a:off x="9935740" y="1436411"/>
            <a:ext cx="6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disco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44660D55-0E01-4561-8EA5-949AFD74B017}"/>
              </a:ext>
            </a:extLst>
          </p:cNvPr>
          <p:cNvGrpSpPr/>
          <p:nvPr/>
        </p:nvGrpSpPr>
        <p:grpSpPr>
          <a:xfrm>
            <a:off x="5726193" y="529276"/>
            <a:ext cx="1474840" cy="1276467"/>
            <a:chOff x="5569951" y="732022"/>
            <a:chExt cx="1474840" cy="1276467"/>
          </a:xfrm>
        </p:grpSpPr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05970035-664C-4748-949B-569E4C4A2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8510" y="882277"/>
              <a:ext cx="0" cy="66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CAD21C16-9B79-4E97-8E49-4D1493A3E8B8}"/>
                </a:ext>
              </a:extLst>
            </p:cNvPr>
            <p:cNvCxnSpPr>
              <a:cxnSpLocks/>
            </p:cNvCxnSpPr>
            <p:nvPr/>
          </p:nvCxnSpPr>
          <p:spPr>
            <a:xfrm>
              <a:off x="6088510" y="1548199"/>
              <a:ext cx="715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521CAF20-92D0-4C98-8C9D-48711F0B4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0215" y="1548199"/>
              <a:ext cx="278295" cy="30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294C9038-7F38-4F38-938F-6721A0ADB8D9}"/>
                </a:ext>
              </a:extLst>
            </p:cNvPr>
            <p:cNvSpPr txBox="1"/>
            <p:nvPr/>
          </p:nvSpPr>
          <p:spPr>
            <a:xfrm>
              <a:off x="6755929" y="121523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2FAC2F65-5709-4598-8664-E4581AC2D411}"/>
                </a:ext>
              </a:extLst>
            </p:cNvPr>
            <p:cNvSpPr txBox="1"/>
            <p:nvPr/>
          </p:nvSpPr>
          <p:spPr>
            <a:xfrm>
              <a:off x="5569951" y="163915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x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B48F3F48-F389-4CB8-937F-44777B79102D}"/>
                </a:ext>
              </a:extLst>
            </p:cNvPr>
            <p:cNvSpPr txBox="1"/>
            <p:nvPr/>
          </p:nvSpPr>
          <p:spPr>
            <a:xfrm>
              <a:off x="6091641" y="73202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z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7545E5A-5256-426F-A7BC-54413027A00A}"/>
                  </a:ext>
                </a:extLst>
              </p:cNvPr>
              <p:cNvSpPr txBox="1"/>
              <p:nvPr/>
            </p:nvSpPr>
            <p:spPr>
              <a:xfrm>
                <a:off x="5185740" y="1313416"/>
                <a:ext cx="35759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7545E5A-5256-426F-A7BC-54413027A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740" y="1313416"/>
                <a:ext cx="357598" cy="298928"/>
              </a:xfrm>
              <a:prstGeom prst="rect">
                <a:avLst/>
              </a:prstGeom>
              <a:blipFill>
                <a:blip r:embed="rId2"/>
                <a:stretch>
                  <a:fillRect l="-15517" r="-8621" b="-20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ilindro 29">
            <a:extLst>
              <a:ext uri="{FF2B5EF4-FFF2-40B4-BE49-F238E27FC236}">
                <a16:creationId xmlns:a16="http://schemas.microsoft.com/office/drawing/2014/main" id="{7A065949-6618-47AA-8B8A-80BBF4B99961}"/>
              </a:ext>
            </a:extLst>
          </p:cNvPr>
          <p:cNvSpPr/>
          <p:nvPr/>
        </p:nvSpPr>
        <p:spPr>
          <a:xfrm rot="5400000">
            <a:off x="2083843" y="1345453"/>
            <a:ext cx="387626" cy="24549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E1258C21-EC48-49A1-BE4A-741F1E68FE55}"/>
              </a:ext>
            </a:extLst>
          </p:cNvPr>
          <p:cNvGrpSpPr/>
          <p:nvPr/>
        </p:nvGrpSpPr>
        <p:grpSpPr>
          <a:xfrm>
            <a:off x="527684" y="1694400"/>
            <a:ext cx="1474840" cy="1356397"/>
            <a:chOff x="5569951" y="652092"/>
            <a:chExt cx="1474840" cy="1356397"/>
          </a:xfrm>
        </p:grpSpPr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27167E41-B15C-4D33-935F-5F753734F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8510" y="882277"/>
              <a:ext cx="0" cy="66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CE28BB60-D400-4170-973F-A1BC71564B6D}"/>
                </a:ext>
              </a:extLst>
            </p:cNvPr>
            <p:cNvCxnSpPr>
              <a:cxnSpLocks/>
            </p:cNvCxnSpPr>
            <p:nvPr/>
          </p:nvCxnSpPr>
          <p:spPr>
            <a:xfrm>
              <a:off x="6088510" y="1548199"/>
              <a:ext cx="715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451579D2-DFDC-4796-9105-49E3C716A9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0215" y="1548199"/>
              <a:ext cx="278295" cy="30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53E1FF90-D183-4587-A181-752B3197CDA9}"/>
                </a:ext>
              </a:extLst>
            </p:cNvPr>
            <p:cNvSpPr txBox="1"/>
            <p:nvPr/>
          </p:nvSpPr>
          <p:spPr>
            <a:xfrm>
              <a:off x="6755929" y="121523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y</a:t>
              </a: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84FAB052-04D1-4631-B849-AA757929A7D8}"/>
                </a:ext>
              </a:extLst>
            </p:cNvPr>
            <p:cNvSpPr txBox="1"/>
            <p:nvPr/>
          </p:nvSpPr>
          <p:spPr>
            <a:xfrm>
              <a:off x="5569951" y="163915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x</a:t>
              </a: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75A2FE6A-F3B1-41F9-BEF8-677BA0465BF8}"/>
                </a:ext>
              </a:extLst>
            </p:cNvPr>
            <p:cNvSpPr txBox="1"/>
            <p:nvPr/>
          </p:nvSpPr>
          <p:spPr>
            <a:xfrm>
              <a:off x="6112560" y="6520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z</a:t>
              </a:r>
            </a:p>
          </p:txBody>
        </p:sp>
      </p:grpSp>
      <p:sp>
        <p:nvSpPr>
          <p:cNvPr id="44" name="Freccia in giù 43">
            <a:extLst>
              <a:ext uri="{FF2B5EF4-FFF2-40B4-BE49-F238E27FC236}">
                <a16:creationId xmlns:a16="http://schemas.microsoft.com/office/drawing/2014/main" id="{683373CD-A246-4DB4-B499-934A8EEDDD2F}"/>
              </a:ext>
            </a:extLst>
          </p:cNvPr>
          <p:cNvSpPr/>
          <p:nvPr/>
        </p:nvSpPr>
        <p:spPr>
          <a:xfrm rot="10800000">
            <a:off x="3400851" y="2017517"/>
            <a:ext cx="119270" cy="5311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7D76440E-7DEA-4CAC-ADDA-E1EDC192449D}"/>
              </a:ext>
            </a:extLst>
          </p:cNvPr>
          <p:cNvSpPr/>
          <p:nvPr/>
        </p:nvSpPr>
        <p:spPr>
          <a:xfrm rot="16200000">
            <a:off x="3665281" y="2301681"/>
            <a:ext cx="119270" cy="5311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circolare in su 44">
            <a:extLst>
              <a:ext uri="{FF2B5EF4-FFF2-40B4-BE49-F238E27FC236}">
                <a16:creationId xmlns:a16="http://schemas.microsoft.com/office/drawing/2014/main" id="{7A274140-9850-4022-A153-C11134F14AD9}"/>
              </a:ext>
            </a:extLst>
          </p:cNvPr>
          <p:cNvSpPr/>
          <p:nvPr/>
        </p:nvSpPr>
        <p:spPr>
          <a:xfrm rot="19856921">
            <a:off x="2929827" y="2613309"/>
            <a:ext cx="1093304" cy="496956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C0E1F8B6-7E38-46CE-80DD-9FE60943E602}"/>
                  </a:ext>
                </a:extLst>
              </p:cNvPr>
              <p:cNvSpPr txBox="1"/>
              <p:nvPr/>
            </p:nvSpPr>
            <p:spPr>
              <a:xfrm>
                <a:off x="3368255" y="3174837"/>
                <a:ext cx="3449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C0E1F8B6-7E38-46CE-80DD-9FE60943E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255" y="3174837"/>
                <a:ext cx="344966" cy="276999"/>
              </a:xfrm>
              <a:prstGeom prst="rect">
                <a:avLst/>
              </a:prstGeom>
              <a:blipFill>
                <a:blip r:embed="rId3"/>
                <a:stretch>
                  <a:fillRect l="-16071" r="-3571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59D55DB1-3E0A-44DC-9624-1C78E8F2DF56}"/>
                  </a:ext>
                </a:extLst>
              </p:cNvPr>
              <p:cNvSpPr txBox="1"/>
              <p:nvPr/>
            </p:nvSpPr>
            <p:spPr>
              <a:xfrm>
                <a:off x="4056289" y="224062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59D55DB1-3E0A-44DC-9624-1C78E8F2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289" y="2240620"/>
                <a:ext cx="214033" cy="276999"/>
              </a:xfrm>
              <a:prstGeom prst="rect">
                <a:avLst/>
              </a:prstGeom>
              <a:blipFill>
                <a:blip r:embed="rId4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1D20D95-FDAE-455A-B61E-A56136EF5462}"/>
                  </a:ext>
                </a:extLst>
              </p:cNvPr>
              <p:cNvSpPr txBox="1"/>
              <p:nvPr/>
            </p:nvSpPr>
            <p:spPr>
              <a:xfrm>
                <a:off x="3257169" y="1727102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1D20D95-FDAE-455A-B61E-A56136EF5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169" y="1727102"/>
                <a:ext cx="204479" cy="276999"/>
              </a:xfrm>
              <a:prstGeom prst="rect">
                <a:avLst/>
              </a:prstGeom>
              <a:blipFill>
                <a:blip r:embed="rId5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ilindro 49">
            <a:extLst>
              <a:ext uri="{FF2B5EF4-FFF2-40B4-BE49-F238E27FC236}">
                <a16:creationId xmlns:a16="http://schemas.microsoft.com/office/drawing/2014/main" id="{6C0ABAE0-04AB-4E02-8F1C-351DB1A5B750}"/>
              </a:ext>
            </a:extLst>
          </p:cNvPr>
          <p:cNvSpPr/>
          <p:nvPr/>
        </p:nvSpPr>
        <p:spPr>
          <a:xfrm rot="5400000">
            <a:off x="543307" y="4569305"/>
            <a:ext cx="2454964" cy="5367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in giù 50">
            <a:extLst>
              <a:ext uri="{FF2B5EF4-FFF2-40B4-BE49-F238E27FC236}">
                <a16:creationId xmlns:a16="http://schemas.microsoft.com/office/drawing/2014/main" id="{2DCF39B2-7A8A-476A-B16E-C94CC637A3A4}"/>
              </a:ext>
            </a:extLst>
          </p:cNvPr>
          <p:cNvSpPr/>
          <p:nvPr/>
        </p:nvSpPr>
        <p:spPr>
          <a:xfrm>
            <a:off x="1651519" y="4842917"/>
            <a:ext cx="119270" cy="5311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Freccia in giù 51">
            <a:extLst>
              <a:ext uri="{FF2B5EF4-FFF2-40B4-BE49-F238E27FC236}">
                <a16:creationId xmlns:a16="http://schemas.microsoft.com/office/drawing/2014/main" id="{58BFBF2F-3E0B-4CA4-85F2-4321B62B1690}"/>
              </a:ext>
            </a:extLst>
          </p:cNvPr>
          <p:cNvSpPr/>
          <p:nvPr/>
        </p:nvSpPr>
        <p:spPr>
          <a:xfrm rot="5400000">
            <a:off x="1117338" y="4677323"/>
            <a:ext cx="119270" cy="5311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Freccia circolare in su 52">
            <a:extLst>
              <a:ext uri="{FF2B5EF4-FFF2-40B4-BE49-F238E27FC236}">
                <a16:creationId xmlns:a16="http://schemas.microsoft.com/office/drawing/2014/main" id="{00B70200-D6E2-4880-A6E4-F848E863F8D3}"/>
              </a:ext>
            </a:extLst>
          </p:cNvPr>
          <p:cNvSpPr/>
          <p:nvPr/>
        </p:nvSpPr>
        <p:spPr>
          <a:xfrm rot="13113604" flipH="1">
            <a:off x="1283421" y="4605792"/>
            <a:ext cx="1093304" cy="496956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E8C1607F-2FFF-4AB1-8442-48776F89894F}"/>
              </a:ext>
            </a:extLst>
          </p:cNvPr>
          <p:cNvSpPr txBox="1"/>
          <p:nvPr/>
        </p:nvSpPr>
        <p:spPr>
          <a:xfrm>
            <a:off x="4466282" y="2686444"/>
            <a:ext cx="438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Equilibrio a rotazione della sbarretta lungo 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70177417-262F-4E32-BB86-BDB65FCE49C0}"/>
                  </a:ext>
                </a:extLst>
              </p:cNvPr>
              <p:cNvSpPr txBox="1"/>
              <p:nvPr/>
            </p:nvSpPr>
            <p:spPr>
              <a:xfrm>
                <a:off x="4484604" y="3213123"/>
                <a:ext cx="1208857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𝑦𝑂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70177417-262F-4E32-BB86-BDB65FCE4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604" y="3213123"/>
                <a:ext cx="1208857" cy="302519"/>
              </a:xfrm>
              <a:prstGeom prst="rect">
                <a:avLst/>
              </a:prstGeom>
              <a:blipFill>
                <a:blip r:embed="rId6"/>
                <a:stretch>
                  <a:fillRect l="-7071" r="-505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E173B655-5D82-483A-AA6A-9E43D0B90D49}"/>
              </a:ext>
            </a:extLst>
          </p:cNvPr>
          <p:cNvCxnSpPr/>
          <p:nvPr/>
        </p:nvCxnSpPr>
        <p:spPr>
          <a:xfrm>
            <a:off x="6184136" y="612834"/>
            <a:ext cx="27193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8AC0E82D-240E-4E1A-88FD-E155DE7F7493}"/>
                  </a:ext>
                </a:extLst>
              </p:cNvPr>
              <p:cNvSpPr txBox="1"/>
              <p:nvPr/>
            </p:nvSpPr>
            <p:spPr>
              <a:xfrm>
                <a:off x="7360943" y="243502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8AC0E82D-240E-4E1A-88FD-E155DE7F7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943" y="243502"/>
                <a:ext cx="3170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49106BFE-539D-40B8-8082-1D69EEA7D8E8}"/>
                  </a:ext>
                </a:extLst>
              </p:cNvPr>
              <p:cNvSpPr txBox="1"/>
              <p:nvPr/>
            </p:nvSpPr>
            <p:spPr>
              <a:xfrm>
                <a:off x="1333550" y="5225802"/>
                <a:ext cx="377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49106BFE-539D-40B8-8082-1D69EEA7D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50" y="5225802"/>
                <a:ext cx="377604" cy="276999"/>
              </a:xfrm>
              <a:prstGeom prst="rect">
                <a:avLst/>
              </a:prstGeom>
              <a:blipFill>
                <a:blip r:embed="rId8"/>
                <a:stretch>
                  <a:fillRect l="-4839" r="-12903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886B9043-8CD5-418A-B3AD-4511B66B218A}"/>
                  </a:ext>
                </a:extLst>
              </p:cNvPr>
              <p:cNvSpPr txBox="1"/>
              <p:nvPr/>
            </p:nvSpPr>
            <p:spPr>
              <a:xfrm>
                <a:off x="530662" y="4824763"/>
                <a:ext cx="387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886B9043-8CD5-418A-B3AD-4511B66B2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2" y="4824763"/>
                <a:ext cx="387157" cy="276999"/>
              </a:xfrm>
              <a:prstGeom prst="rect">
                <a:avLst/>
              </a:prstGeom>
              <a:blipFill>
                <a:blip r:embed="rId9"/>
                <a:stretch>
                  <a:fillRect l="-3125" r="-14063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E4408840-F154-4EF2-B859-32ABCA5B4D56}"/>
                  </a:ext>
                </a:extLst>
              </p:cNvPr>
              <p:cNvSpPr txBox="1"/>
              <p:nvPr/>
            </p:nvSpPr>
            <p:spPr>
              <a:xfrm>
                <a:off x="2148015" y="4550427"/>
                <a:ext cx="51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E4408840-F154-4EF2-B859-32ABCA5B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015" y="4550427"/>
                <a:ext cx="518091" cy="276999"/>
              </a:xfrm>
              <a:prstGeom prst="rect">
                <a:avLst/>
              </a:prstGeom>
              <a:blipFill>
                <a:blip r:embed="rId10"/>
                <a:stretch>
                  <a:fillRect l="-1176" r="-2353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circolare in su 5">
            <a:extLst>
              <a:ext uri="{FF2B5EF4-FFF2-40B4-BE49-F238E27FC236}">
                <a16:creationId xmlns:a16="http://schemas.microsoft.com/office/drawing/2014/main" id="{39549D76-25B8-4D19-B08F-7EFA49398BB9}"/>
              </a:ext>
            </a:extLst>
          </p:cNvPr>
          <p:cNvSpPr/>
          <p:nvPr/>
        </p:nvSpPr>
        <p:spPr>
          <a:xfrm>
            <a:off x="5381011" y="948395"/>
            <a:ext cx="705780" cy="5378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CF36C9CD-24E3-4349-AC12-2D50CD7155BF}"/>
                  </a:ext>
                </a:extLst>
              </p:cNvPr>
              <p:cNvSpPr txBox="1"/>
              <p:nvPr/>
            </p:nvSpPr>
            <p:spPr>
              <a:xfrm>
                <a:off x="21823" y="2644761"/>
                <a:ext cx="35759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CF36C9CD-24E3-4349-AC12-2D50CD715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3" y="2644761"/>
                <a:ext cx="357598" cy="298928"/>
              </a:xfrm>
              <a:prstGeom prst="rect">
                <a:avLst/>
              </a:prstGeom>
              <a:blipFill>
                <a:blip r:embed="rId11"/>
                <a:stretch>
                  <a:fillRect l="-15517" r="-8621" b="-20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ccia circolare in su 65">
            <a:extLst>
              <a:ext uri="{FF2B5EF4-FFF2-40B4-BE49-F238E27FC236}">
                <a16:creationId xmlns:a16="http://schemas.microsoft.com/office/drawing/2014/main" id="{FD5C31D1-5133-4EBD-A220-C8AB78CDABFB}"/>
              </a:ext>
            </a:extLst>
          </p:cNvPr>
          <p:cNvSpPr/>
          <p:nvPr/>
        </p:nvSpPr>
        <p:spPr>
          <a:xfrm>
            <a:off x="217094" y="2279740"/>
            <a:ext cx="705780" cy="5378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E59B033-6B90-4346-A995-8B87122AF88E}"/>
              </a:ext>
            </a:extLst>
          </p:cNvPr>
          <p:cNvCxnSpPr/>
          <p:nvPr/>
        </p:nvCxnSpPr>
        <p:spPr>
          <a:xfrm>
            <a:off x="5868219" y="3362587"/>
            <a:ext cx="1041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092D68-14E6-49CA-9057-B704D71B3E4C}"/>
              </a:ext>
            </a:extLst>
          </p:cNvPr>
          <p:cNvSpPr txBox="1"/>
          <p:nvPr/>
        </p:nvSpPr>
        <p:spPr>
          <a:xfrm>
            <a:off x="6973909" y="3044596"/>
            <a:ext cx="2644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non ci sono reazioni vincolari </a:t>
            </a:r>
          </a:p>
          <a:p>
            <a:pPr algn="ctr"/>
            <a:r>
              <a:rPr lang="it-IT" sz="1600" dirty="0"/>
              <a:t>che fanno momento lungo y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DBFC46E-AE21-43A6-9C03-BC2D46481B77}"/>
              </a:ext>
            </a:extLst>
          </p:cNvPr>
          <p:cNvSpPr txBox="1"/>
          <p:nvPr/>
        </p:nvSpPr>
        <p:spPr>
          <a:xfrm>
            <a:off x="4399689" y="3875912"/>
            <a:ext cx="560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Rimane solo l’inerzia della sbarretta nell’equilibrio lungo y</a:t>
            </a:r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DA36C5F9-6371-4665-9A6E-323AA1B1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32ABB191-D2BD-48FD-9AD4-00D0670E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5E5BB7F3-2343-4464-95C2-A06BF459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61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9A4238B-8B7D-4369-AC17-84F81D83DF62}"/>
                  </a:ext>
                </a:extLst>
              </p:cNvPr>
              <p:cNvSpPr txBox="1"/>
              <p:nvPr/>
            </p:nvSpPr>
            <p:spPr>
              <a:xfrm>
                <a:off x="248481" y="364795"/>
                <a:ext cx="7721537" cy="5848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Scriviamo la matrice d’inerzia generalizzata del corpo articolato col metodo ABA:</a:t>
                </a:r>
              </a:p>
              <a:p>
                <a:endParaRPr lang="it-IT" sz="1300" dirty="0"/>
              </a:p>
              <a:p>
                <a:endParaRPr lang="it-IT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3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sz="13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300" dirty="0"/>
              </a:p>
              <a:p>
                <a:endParaRPr lang="it-IT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3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sz="13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13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3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sz="13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3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sz="13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it-IT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sz="13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300" dirty="0"/>
              </a:p>
              <a:p>
                <a:endParaRPr lang="it-IT" sz="1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sz="13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3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sz="1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sz="13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𝑠𝐷</m:t>
                        </m:r>
                      </m:sub>
                      <m:sup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it-IT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1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3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Sup>
                      <m:sSubSupPr>
                        <m:ctrlPr>
                          <a:rPr lang="it-IT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𝑠𝐷</m:t>
                        </m:r>
                      </m:sub>
                      <m:sup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it-IT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3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it-IT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sz="13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3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13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sz="13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  <m:r>
                                <a:rPr lang="it-IT" sz="13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𝑂𝑥</m:t>
                                  </m:r>
                                </m:sub>
                                <m:sup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𝑂𝑦</m:t>
                                  </m:r>
                                </m:sub>
                                <m:sup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sz="13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  <m:r>
                                <a:rPr lang="it-IT" sz="13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𝑂𝑧</m:t>
                                  </m:r>
                                </m:sub>
                                <m:sup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r>
                                <a:rPr lang="it-IT" sz="13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it-IT" sz="1300" dirty="0"/>
              </a:p>
              <a:p>
                <a:endParaRPr lang="it-IT" sz="1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sz="1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3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sz="13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Sup>
                      <m:sSubSupPr>
                        <m:ctrlPr>
                          <a:rPr lang="it-IT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sz="13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3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sSub>
                      <m:sSubPr>
                        <m:ctrlPr>
                          <a:rPr lang="it-IT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3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30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sz="13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p>
                      <m:sSupPr>
                        <m:ctrlPr>
                          <a:rPr lang="it-IT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sz="1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13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13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sSub>
                                    <m:sSubPr>
                                      <m:ctrlP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it-IT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it-IT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3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it-IT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  <m:r>
                                            <a:rPr lang="it-IT" sz="13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it-IT" sz="13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  <m:r>
                                        <a:rPr lang="it-IT" sz="13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3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it-IT" sz="13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3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it-IT" sz="1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it-IT" sz="13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3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it-IT" sz="13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it-IT" sz="13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3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t-IT" sz="13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13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it-IT" sz="13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it-IT" sz="13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it-IT" sz="13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it-IT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3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sz="1300" b="0" i="0" smtClean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it-IT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it-IT" sz="13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it-IT" sz="13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9A4238B-8B7D-4369-AC17-84F81D83D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81" y="364795"/>
                <a:ext cx="7721537" cy="5848011"/>
              </a:xfrm>
              <a:prstGeom prst="rect">
                <a:avLst/>
              </a:prstGeom>
              <a:blipFill>
                <a:blip r:embed="rId2"/>
                <a:stretch>
                  <a:fillRect l="-711" t="-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F1AABD-35A9-428E-9A5E-1FDA725819F1}"/>
              </a:ext>
            </a:extLst>
          </p:cNvPr>
          <p:cNvSpPr txBox="1"/>
          <p:nvPr/>
        </p:nvSpPr>
        <p:spPr>
          <a:xfrm>
            <a:off x="4049008" y="1307989"/>
            <a:ext cx="4671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Il disco è inizializzato come foglia (inerzia baricentrica)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EBB1E8-64D1-403D-92C2-962652983C89}"/>
              </a:ext>
            </a:extLst>
          </p:cNvPr>
          <p:cNvSpPr txBox="1"/>
          <p:nvPr/>
        </p:nvSpPr>
        <p:spPr>
          <a:xfrm>
            <a:off x="5424058" y="2744985"/>
            <a:ext cx="5396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Componenti inerziali del disco che si scaricano strutturalmente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B3DD10-2EAF-4AF3-9309-2F5CCCBDF461}"/>
              </a:ext>
            </a:extLst>
          </p:cNvPr>
          <p:cNvSpPr txBox="1"/>
          <p:nvPr/>
        </p:nvSpPr>
        <p:spPr>
          <a:xfrm>
            <a:off x="7821184" y="4351258"/>
            <a:ext cx="3598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Inerzia generalizzata del corpo articolato </a:t>
            </a:r>
          </a:p>
          <a:p>
            <a:pPr algn="ctr"/>
            <a:r>
              <a:rPr lang="it-IT" sz="1600" dirty="0"/>
              <a:t>sbarretta + disco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C5B5B2-FABC-4F47-A2FF-586A584A5CD1}"/>
              </a:ext>
            </a:extLst>
          </p:cNvPr>
          <p:cNvSpPr txBox="1"/>
          <p:nvPr/>
        </p:nvSpPr>
        <p:spPr>
          <a:xfrm>
            <a:off x="7545633" y="5633276"/>
            <a:ext cx="4298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 err="1"/>
              <a:t>wrench</a:t>
            </a:r>
            <a:r>
              <a:rPr lang="it-IT" sz="1600" dirty="0"/>
              <a:t> inerziale del corpo articolato complessivo</a:t>
            </a:r>
          </a:p>
          <a:p>
            <a:pPr algn="ctr"/>
            <a:r>
              <a:rPr lang="it-IT" sz="1600" dirty="0"/>
              <a:t>(assente componente di </a:t>
            </a:r>
            <a:r>
              <a:rPr lang="it-IT" sz="1600" dirty="0" err="1"/>
              <a:t>bias</a:t>
            </a:r>
            <a:r>
              <a:rPr lang="it-IT" sz="1600" dirty="0"/>
              <a:t> nella </a:t>
            </a:r>
            <a:r>
              <a:rPr lang="it-IT" sz="1600" dirty="0" err="1"/>
              <a:t>conf.</a:t>
            </a:r>
            <a:r>
              <a:rPr lang="it-IT" sz="1600" dirty="0"/>
              <a:t> corrente)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87697F-669F-4364-A441-D918D3AD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09/12/2021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42957C7-741A-43FF-BCCA-35DD0E1B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5767568-DDFA-43BF-BB68-FDFE2C0D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22</a:t>
            </a:fld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655FFDE-8E12-4FBA-929C-55823D3401B0}"/>
              </a:ext>
            </a:extLst>
          </p:cNvPr>
          <p:cNvCxnSpPr/>
          <p:nvPr/>
        </p:nvCxnSpPr>
        <p:spPr>
          <a:xfrm>
            <a:off x="821357" y="4293794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FAC3DE6-5605-4B68-ACD5-BF5C9D124322}"/>
                  </a:ext>
                </a:extLst>
              </p:cNvPr>
              <p:cNvSpPr txBox="1"/>
              <p:nvPr/>
            </p:nvSpPr>
            <p:spPr>
              <a:xfrm>
                <a:off x="0" y="4089648"/>
                <a:ext cx="17944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100" dirty="0"/>
                  <a:t>Inerzia sbarretta nel polo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it-IT" sz="11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FAC3DE6-5605-4B68-ACD5-BF5C9D124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89648"/>
                <a:ext cx="1794466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22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05D9A03-7411-4166-90D5-76AAFC466FC5}"/>
              </a:ext>
            </a:extLst>
          </p:cNvPr>
          <p:cNvSpPr txBox="1"/>
          <p:nvPr/>
        </p:nvSpPr>
        <p:spPr>
          <a:xfrm>
            <a:off x="506895" y="337930"/>
            <a:ext cx="760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Esempio di schema dell’accumulazione ricorsiva delle inerzie dei corpi articolati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BC0600DC-F0C5-4138-89C9-372D42786177}"/>
              </a:ext>
            </a:extLst>
          </p:cNvPr>
          <p:cNvGrpSpPr/>
          <p:nvPr/>
        </p:nvGrpSpPr>
        <p:grpSpPr>
          <a:xfrm>
            <a:off x="1033327" y="1243469"/>
            <a:ext cx="4585226" cy="4876865"/>
            <a:chOff x="1504510" y="2200055"/>
            <a:chExt cx="2637784" cy="2946241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C9E1B40C-9383-4F8F-A6E4-7845DA57D243}"/>
                </a:ext>
              </a:extLst>
            </p:cNvPr>
            <p:cNvSpPr/>
            <p:nvPr/>
          </p:nvSpPr>
          <p:spPr>
            <a:xfrm>
              <a:off x="2768657" y="3952248"/>
              <a:ext cx="98854" cy="9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B5877C0B-FFA2-4A34-8EFE-2A066068DCCA}"/>
                </a:ext>
              </a:extLst>
            </p:cNvPr>
            <p:cNvSpPr/>
            <p:nvPr/>
          </p:nvSpPr>
          <p:spPr>
            <a:xfrm>
              <a:off x="2327933" y="3198486"/>
              <a:ext cx="98854" cy="9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9DA64A57-E8A4-4674-885F-269540011521}"/>
                </a:ext>
              </a:extLst>
            </p:cNvPr>
            <p:cNvSpPr/>
            <p:nvPr/>
          </p:nvSpPr>
          <p:spPr>
            <a:xfrm>
              <a:off x="3184668" y="3198486"/>
              <a:ext cx="98854" cy="9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938BD8AE-6740-42F4-B669-40A2EBE173C4}"/>
                </a:ext>
              </a:extLst>
            </p:cNvPr>
            <p:cNvSpPr/>
            <p:nvPr/>
          </p:nvSpPr>
          <p:spPr>
            <a:xfrm>
              <a:off x="2768657" y="4722486"/>
              <a:ext cx="98854" cy="9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014D055A-298E-436E-B8DC-B25CFB02F69E}"/>
                </a:ext>
              </a:extLst>
            </p:cNvPr>
            <p:cNvCxnSpPr>
              <a:cxnSpLocks/>
              <a:stCxn id="5" idx="0"/>
              <a:endCxn id="2" idx="4"/>
            </p:cNvCxnSpPr>
            <p:nvPr/>
          </p:nvCxnSpPr>
          <p:spPr>
            <a:xfrm flipV="1">
              <a:off x="2818084" y="4051102"/>
              <a:ext cx="0" cy="671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D93CB44F-3895-40BD-8B82-02350E91AADA}"/>
                </a:ext>
              </a:extLst>
            </p:cNvPr>
            <p:cNvCxnSpPr>
              <a:cxnSpLocks/>
              <a:endCxn id="3" idx="5"/>
            </p:cNvCxnSpPr>
            <p:nvPr/>
          </p:nvCxnSpPr>
          <p:spPr>
            <a:xfrm flipH="1" flipV="1">
              <a:off x="2412310" y="3282863"/>
              <a:ext cx="405774" cy="685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7EF6C905-583C-4E8B-96CC-5E36E6FB058B}"/>
                </a:ext>
              </a:extLst>
            </p:cNvPr>
            <p:cNvCxnSpPr>
              <a:cxnSpLocks/>
              <a:stCxn id="2" idx="0"/>
              <a:endCxn id="4" idx="3"/>
            </p:cNvCxnSpPr>
            <p:nvPr/>
          </p:nvCxnSpPr>
          <p:spPr>
            <a:xfrm flipV="1">
              <a:off x="2818084" y="3282863"/>
              <a:ext cx="381061" cy="669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928743BC-8018-4C42-9008-A169082CB06B}"/>
                </a:ext>
              </a:extLst>
            </p:cNvPr>
            <p:cNvSpPr txBox="1"/>
            <p:nvPr/>
          </p:nvSpPr>
          <p:spPr>
            <a:xfrm>
              <a:off x="2705491" y="486929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0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BD55E4B-2E95-4CE7-BADC-3FDE60A51F46}"/>
                </a:ext>
              </a:extLst>
            </p:cNvPr>
            <p:cNvSpPr txBox="1"/>
            <p:nvPr/>
          </p:nvSpPr>
          <p:spPr>
            <a:xfrm>
              <a:off x="2477351" y="386317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1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D02948C-3009-411F-AC7F-EE9DE7EF69BB}"/>
                </a:ext>
              </a:extLst>
            </p:cNvPr>
            <p:cNvSpPr txBox="1"/>
            <p:nvPr/>
          </p:nvSpPr>
          <p:spPr>
            <a:xfrm>
              <a:off x="3259547" y="319506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2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78110419-D851-4FD7-B22D-4439B53401F6}"/>
                </a:ext>
              </a:extLst>
            </p:cNvPr>
            <p:cNvSpPr txBox="1"/>
            <p:nvPr/>
          </p:nvSpPr>
          <p:spPr>
            <a:xfrm>
              <a:off x="3879080" y="253128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3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F904B45-BF5D-44E7-ADE8-15F461A508AA}"/>
                </a:ext>
              </a:extLst>
            </p:cNvPr>
            <p:cNvSpPr txBox="1"/>
            <p:nvPr/>
          </p:nvSpPr>
          <p:spPr>
            <a:xfrm>
              <a:off x="2548841" y="42599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7FCA6022-15D8-452A-9233-B2FC266C857B}"/>
                </a:ext>
              </a:extLst>
            </p:cNvPr>
            <p:cNvSpPr txBox="1"/>
            <p:nvPr/>
          </p:nvSpPr>
          <p:spPr>
            <a:xfrm>
              <a:off x="2413342" y="35218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C6C2F24D-F943-4B43-BABD-EE18011D40D3}"/>
                </a:ext>
              </a:extLst>
            </p:cNvPr>
            <p:cNvSpPr txBox="1"/>
            <p:nvPr/>
          </p:nvSpPr>
          <p:spPr>
            <a:xfrm>
              <a:off x="2983320" y="35556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5F4A027C-2847-476C-8E2D-63C094287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49287" y="2703444"/>
              <a:ext cx="578646" cy="495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0208F759-545B-4D0D-BBF7-9CB7869C8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82098" y="2505575"/>
              <a:ext cx="258589" cy="689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2A040581-383C-40AB-9ECB-D6AEAB056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097" y="2490008"/>
              <a:ext cx="99708" cy="69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3DBDD0E0-2DC5-4DD8-8E9D-7C4C64289539}"/>
                </a:ext>
              </a:extLst>
            </p:cNvPr>
            <p:cNvGrpSpPr/>
            <p:nvPr/>
          </p:nvGrpSpPr>
          <p:grpSpPr>
            <a:xfrm rot="2357244">
              <a:off x="2926389" y="2434229"/>
              <a:ext cx="708518" cy="708478"/>
              <a:chOff x="2920863" y="1975141"/>
              <a:chExt cx="708518" cy="708478"/>
            </a:xfrm>
          </p:grpSpPr>
          <p:cxnSp>
            <p:nvCxnSpPr>
              <p:cNvPr id="24" name="Connettore 2 23">
                <a:extLst>
                  <a:ext uri="{FF2B5EF4-FFF2-40B4-BE49-F238E27FC236}">
                    <a16:creationId xmlns:a16="http://schemas.microsoft.com/office/drawing/2014/main" id="{A15727E9-2BDF-47B5-A253-73A250AF3B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20863" y="2188577"/>
                <a:ext cx="578646" cy="495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ttore 2 24">
                <a:extLst>
                  <a:ext uri="{FF2B5EF4-FFF2-40B4-BE49-F238E27FC236}">
                    <a16:creationId xmlns:a16="http://schemas.microsoft.com/office/drawing/2014/main" id="{99680092-CE19-4936-BD81-BD7620A77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53674" y="1990708"/>
                <a:ext cx="258589" cy="6894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2 25">
                <a:extLst>
                  <a:ext uri="{FF2B5EF4-FFF2-40B4-BE49-F238E27FC236}">
                    <a16:creationId xmlns:a16="http://schemas.microsoft.com/office/drawing/2014/main" id="{C5FA0F52-1489-4FD9-A1AF-AD0E1468A3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9673" y="1975141"/>
                <a:ext cx="99708" cy="6974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36F5FED0-151F-440F-B5F3-A39F5503339D}"/>
                </a:ext>
              </a:extLst>
            </p:cNvPr>
            <p:cNvSpPr/>
            <p:nvPr/>
          </p:nvSpPr>
          <p:spPr>
            <a:xfrm>
              <a:off x="3761891" y="2675478"/>
              <a:ext cx="98854" cy="9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96A084CA-A1BD-4039-A4BF-6916DE08AF32}"/>
                </a:ext>
              </a:extLst>
            </p:cNvPr>
            <p:cNvSpPr/>
            <p:nvPr/>
          </p:nvSpPr>
          <p:spPr>
            <a:xfrm>
              <a:off x="3444624" y="2413908"/>
              <a:ext cx="98854" cy="9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9ECACF3D-AD7D-40D8-84B8-9BA7BF8BC19F}"/>
                </a:ext>
              </a:extLst>
            </p:cNvPr>
            <p:cNvSpPr/>
            <p:nvPr/>
          </p:nvSpPr>
          <p:spPr>
            <a:xfrm>
              <a:off x="3016558" y="2347448"/>
              <a:ext cx="98854" cy="9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26194BCB-7E45-43C3-B08C-CC4FC3140B32}"/>
                </a:ext>
              </a:extLst>
            </p:cNvPr>
            <p:cNvSpPr/>
            <p:nvPr/>
          </p:nvSpPr>
          <p:spPr>
            <a:xfrm>
              <a:off x="2413137" y="2413908"/>
              <a:ext cx="98854" cy="9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D01B4D6A-0FBF-4CAF-8083-DF0A1524EB70}"/>
                </a:ext>
              </a:extLst>
            </p:cNvPr>
            <p:cNvSpPr/>
            <p:nvPr/>
          </p:nvSpPr>
          <p:spPr>
            <a:xfrm>
              <a:off x="2015261" y="2413908"/>
              <a:ext cx="98854" cy="9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39FF2325-CD17-4426-B639-94A07236ABE9}"/>
                </a:ext>
              </a:extLst>
            </p:cNvPr>
            <p:cNvSpPr/>
            <p:nvPr/>
          </p:nvSpPr>
          <p:spPr>
            <a:xfrm>
              <a:off x="1657606" y="2626051"/>
              <a:ext cx="98854" cy="9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853BBB3A-672A-4CC0-B9AF-471CBE7DF2E7}"/>
                </a:ext>
              </a:extLst>
            </p:cNvPr>
            <p:cNvSpPr txBox="1"/>
            <p:nvPr/>
          </p:nvSpPr>
          <p:spPr>
            <a:xfrm>
              <a:off x="3442873" y="225837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4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9204A68F-7C26-49FF-BA4E-50EFE4F637AC}"/>
                </a:ext>
              </a:extLst>
            </p:cNvPr>
            <p:cNvSpPr txBox="1"/>
            <p:nvPr/>
          </p:nvSpPr>
          <p:spPr>
            <a:xfrm>
              <a:off x="3001481" y="220005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5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AF7B405F-1C95-4F00-8B9B-49B846B440E5}"/>
                </a:ext>
              </a:extLst>
            </p:cNvPr>
            <p:cNvSpPr txBox="1"/>
            <p:nvPr/>
          </p:nvSpPr>
          <p:spPr>
            <a:xfrm>
              <a:off x="2088694" y="322277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6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AD915889-A406-46D1-95F8-C32E770AF93A}"/>
                </a:ext>
              </a:extLst>
            </p:cNvPr>
            <p:cNvSpPr txBox="1"/>
            <p:nvPr/>
          </p:nvSpPr>
          <p:spPr>
            <a:xfrm>
              <a:off x="2348970" y="22289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7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D9AB220A-D96D-4A3F-848C-3199AAD38860}"/>
                </a:ext>
              </a:extLst>
            </p:cNvPr>
            <p:cNvSpPr txBox="1"/>
            <p:nvPr/>
          </p:nvSpPr>
          <p:spPr>
            <a:xfrm>
              <a:off x="1913235" y="223437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8</a:t>
              </a: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44C32848-C8FF-42B8-83B4-59F8C345F6C5}"/>
                </a:ext>
              </a:extLst>
            </p:cNvPr>
            <p:cNvSpPr txBox="1"/>
            <p:nvPr/>
          </p:nvSpPr>
          <p:spPr>
            <a:xfrm>
              <a:off x="1504510" y="24855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9</a:t>
              </a: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053FFB4D-B9ED-40F2-BC94-3BB007AE744E}"/>
                </a:ext>
              </a:extLst>
            </p:cNvPr>
            <p:cNvSpPr txBox="1"/>
            <p:nvPr/>
          </p:nvSpPr>
          <p:spPr>
            <a:xfrm>
              <a:off x="3499305" y="29076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8076C209-C7A2-44BF-94CD-BEEED0BAB9CE}"/>
                </a:ext>
              </a:extLst>
            </p:cNvPr>
            <p:cNvSpPr txBox="1"/>
            <p:nvPr/>
          </p:nvSpPr>
          <p:spPr>
            <a:xfrm>
              <a:off x="3222943" y="263063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D4C01CDE-658B-4146-8FF0-5CBA866972D6}"/>
                </a:ext>
              </a:extLst>
            </p:cNvPr>
            <p:cNvSpPr txBox="1"/>
            <p:nvPr/>
          </p:nvSpPr>
          <p:spPr>
            <a:xfrm>
              <a:off x="2953700" y="25922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FFD711C7-60F5-4148-B129-59BB42E6C5DC}"/>
                </a:ext>
              </a:extLst>
            </p:cNvPr>
            <p:cNvSpPr txBox="1"/>
            <p:nvPr/>
          </p:nvSpPr>
          <p:spPr>
            <a:xfrm>
              <a:off x="2424973" y="266751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03890F7F-C5B3-4C6C-B11F-BAB32CC7E699}"/>
                </a:ext>
              </a:extLst>
            </p:cNvPr>
            <p:cNvSpPr txBox="1"/>
            <p:nvPr/>
          </p:nvSpPr>
          <p:spPr>
            <a:xfrm>
              <a:off x="2139933" y="265126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6CFDBB06-F4E7-4EA8-9451-70DD33EFAE41}"/>
                </a:ext>
              </a:extLst>
            </p:cNvPr>
            <p:cNvSpPr txBox="1"/>
            <p:nvPr/>
          </p:nvSpPr>
          <p:spPr>
            <a:xfrm>
              <a:off x="1830764" y="28492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0" name="Figura a mano libera: forma 49">
            <a:extLst>
              <a:ext uri="{FF2B5EF4-FFF2-40B4-BE49-F238E27FC236}">
                <a16:creationId xmlns:a16="http://schemas.microsoft.com/office/drawing/2014/main" id="{C1E33A7A-1A49-47B3-8902-EB968381564B}"/>
              </a:ext>
            </a:extLst>
          </p:cNvPr>
          <p:cNvSpPr/>
          <p:nvPr/>
        </p:nvSpPr>
        <p:spPr>
          <a:xfrm>
            <a:off x="1033954" y="1048078"/>
            <a:ext cx="2037881" cy="2197490"/>
          </a:xfrm>
          <a:custGeom>
            <a:avLst/>
            <a:gdLst>
              <a:gd name="connsiteX0" fmla="*/ 555763 w 2037881"/>
              <a:gd name="connsiteY0" fmla="*/ 45349 h 2197490"/>
              <a:gd name="connsiteX1" fmla="*/ 98563 w 2037881"/>
              <a:gd name="connsiteY1" fmla="*/ 423036 h 2197490"/>
              <a:gd name="connsiteX2" fmla="*/ 98563 w 2037881"/>
              <a:gd name="connsiteY2" fmla="*/ 1277801 h 2197490"/>
              <a:gd name="connsiteX3" fmla="*/ 1162050 w 2037881"/>
              <a:gd name="connsiteY3" fmla="*/ 2142506 h 2197490"/>
              <a:gd name="connsiteX4" fmla="*/ 1778276 w 2037881"/>
              <a:gd name="connsiteY4" fmla="*/ 1993419 h 2197490"/>
              <a:gd name="connsiteX5" fmla="*/ 2036693 w 2037881"/>
              <a:gd name="connsiteY5" fmla="*/ 1049201 h 2197490"/>
              <a:gd name="connsiteX6" fmla="*/ 1688824 w 2037881"/>
              <a:gd name="connsiteY6" fmla="*/ 204375 h 2197490"/>
              <a:gd name="connsiteX7" fmla="*/ 843998 w 2037881"/>
              <a:gd name="connsiteY7" fmla="*/ 25471 h 2197490"/>
              <a:gd name="connsiteX8" fmla="*/ 555763 w 2037881"/>
              <a:gd name="connsiteY8" fmla="*/ 45349 h 21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7881" h="2197490">
                <a:moveTo>
                  <a:pt x="555763" y="45349"/>
                </a:moveTo>
                <a:cubicBezTo>
                  <a:pt x="431524" y="111610"/>
                  <a:pt x="174763" y="217627"/>
                  <a:pt x="98563" y="423036"/>
                </a:cubicBezTo>
                <a:cubicBezTo>
                  <a:pt x="22363" y="628445"/>
                  <a:pt x="-78685" y="991223"/>
                  <a:pt x="98563" y="1277801"/>
                </a:cubicBezTo>
                <a:cubicBezTo>
                  <a:pt x="275811" y="1564379"/>
                  <a:pt x="882098" y="2023236"/>
                  <a:pt x="1162050" y="2142506"/>
                </a:cubicBezTo>
                <a:cubicBezTo>
                  <a:pt x="1442002" y="2261776"/>
                  <a:pt x="1632502" y="2175636"/>
                  <a:pt x="1778276" y="1993419"/>
                </a:cubicBezTo>
                <a:cubicBezTo>
                  <a:pt x="1924050" y="1811202"/>
                  <a:pt x="2051602" y="1347375"/>
                  <a:pt x="2036693" y="1049201"/>
                </a:cubicBezTo>
                <a:cubicBezTo>
                  <a:pt x="2021784" y="751027"/>
                  <a:pt x="1887606" y="374997"/>
                  <a:pt x="1688824" y="204375"/>
                </a:cubicBezTo>
                <a:cubicBezTo>
                  <a:pt x="1490042" y="33753"/>
                  <a:pt x="1039468" y="53632"/>
                  <a:pt x="843998" y="25471"/>
                </a:cubicBezTo>
                <a:cubicBezTo>
                  <a:pt x="648528" y="-2690"/>
                  <a:pt x="680002" y="-20912"/>
                  <a:pt x="555763" y="45349"/>
                </a:cubicBezTo>
                <a:close/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igura a mano libera: forma 50">
            <a:extLst>
              <a:ext uri="{FF2B5EF4-FFF2-40B4-BE49-F238E27FC236}">
                <a16:creationId xmlns:a16="http://schemas.microsoft.com/office/drawing/2014/main" id="{50A3354A-2FBE-4E63-97AE-B8F286161B31}"/>
              </a:ext>
            </a:extLst>
          </p:cNvPr>
          <p:cNvSpPr/>
          <p:nvPr/>
        </p:nvSpPr>
        <p:spPr>
          <a:xfrm flipH="1">
            <a:off x="3391609" y="977975"/>
            <a:ext cx="2037881" cy="2197490"/>
          </a:xfrm>
          <a:custGeom>
            <a:avLst/>
            <a:gdLst>
              <a:gd name="connsiteX0" fmla="*/ 555763 w 2037881"/>
              <a:gd name="connsiteY0" fmla="*/ 45349 h 2197490"/>
              <a:gd name="connsiteX1" fmla="*/ 98563 w 2037881"/>
              <a:gd name="connsiteY1" fmla="*/ 423036 h 2197490"/>
              <a:gd name="connsiteX2" fmla="*/ 98563 w 2037881"/>
              <a:gd name="connsiteY2" fmla="*/ 1277801 h 2197490"/>
              <a:gd name="connsiteX3" fmla="*/ 1162050 w 2037881"/>
              <a:gd name="connsiteY3" fmla="*/ 2142506 h 2197490"/>
              <a:gd name="connsiteX4" fmla="*/ 1778276 w 2037881"/>
              <a:gd name="connsiteY4" fmla="*/ 1993419 h 2197490"/>
              <a:gd name="connsiteX5" fmla="*/ 2036693 w 2037881"/>
              <a:gd name="connsiteY5" fmla="*/ 1049201 h 2197490"/>
              <a:gd name="connsiteX6" fmla="*/ 1688824 w 2037881"/>
              <a:gd name="connsiteY6" fmla="*/ 204375 h 2197490"/>
              <a:gd name="connsiteX7" fmla="*/ 843998 w 2037881"/>
              <a:gd name="connsiteY7" fmla="*/ 25471 h 2197490"/>
              <a:gd name="connsiteX8" fmla="*/ 555763 w 2037881"/>
              <a:gd name="connsiteY8" fmla="*/ 45349 h 21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7881" h="2197490">
                <a:moveTo>
                  <a:pt x="555763" y="45349"/>
                </a:moveTo>
                <a:cubicBezTo>
                  <a:pt x="431524" y="111610"/>
                  <a:pt x="174763" y="217627"/>
                  <a:pt x="98563" y="423036"/>
                </a:cubicBezTo>
                <a:cubicBezTo>
                  <a:pt x="22363" y="628445"/>
                  <a:pt x="-78685" y="991223"/>
                  <a:pt x="98563" y="1277801"/>
                </a:cubicBezTo>
                <a:cubicBezTo>
                  <a:pt x="275811" y="1564379"/>
                  <a:pt x="882098" y="2023236"/>
                  <a:pt x="1162050" y="2142506"/>
                </a:cubicBezTo>
                <a:cubicBezTo>
                  <a:pt x="1442002" y="2261776"/>
                  <a:pt x="1632502" y="2175636"/>
                  <a:pt x="1778276" y="1993419"/>
                </a:cubicBezTo>
                <a:cubicBezTo>
                  <a:pt x="1924050" y="1811202"/>
                  <a:pt x="2051602" y="1347375"/>
                  <a:pt x="2036693" y="1049201"/>
                </a:cubicBezTo>
                <a:cubicBezTo>
                  <a:pt x="2021784" y="751027"/>
                  <a:pt x="1887606" y="374997"/>
                  <a:pt x="1688824" y="204375"/>
                </a:cubicBezTo>
                <a:cubicBezTo>
                  <a:pt x="1490042" y="33753"/>
                  <a:pt x="1039468" y="53632"/>
                  <a:pt x="843998" y="25471"/>
                </a:cubicBezTo>
                <a:cubicBezTo>
                  <a:pt x="648528" y="-2690"/>
                  <a:pt x="680002" y="-20912"/>
                  <a:pt x="555763" y="45349"/>
                </a:cubicBezTo>
                <a:close/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3ECAEF77-453B-426D-AD54-3A2B3FE25377}"/>
                  </a:ext>
                </a:extLst>
              </p:cNvPr>
              <p:cNvSpPr txBox="1"/>
              <p:nvPr/>
            </p:nvSpPr>
            <p:spPr>
              <a:xfrm>
                <a:off x="913071" y="2508100"/>
                <a:ext cx="423514" cy="47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3ECAEF77-453B-426D-AD54-3A2B3FE25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71" y="2508100"/>
                <a:ext cx="423514" cy="473976"/>
              </a:xfrm>
              <a:prstGeom prst="rect">
                <a:avLst/>
              </a:prstGeom>
              <a:blipFill>
                <a:blip r:embed="rId2"/>
                <a:stretch>
                  <a:fillRect t="-5128" r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9FBEE44-2357-40AE-93A3-5FCCEFF9497B}"/>
                  </a:ext>
                </a:extLst>
              </p:cNvPr>
              <p:cNvSpPr txBox="1"/>
              <p:nvPr/>
            </p:nvSpPr>
            <p:spPr>
              <a:xfrm>
                <a:off x="4991156" y="2539132"/>
                <a:ext cx="423514" cy="47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9FBEE44-2357-40AE-93A3-5FCCEFF94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56" y="2539132"/>
                <a:ext cx="423514" cy="473976"/>
              </a:xfrm>
              <a:prstGeom prst="rect">
                <a:avLst/>
              </a:prstGeom>
              <a:blipFill>
                <a:blip r:embed="rId3"/>
                <a:stretch>
                  <a:fillRect t="-5195" r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igura a mano libera: forma 54">
            <a:extLst>
              <a:ext uri="{FF2B5EF4-FFF2-40B4-BE49-F238E27FC236}">
                <a16:creationId xmlns:a16="http://schemas.microsoft.com/office/drawing/2014/main" id="{E9CDCB9B-84F2-46FD-BBF7-4A292C430688}"/>
              </a:ext>
            </a:extLst>
          </p:cNvPr>
          <p:cNvSpPr/>
          <p:nvPr/>
        </p:nvSpPr>
        <p:spPr>
          <a:xfrm>
            <a:off x="763778" y="722234"/>
            <a:ext cx="5111462" cy="3846695"/>
          </a:xfrm>
          <a:custGeom>
            <a:avLst/>
            <a:gdLst>
              <a:gd name="connsiteX0" fmla="*/ 2337231 w 5111462"/>
              <a:gd name="connsiteY0" fmla="*/ 132531 h 3846695"/>
              <a:gd name="connsiteX1" fmla="*/ 587944 w 5111462"/>
              <a:gd name="connsiteY1" fmla="*/ 291557 h 3846695"/>
              <a:gd name="connsiteX2" fmla="*/ 61170 w 5111462"/>
              <a:gd name="connsiteY2" fmla="*/ 1881818 h 3846695"/>
              <a:gd name="connsiteX3" fmla="*/ 1830335 w 5111462"/>
              <a:gd name="connsiteY3" fmla="*/ 3740436 h 3846695"/>
              <a:gd name="connsiteX4" fmla="*/ 3748587 w 5111462"/>
              <a:gd name="connsiteY4" fmla="*/ 3372688 h 3846695"/>
              <a:gd name="connsiteX5" fmla="*/ 5110248 w 5111462"/>
              <a:gd name="connsiteY5" fmla="*/ 1325227 h 3846695"/>
              <a:gd name="connsiteX6" fmla="*/ 3957309 w 5111462"/>
              <a:gd name="connsiteY6" fmla="*/ 82836 h 3846695"/>
              <a:gd name="connsiteX7" fmla="*/ 2337231 w 5111462"/>
              <a:gd name="connsiteY7" fmla="*/ 132531 h 384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462" h="3846695">
                <a:moveTo>
                  <a:pt x="2337231" y="132531"/>
                </a:moveTo>
                <a:cubicBezTo>
                  <a:pt x="1775670" y="167318"/>
                  <a:pt x="967287" y="9"/>
                  <a:pt x="587944" y="291557"/>
                </a:cubicBezTo>
                <a:cubicBezTo>
                  <a:pt x="208601" y="583105"/>
                  <a:pt x="-145895" y="1307005"/>
                  <a:pt x="61170" y="1881818"/>
                </a:cubicBezTo>
                <a:cubicBezTo>
                  <a:pt x="268235" y="2456631"/>
                  <a:pt x="1215766" y="3491958"/>
                  <a:pt x="1830335" y="3740436"/>
                </a:cubicBezTo>
                <a:cubicBezTo>
                  <a:pt x="2444904" y="3988914"/>
                  <a:pt x="3201935" y="3775223"/>
                  <a:pt x="3748587" y="3372688"/>
                </a:cubicBezTo>
                <a:cubicBezTo>
                  <a:pt x="4295239" y="2970153"/>
                  <a:pt x="5075461" y="1873536"/>
                  <a:pt x="5110248" y="1325227"/>
                </a:cubicBezTo>
                <a:cubicBezTo>
                  <a:pt x="5145035" y="776918"/>
                  <a:pt x="4424448" y="279962"/>
                  <a:pt x="3957309" y="82836"/>
                </a:cubicBezTo>
                <a:cubicBezTo>
                  <a:pt x="3490170" y="-114290"/>
                  <a:pt x="2898792" y="97744"/>
                  <a:pt x="2337231" y="132531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9BCE0A42-ABA8-45DB-91CF-6C02FFC10049}"/>
                  </a:ext>
                </a:extLst>
              </p:cNvPr>
              <p:cNvSpPr txBox="1"/>
              <p:nvPr/>
            </p:nvSpPr>
            <p:spPr>
              <a:xfrm>
                <a:off x="5063685" y="3547404"/>
                <a:ext cx="423514" cy="47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9BCE0A42-ABA8-45DB-91CF-6C02FFC1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85" y="3547404"/>
                <a:ext cx="423514" cy="473976"/>
              </a:xfrm>
              <a:prstGeom prst="rect">
                <a:avLst/>
              </a:prstGeom>
              <a:blipFill>
                <a:blip r:embed="rId4"/>
                <a:stretch>
                  <a:fillRect t="-5128" r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8405E7F5-444B-4200-9519-EA0EB4F29850}"/>
                  </a:ext>
                </a:extLst>
              </p:cNvPr>
              <p:cNvSpPr txBox="1"/>
              <p:nvPr/>
            </p:nvSpPr>
            <p:spPr>
              <a:xfrm>
                <a:off x="7189838" y="1300272"/>
                <a:ext cx="5207894" cy="7727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it-IT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it-IT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it-IT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it-IT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it-IT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it-IT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it-IT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it-IT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it-IT" sz="24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it-IT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it-IT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bSup>
                    <m:r>
                      <a:rPr lang="it-IT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it-IT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bSup>
                    <m:r>
                      <a:rPr lang="it-IT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it-IT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it-IT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bSup>
                    <m:r>
                      <a:rPr lang="it-IT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it-IT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bSup>
                    <m:r>
                      <a:rPr lang="it-IT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Sup>
                      <m:sSubSupPr>
                        <m:ctrlPr>
                          <a:rPr lang="it-IT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it-IT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bSup>
                    <m:r>
                      <a:rPr lang="it-IT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it-IT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bSup>
                    <m:r>
                      <a:rPr lang="it-IT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8405E7F5-444B-4200-9519-EA0EB4F29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838" y="1300272"/>
                <a:ext cx="5207894" cy="772712"/>
              </a:xfrm>
              <a:prstGeom prst="rect">
                <a:avLst/>
              </a:prstGeom>
              <a:blipFill>
                <a:blip r:embed="rId5"/>
                <a:stretch>
                  <a:fillRect b="-7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3E0AB91B-F83D-41C8-8632-42DF676D0BCD}"/>
                  </a:ext>
                </a:extLst>
              </p:cNvPr>
              <p:cNvSpPr txBox="1"/>
              <p:nvPr/>
            </p:nvSpPr>
            <p:spPr>
              <a:xfrm>
                <a:off x="7230571" y="2685968"/>
                <a:ext cx="4855432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it-I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Sup>
                      <m:sSubSupPr>
                        <m:ctrlP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it-IT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rgbClr val="00B0F0"/>
                    </a:solidFill>
                  </a:rPr>
                  <a:t> 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sSubSup>
                      <m:sSubSupPr>
                        <m:ctrlP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it-IT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3E0AB91B-F83D-41C8-8632-42DF676D0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571" y="2685968"/>
                <a:ext cx="4855432" cy="292003"/>
              </a:xfrm>
              <a:prstGeom prst="rect">
                <a:avLst/>
              </a:prstGeom>
              <a:blipFill>
                <a:blip r:embed="rId6"/>
                <a:stretch>
                  <a:fillRect l="-1631" t="-20833" r="-627" b="-479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C33F847E-8060-49BC-93F8-8890FB2F0411}"/>
                  </a:ext>
                </a:extLst>
              </p:cNvPr>
              <p:cNvSpPr txBox="1"/>
              <p:nvPr/>
            </p:nvSpPr>
            <p:spPr>
              <a:xfrm>
                <a:off x="7189838" y="4306330"/>
                <a:ext cx="4834464" cy="382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sSubSup>
                        <m:sSubSup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C33F847E-8060-49BC-93F8-8890FB2F0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838" y="4306330"/>
                <a:ext cx="4834464" cy="382990"/>
              </a:xfrm>
              <a:prstGeom prst="rect">
                <a:avLst/>
              </a:prstGeom>
              <a:blipFill>
                <a:blip r:embed="rId7"/>
                <a:stretch>
                  <a:fillRect l="-1009" t="-17460" r="-757" b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4F40A0E0-7C12-4138-B94F-37D176F51707}"/>
              </a:ext>
            </a:extLst>
          </p:cNvPr>
          <p:cNvSpPr txBox="1"/>
          <p:nvPr/>
        </p:nvSpPr>
        <p:spPr>
          <a:xfrm>
            <a:off x="6294390" y="1538758"/>
            <a:ext cx="12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corpi foglia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BDEE9D29-0546-41E5-B626-72FA0AA13648}"/>
                  </a:ext>
                </a:extLst>
              </p:cNvPr>
              <p:cNvSpPr txBox="1"/>
              <p:nvPr/>
            </p:nvSpPr>
            <p:spPr>
              <a:xfrm>
                <a:off x="5709782" y="2680405"/>
                <a:ext cx="1545616" cy="679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corpi articolati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acc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BDEE9D29-0546-41E5-B626-72FA0AA13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782" y="2680405"/>
                <a:ext cx="1545616" cy="679481"/>
              </a:xfrm>
              <a:prstGeom prst="rect">
                <a:avLst/>
              </a:prstGeom>
              <a:blipFill>
                <a:blip r:embed="rId8"/>
                <a:stretch>
                  <a:fillRect l="-3557" t="-5405" r="-3162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24EDC31-0C03-4F25-98C1-FBA689156C2E}"/>
                  </a:ext>
                </a:extLst>
              </p:cNvPr>
              <p:cNvSpPr txBox="1"/>
              <p:nvPr/>
            </p:nvSpPr>
            <p:spPr>
              <a:xfrm>
                <a:off x="5580131" y="4208435"/>
                <a:ext cx="1675267" cy="679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corpo articolato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24EDC31-0C03-4F25-98C1-FBA689156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31" y="4208435"/>
                <a:ext cx="1675267" cy="679481"/>
              </a:xfrm>
              <a:prstGeom prst="rect">
                <a:avLst/>
              </a:prstGeom>
              <a:blipFill>
                <a:blip r:embed="rId9"/>
                <a:stretch>
                  <a:fillRect l="-2909" t="-4464" r="-3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E77E3DBC-614F-4EF1-9560-F1429CC28558}"/>
                  </a:ext>
                </a:extLst>
              </p:cNvPr>
              <p:cNvSpPr txBox="1"/>
              <p:nvPr/>
            </p:nvSpPr>
            <p:spPr>
              <a:xfrm>
                <a:off x="7218768" y="3071720"/>
                <a:ext cx="4847417" cy="287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  <m:r>
                      <a:rPr lang="it-IT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  <m:r>
                      <a:rPr lang="it-IT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it-I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bSup>
                    <m:sSubSup>
                      <m:sSubSupPr>
                        <m:ctrlP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it-IT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bSup>
                    <m:sSubSup>
                      <m:sSubSupPr>
                        <m:ctrlP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68</m:t>
                        </m:r>
                      </m:sub>
                      <m:sup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rgbClr val="00B0F0"/>
                    </a:solidFill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bSup>
                    <m:sSubSup>
                      <m:sSubSupPr>
                        <m:ctrlP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it-IT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it-IT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E77E3DBC-614F-4EF1-9560-F1429CC2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768" y="3071720"/>
                <a:ext cx="4847417" cy="287451"/>
              </a:xfrm>
              <a:prstGeom prst="rect">
                <a:avLst/>
              </a:prstGeom>
              <a:blipFill>
                <a:blip r:embed="rId10"/>
                <a:stretch>
                  <a:fillRect l="-1635" t="-23404" r="-629" b="-489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egnaposto data 17">
            <a:extLst>
              <a:ext uri="{FF2B5EF4-FFF2-40B4-BE49-F238E27FC236}">
                <a16:creationId xmlns:a16="http://schemas.microsoft.com/office/drawing/2014/main" id="{C2BE19E3-1C3C-4C3D-9E7F-26C169C7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7A691C25-13B7-4258-B8B1-D6A06E04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43CE84A7-37DD-486D-A65D-8F97E743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60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BB51954-26FD-47B8-A6E1-855A4A9CF351}"/>
                  </a:ext>
                </a:extLst>
              </p:cNvPr>
              <p:cNvSpPr txBox="1"/>
              <p:nvPr/>
            </p:nvSpPr>
            <p:spPr>
              <a:xfrm>
                <a:off x="322865" y="885766"/>
                <a:ext cx="764844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Struttura dati dell’albero cinematico per il book keeping: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Lista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={…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dirty="0"/>
                  <a:t> contiene gli indici dei nodi predecessori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Lista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)={…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it-IT" dirty="0"/>
                  <a:t> contiene gli indici dei nodi successori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Lista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)={…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it-IT" dirty="0"/>
                  <a:t> contiene gli indici dei nodi </a:t>
                </a:r>
                <a:r>
                  <a:rPr lang="it-IT" dirty="0" err="1"/>
                  <a:t>parent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Lista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dirty="0"/>
                  <a:t>  elenca l’insieme dei nodi figli del nodo i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BB51954-26FD-47B8-A6E1-855A4A9CF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65" y="885766"/>
                <a:ext cx="7648440" cy="1754326"/>
              </a:xfrm>
              <a:prstGeom prst="rect">
                <a:avLst/>
              </a:prstGeom>
              <a:blipFill>
                <a:blip r:embed="rId2"/>
                <a:stretch>
                  <a:fillRect l="-717" t="-1736" b="-4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e 2">
            <a:extLst>
              <a:ext uri="{FF2B5EF4-FFF2-40B4-BE49-F238E27FC236}">
                <a16:creationId xmlns:a16="http://schemas.microsoft.com/office/drawing/2014/main" id="{7AA7B1D4-8AFD-41F0-AA67-3E942DAF3FDE}"/>
              </a:ext>
            </a:extLst>
          </p:cNvPr>
          <p:cNvSpPr/>
          <p:nvPr/>
        </p:nvSpPr>
        <p:spPr>
          <a:xfrm>
            <a:off x="5029308" y="4023969"/>
            <a:ext cx="98854" cy="98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599676C-8262-4559-BE7A-967D7C1F9DD4}"/>
              </a:ext>
            </a:extLst>
          </p:cNvPr>
          <p:cNvSpPr/>
          <p:nvPr/>
        </p:nvSpPr>
        <p:spPr>
          <a:xfrm>
            <a:off x="4588584" y="3270207"/>
            <a:ext cx="98854" cy="98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858CEBB-14BA-4B2D-98DF-E3DA6102C3C4}"/>
              </a:ext>
            </a:extLst>
          </p:cNvPr>
          <p:cNvSpPr/>
          <p:nvPr/>
        </p:nvSpPr>
        <p:spPr>
          <a:xfrm>
            <a:off x="5445319" y="3270207"/>
            <a:ext cx="98854" cy="98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CBA0BCEA-E035-4ACE-AD15-F87CA096EF0B}"/>
              </a:ext>
            </a:extLst>
          </p:cNvPr>
          <p:cNvSpPr/>
          <p:nvPr/>
        </p:nvSpPr>
        <p:spPr>
          <a:xfrm>
            <a:off x="5029308" y="4794207"/>
            <a:ext cx="98854" cy="98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A1FAD0D2-4EA7-4DC8-B97E-57262D3E046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5078735" y="4122823"/>
            <a:ext cx="0" cy="67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A09365E-95C4-4E8A-89BC-882542591333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672961" y="3354584"/>
            <a:ext cx="405774" cy="6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5205B7D-6B29-4A66-9A54-73D79721FFAB}"/>
              </a:ext>
            </a:extLst>
          </p:cNvPr>
          <p:cNvCxnSpPr>
            <a:cxnSpLocks/>
            <a:stCxn id="3" idx="0"/>
            <a:endCxn id="5" idx="3"/>
          </p:cNvCxnSpPr>
          <p:nvPr/>
        </p:nvCxnSpPr>
        <p:spPr>
          <a:xfrm flipV="1">
            <a:off x="5078735" y="3354584"/>
            <a:ext cx="381061" cy="66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675976-D326-41F9-81AC-44E84AE93423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5113685" y="4878584"/>
            <a:ext cx="533461" cy="282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82E492B-BF49-46A2-85B2-602B677A48EB}"/>
              </a:ext>
            </a:extLst>
          </p:cNvPr>
          <p:cNvCxnSpPr>
            <a:cxnSpLocks/>
          </p:cNvCxnSpPr>
          <p:nvPr/>
        </p:nvCxnSpPr>
        <p:spPr>
          <a:xfrm>
            <a:off x="5078735" y="4415175"/>
            <a:ext cx="774356" cy="111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0C3A58D-0084-4CB5-AD65-5771E01C0FC5}"/>
              </a:ext>
            </a:extLst>
          </p:cNvPr>
          <p:cNvSpPr txBox="1"/>
          <p:nvPr/>
        </p:nvSpPr>
        <p:spPr>
          <a:xfrm>
            <a:off x="5647146" y="496929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nodo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0D1C10-A07D-4314-995C-F0020E0590E2}"/>
              </a:ext>
            </a:extLst>
          </p:cNvPr>
          <p:cNvSpPr txBox="1"/>
          <p:nvPr/>
        </p:nvSpPr>
        <p:spPr>
          <a:xfrm>
            <a:off x="5841733" y="4341781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arco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ADF014B-DEC3-4C03-B4A2-CAA939DEDF5D}"/>
              </a:ext>
            </a:extLst>
          </p:cNvPr>
          <p:cNvSpPr txBox="1"/>
          <p:nvPr/>
        </p:nvSpPr>
        <p:spPr>
          <a:xfrm>
            <a:off x="4773333" y="47228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BCAFE1E-330E-47E4-BC1A-0E6D251FB14F}"/>
              </a:ext>
            </a:extLst>
          </p:cNvPr>
          <p:cNvSpPr txBox="1"/>
          <p:nvPr/>
        </p:nvSpPr>
        <p:spPr>
          <a:xfrm>
            <a:off x="4738002" y="39348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F8E3F50-A689-413E-8071-EDC283F6908E}"/>
              </a:ext>
            </a:extLst>
          </p:cNvPr>
          <p:cNvSpPr txBox="1"/>
          <p:nvPr/>
        </p:nvSpPr>
        <p:spPr>
          <a:xfrm>
            <a:off x="4300657" y="31811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2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5D45DF-A774-4817-AAFF-2301644AAAAC}"/>
              </a:ext>
            </a:extLst>
          </p:cNvPr>
          <p:cNvSpPr txBox="1"/>
          <p:nvPr/>
        </p:nvSpPr>
        <p:spPr>
          <a:xfrm>
            <a:off x="5556927" y="31811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9A88CE1-2E23-4311-8CB1-1C857E3F7DDF}"/>
              </a:ext>
            </a:extLst>
          </p:cNvPr>
          <p:cNvSpPr txBox="1"/>
          <p:nvPr/>
        </p:nvSpPr>
        <p:spPr>
          <a:xfrm>
            <a:off x="4779588" y="43200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2E0E515-8676-4127-B4DC-8490ECA7EC7A}"/>
              </a:ext>
            </a:extLst>
          </p:cNvPr>
          <p:cNvSpPr txBox="1"/>
          <p:nvPr/>
        </p:nvSpPr>
        <p:spPr>
          <a:xfrm>
            <a:off x="4623534" y="36038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C6E48D4-5717-4DBB-B5A0-1ACDAECA5ECF}"/>
              </a:ext>
            </a:extLst>
          </p:cNvPr>
          <p:cNvSpPr txBox="1"/>
          <p:nvPr/>
        </p:nvSpPr>
        <p:spPr>
          <a:xfrm>
            <a:off x="5238771" y="360083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193FCE8-B7AB-4C8A-B74F-8468FF1EEE65}"/>
                  </a:ext>
                </a:extLst>
              </p:cNvPr>
              <p:cNvSpPr txBox="1"/>
              <p:nvPr/>
            </p:nvSpPr>
            <p:spPr>
              <a:xfrm>
                <a:off x="327876" y="3491965"/>
                <a:ext cx="288886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Esempio: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={0, 1, 1}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</m:oMath>
                </a14:m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0, 1, 1</m:t>
                        </m:r>
                      </m:e>
                    </m:d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2, 3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193FCE8-B7AB-4C8A-B74F-8468FF1EE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76" y="3491965"/>
                <a:ext cx="2888868" cy="1477328"/>
              </a:xfrm>
              <a:prstGeom prst="rect">
                <a:avLst/>
              </a:prstGeom>
              <a:blipFill>
                <a:blip r:embed="rId3"/>
                <a:stretch>
                  <a:fillRect l="-1899" t="-2479" b="-41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egnaposto data 21">
            <a:extLst>
              <a:ext uri="{FF2B5EF4-FFF2-40B4-BE49-F238E27FC236}">
                <a16:creationId xmlns:a16="http://schemas.microsoft.com/office/drawing/2014/main" id="{51A04481-FFB9-4987-9B74-4C9D3365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23" name="Segnaposto piè di pagina 22">
            <a:extLst>
              <a:ext uri="{FF2B5EF4-FFF2-40B4-BE49-F238E27FC236}">
                <a16:creationId xmlns:a16="http://schemas.microsoft.com/office/drawing/2014/main" id="{AC620949-5435-431E-B1ED-4B056176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24" name="Segnaposto numero diapositiva 23">
            <a:extLst>
              <a:ext uri="{FF2B5EF4-FFF2-40B4-BE49-F238E27FC236}">
                <a16:creationId xmlns:a16="http://schemas.microsoft.com/office/drawing/2014/main" id="{F4DF93B6-305A-4407-A8E2-5ED1A6C6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32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AA167B93-B8F4-6AE9-BB84-55D22A64B580}"/>
              </a:ext>
            </a:extLst>
          </p:cNvPr>
          <p:cNvSpPr/>
          <p:nvPr/>
        </p:nvSpPr>
        <p:spPr>
          <a:xfrm rot="20475392">
            <a:off x="1352352" y="4440785"/>
            <a:ext cx="1413758" cy="6001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81D34E6E-F275-CFE3-F40C-2A9DF207030C}"/>
              </a:ext>
            </a:extLst>
          </p:cNvPr>
          <p:cNvSpPr/>
          <p:nvPr/>
        </p:nvSpPr>
        <p:spPr>
          <a:xfrm rot="16200000">
            <a:off x="897384" y="5152897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DAA3FDA-02A3-4E46-A1D7-12BD2D40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ABA: </a:t>
            </a:r>
            <a:r>
              <a:rPr lang="it-IT" dirty="0" err="1"/>
              <a:t>Articulated</a:t>
            </a:r>
            <a:r>
              <a:rPr lang="it-IT" dirty="0"/>
              <a:t> Body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ECC6635-F20F-4439-B5FA-05309CAE01AD}"/>
                  </a:ext>
                </a:extLst>
              </p:cNvPr>
              <p:cNvSpPr txBox="1"/>
              <p:nvPr/>
            </p:nvSpPr>
            <p:spPr>
              <a:xfrm>
                <a:off x="834013" y="2150347"/>
                <a:ext cx="10721591" cy="195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Algoritmo efficiente per il calcolo della </a:t>
                </a:r>
                <a:r>
                  <a:rPr lang="it-IT" u="sng" dirty="0"/>
                  <a:t>dinamica diretta</a:t>
                </a:r>
                <a:r>
                  <a:rPr lang="it-IT" dirty="0"/>
                  <a:t>, ovvero la determinazione delle accelerazioni dei giunti (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it-IT" dirty="0"/>
                  <a:t>), note la postura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it-IT" dirty="0"/>
                  <a:t>), le velocità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it-IT" dirty="0"/>
                  <a:t>) e le forze/coppie di attuazione (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it-IT" dirty="0"/>
                  <a:t>).</a:t>
                </a:r>
              </a:p>
              <a:p>
                <a:endParaRPr lang="it-IT" dirty="0"/>
              </a:p>
              <a:p>
                <a:pPr>
                  <a:lnSpc>
                    <a:spcPct val="200000"/>
                  </a:lnSpc>
                </a:pPr>
                <a:r>
                  <a:rPr lang="it-IT" dirty="0"/>
                  <a:t>Iniziamo con un esempio semplice. Prendiamo il seguente sistema composto da 2 corpi:</a:t>
                </a:r>
              </a:p>
              <a:p>
                <a:pPr>
                  <a:lnSpc>
                    <a:spcPct val="200000"/>
                  </a:lnSpc>
                </a:pPr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ECC6635-F20F-4439-B5FA-05309CAE0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13" y="2150347"/>
                <a:ext cx="10721591" cy="1953740"/>
              </a:xfrm>
              <a:prstGeom prst="rect">
                <a:avLst/>
              </a:prstGeom>
              <a:blipFill>
                <a:blip r:embed="rId2"/>
                <a:stretch>
                  <a:fillRect l="-512" t="-1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A70FF2E-C85F-4E94-A1D9-BD37729D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9B352D-FBFE-4639-BE7B-03448E65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70937A-B3BA-4599-8341-E214D168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4</a:t>
            </a:fld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1E70F5D-7BAB-2798-1D45-FCB1C843E4CC}"/>
              </a:ext>
            </a:extLst>
          </p:cNvPr>
          <p:cNvSpPr/>
          <p:nvPr/>
        </p:nvSpPr>
        <p:spPr>
          <a:xfrm rot="19829890">
            <a:off x="2349341" y="3920993"/>
            <a:ext cx="1413758" cy="6273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E4D0D6-F184-ED97-9F40-03855E23EE20}"/>
              </a:ext>
            </a:extLst>
          </p:cNvPr>
          <p:cNvSpPr/>
          <p:nvPr/>
        </p:nvSpPr>
        <p:spPr>
          <a:xfrm rot="19646360">
            <a:off x="2467036" y="4469818"/>
            <a:ext cx="140677" cy="922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3C1BD1B-1DA0-0314-A0C6-D15194A57B6D}"/>
              </a:ext>
            </a:extLst>
          </p:cNvPr>
          <p:cNvSpPr/>
          <p:nvPr/>
        </p:nvSpPr>
        <p:spPr>
          <a:xfrm rot="21046566">
            <a:off x="1534814" y="4878088"/>
            <a:ext cx="140677" cy="976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E879DFA-6C69-71A5-89DE-414ECC2359ED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1471880" y="4338708"/>
            <a:ext cx="120642" cy="58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657519D-14A6-302F-5C88-F271AB30B173}"/>
              </a:ext>
            </a:extLst>
          </p:cNvPr>
          <p:cNvCxnSpPr>
            <a:cxnSpLocks/>
          </p:cNvCxnSpPr>
          <p:nvPr/>
        </p:nvCxnSpPr>
        <p:spPr>
          <a:xfrm flipV="1">
            <a:off x="1592522" y="4845616"/>
            <a:ext cx="664230" cy="7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10B4473-9217-51DC-F7E0-0A08FF08CB0D}"/>
              </a:ext>
            </a:extLst>
          </p:cNvPr>
          <p:cNvCxnSpPr>
            <a:cxnSpLocks/>
          </p:cNvCxnSpPr>
          <p:nvPr/>
        </p:nvCxnSpPr>
        <p:spPr>
          <a:xfrm flipH="1">
            <a:off x="1547861" y="4899031"/>
            <a:ext cx="44661" cy="45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600E1CF3-3AD2-6ACD-FD83-255B4AB04A7D}"/>
                  </a:ext>
                </a:extLst>
              </p:cNvPr>
              <p:cNvSpPr txBox="1"/>
              <p:nvPr/>
            </p:nvSpPr>
            <p:spPr>
              <a:xfrm>
                <a:off x="2059788" y="3489105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600E1CF3-3AD2-6ACD-FD83-255B4AB04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788" y="3489105"/>
                <a:ext cx="835485" cy="369332"/>
              </a:xfrm>
              <a:prstGeom prst="rect">
                <a:avLst/>
              </a:prstGeom>
              <a:blipFill>
                <a:blip r:embed="rId3"/>
                <a:stretch>
                  <a:fillRect l="-6569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BBD9D1CE-C305-D45C-17CB-F64DBC8130CE}"/>
                  </a:ext>
                </a:extLst>
              </p:cNvPr>
              <p:cNvSpPr txBox="1"/>
              <p:nvPr/>
            </p:nvSpPr>
            <p:spPr>
              <a:xfrm>
                <a:off x="636395" y="4154042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BBD9D1CE-C305-D45C-17CB-F64DBC813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95" y="4154042"/>
                <a:ext cx="835485" cy="369332"/>
              </a:xfrm>
              <a:prstGeom prst="rect">
                <a:avLst/>
              </a:prstGeom>
              <a:blipFill>
                <a:blip r:embed="rId4"/>
                <a:stretch>
                  <a:fillRect l="-5839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DD99EE7-9855-9E72-91A4-8B36FC927633}"/>
              </a:ext>
            </a:extLst>
          </p:cNvPr>
          <p:cNvCxnSpPr>
            <a:cxnSpLocks/>
          </p:cNvCxnSpPr>
          <p:nvPr/>
        </p:nvCxnSpPr>
        <p:spPr>
          <a:xfrm flipH="1" flipV="1">
            <a:off x="2219520" y="3891825"/>
            <a:ext cx="329298" cy="62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ACF22D33-14AE-3555-58B8-6EFCEB381059}"/>
              </a:ext>
            </a:extLst>
          </p:cNvPr>
          <p:cNvCxnSpPr>
            <a:cxnSpLocks/>
          </p:cNvCxnSpPr>
          <p:nvPr/>
        </p:nvCxnSpPr>
        <p:spPr>
          <a:xfrm flipV="1">
            <a:off x="2538384" y="4164192"/>
            <a:ext cx="577791" cy="35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C8FD22A-287B-4FB3-F54F-11B6D7710A3E}"/>
              </a:ext>
            </a:extLst>
          </p:cNvPr>
          <p:cNvCxnSpPr>
            <a:cxnSpLocks/>
          </p:cNvCxnSpPr>
          <p:nvPr/>
        </p:nvCxnSpPr>
        <p:spPr>
          <a:xfrm flipH="1">
            <a:off x="2469366" y="4511690"/>
            <a:ext cx="74738" cy="50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80BBD159-4FAF-C7B8-EB34-3903FE0EFE14}"/>
              </a:ext>
            </a:extLst>
          </p:cNvPr>
          <p:cNvSpPr/>
          <p:nvPr/>
        </p:nvSpPr>
        <p:spPr>
          <a:xfrm>
            <a:off x="914400" y="5354411"/>
            <a:ext cx="1554966" cy="912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C8AB5781-D0CB-2DE8-BAF6-A794C3EC56E6}"/>
              </a:ext>
            </a:extLst>
          </p:cNvPr>
          <p:cNvCxnSpPr>
            <a:cxnSpLocks/>
          </p:cNvCxnSpPr>
          <p:nvPr/>
        </p:nvCxnSpPr>
        <p:spPr>
          <a:xfrm>
            <a:off x="1217401" y="5341018"/>
            <a:ext cx="77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A2C4262D-8660-87F9-6E08-7DFD03ABF4B6}"/>
              </a:ext>
            </a:extLst>
          </p:cNvPr>
          <p:cNvCxnSpPr>
            <a:cxnSpLocks/>
          </p:cNvCxnSpPr>
          <p:nvPr/>
        </p:nvCxnSpPr>
        <p:spPr>
          <a:xfrm>
            <a:off x="1261053" y="5348999"/>
            <a:ext cx="112637" cy="165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9589D8C-5100-106A-1263-430D90A706A3}"/>
              </a:ext>
            </a:extLst>
          </p:cNvPr>
          <p:cNvCxnSpPr>
            <a:cxnSpLocks/>
          </p:cNvCxnSpPr>
          <p:nvPr/>
        </p:nvCxnSpPr>
        <p:spPr>
          <a:xfrm>
            <a:off x="1484166" y="5348999"/>
            <a:ext cx="112637" cy="165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6580577A-DD6D-2C3E-4BE5-C18275203AB7}"/>
              </a:ext>
            </a:extLst>
          </p:cNvPr>
          <p:cNvCxnSpPr>
            <a:cxnSpLocks/>
          </p:cNvCxnSpPr>
          <p:nvPr/>
        </p:nvCxnSpPr>
        <p:spPr>
          <a:xfrm>
            <a:off x="1383249" y="5348999"/>
            <a:ext cx="112637" cy="165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reccia circolare a sinistra 54">
            <a:extLst>
              <a:ext uri="{FF2B5EF4-FFF2-40B4-BE49-F238E27FC236}">
                <a16:creationId xmlns:a16="http://schemas.microsoft.com/office/drawing/2014/main" id="{7435C692-B123-6880-9849-A4D9D30C24DD}"/>
              </a:ext>
            </a:extLst>
          </p:cNvPr>
          <p:cNvSpPr/>
          <p:nvPr/>
        </p:nvSpPr>
        <p:spPr>
          <a:xfrm rot="10194282" flipV="1">
            <a:off x="1550752" y="5539082"/>
            <a:ext cx="197942" cy="238449"/>
          </a:xfrm>
          <a:prstGeom prst="curvedLeftArrow">
            <a:avLst>
              <a:gd name="adj1" fmla="val 25000"/>
              <a:gd name="adj2" fmla="val 4545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6" name="Freccia circolare a sinistra 55">
            <a:extLst>
              <a:ext uri="{FF2B5EF4-FFF2-40B4-BE49-F238E27FC236}">
                <a16:creationId xmlns:a16="http://schemas.microsoft.com/office/drawing/2014/main" id="{E20D0A9D-728A-787E-63CC-93DA4E3CD9B1}"/>
              </a:ext>
            </a:extLst>
          </p:cNvPr>
          <p:cNvSpPr/>
          <p:nvPr/>
        </p:nvSpPr>
        <p:spPr>
          <a:xfrm rot="9294090" flipV="1">
            <a:off x="2778134" y="5007999"/>
            <a:ext cx="197942" cy="221186"/>
          </a:xfrm>
          <a:prstGeom prst="curvedLeftArrow">
            <a:avLst>
              <a:gd name="adj1" fmla="val 25000"/>
              <a:gd name="adj2" fmla="val 4545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739A6C6A-C8DB-836F-13D6-B590639D6359}"/>
              </a:ext>
            </a:extLst>
          </p:cNvPr>
          <p:cNvCxnSpPr>
            <a:cxnSpLocks/>
          </p:cNvCxnSpPr>
          <p:nvPr/>
        </p:nvCxnSpPr>
        <p:spPr>
          <a:xfrm flipH="1" flipV="1">
            <a:off x="1592522" y="4952650"/>
            <a:ext cx="92304" cy="723492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15D66CB6-4B52-D1C0-9811-0C2DE6ECF4F7}"/>
              </a:ext>
            </a:extLst>
          </p:cNvPr>
          <p:cNvCxnSpPr>
            <a:cxnSpLocks/>
          </p:cNvCxnSpPr>
          <p:nvPr/>
        </p:nvCxnSpPr>
        <p:spPr>
          <a:xfrm flipH="1" flipV="1">
            <a:off x="2561582" y="4519195"/>
            <a:ext cx="329298" cy="62737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BF2CDD3E-4DA5-6D84-74DB-0EA425FF23C0}"/>
                  </a:ext>
                </a:extLst>
              </p:cNvPr>
              <p:cNvSpPr txBox="1"/>
              <p:nvPr/>
            </p:nvSpPr>
            <p:spPr>
              <a:xfrm>
                <a:off x="1540484" y="5741861"/>
                <a:ext cx="2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BF2CDD3E-4DA5-6D84-74DB-0EA425FF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84" y="5741861"/>
                <a:ext cx="260712" cy="276999"/>
              </a:xfrm>
              <a:prstGeom prst="rect">
                <a:avLst/>
              </a:prstGeom>
              <a:blipFill>
                <a:blip r:embed="rId5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79F97964-7BEE-C39B-333E-AEA98B279D12}"/>
                  </a:ext>
                </a:extLst>
              </p:cNvPr>
              <p:cNvSpPr txBox="1"/>
              <p:nvPr/>
            </p:nvSpPr>
            <p:spPr>
              <a:xfrm>
                <a:off x="2990930" y="5154542"/>
                <a:ext cx="266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79F97964-7BEE-C39B-333E-AEA98B279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930" y="5154542"/>
                <a:ext cx="266035" cy="276999"/>
              </a:xfrm>
              <a:prstGeom prst="rect">
                <a:avLst/>
              </a:prstGeom>
              <a:blipFill>
                <a:blip r:embed="rId6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A64A5987-1579-4DAA-6D25-63CBA698B7C1}"/>
              </a:ext>
            </a:extLst>
          </p:cNvPr>
          <p:cNvCxnSpPr/>
          <p:nvPr/>
        </p:nvCxnSpPr>
        <p:spPr>
          <a:xfrm>
            <a:off x="1570191" y="3891825"/>
            <a:ext cx="231005" cy="707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7538F44F-3FD5-D1B4-CB48-E5FBF449763F}"/>
                  </a:ext>
                </a:extLst>
              </p:cNvPr>
              <p:cNvSpPr txBox="1"/>
              <p:nvPr/>
            </p:nvSpPr>
            <p:spPr>
              <a:xfrm>
                <a:off x="894889" y="3724310"/>
                <a:ext cx="600997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7538F44F-3FD5-D1B4-CB48-E5FBF4497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89" y="3724310"/>
                <a:ext cx="600997" cy="304058"/>
              </a:xfrm>
              <a:prstGeom prst="rect">
                <a:avLst/>
              </a:prstGeom>
              <a:blipFill>
                <a:blip r:embed="rId7"/>
                <a:stretch>
                  <a:fillRect l="-3061" r="-2041" b="-1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A14A9B23-4520-829F-317F-F4E6E1DD1150}"/>
                  </a:ext>
                </a:extLst>
              </p:cNvPr>
              <p:cNvSpPr txBox="1"/>
              <p:nvPr/>
            </p:nvSpPr>
            <p:spPr>
              <a:xfrm>
                <a:off x="5680609" y="4028368"/>
                <a:ext cx="51635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Obbiettivo: scrivere </a:t>
                </a:r>
                <a:r>
                  <a:rPr lang="it-IT" dirty="0" err="1"/>
                  <a:t>eq</a:t>
                </a:r>
                <a:r>
                  <a:rPr lang="it-IT" dirty="0"/>
                  <a:t>. dinamica diretta nella forma: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A14A9B23-4520-829F-317F-F4E6E1DD1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09" y="4028368"/>
                <a:ext cx="5163593" cy="646331"/>
              </a:xfrm>
              <a:prstGeom prst="rect">
                <a:avLst/>
              </a:prstGeom>
              <a:blipFill>
                <a:blip r:embed="rId8"/>
                <a:stretch>
                  <a:fillRect l="-1063" t="-5660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e 62">
            <a:extLst>
              <a:ext uri="{FF2B5EF4-FFF2-40B4-BE49-F238E27FC236}">
                <a16:creationId xmlns:a16="http://schemas.microsoft.com/office/drawing/2014/main" id="{6FA1ACD0-F299-743F-E61A-2944D1D51555}"/>
              </a:ext>
            </a:extLst>
          </p:cNvPr>
          <p:cNvSpPr/>
          <p:nvPr/>
        </p:nvSpPr>
        <p:spPr>
          <a:xfrm>
            <a:off x="8601834" y="4247904"/>
            <a:ext cx="671639" cy="506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96E176AD-63B1-6CC6-423A-1ACFD63BAC50}"/>
              </a:ext>
            </a:extLst>
          </p:cNvPr>
          <p:cNvCxnSpPr>
            <a:stCxn id="63" idx="4"/>
          </p:cNvCxnSpPr>
          <p:nvPr/>
        </p:nvCxnSpPr>
        <p:spPr>
          <a:xfrm>
            <a:off x="8937654" y="4754812"/>
            <a:ext cx="335819" cy="53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EACB4DBF-C73C-6E0B-7F78-E3E396BF0F7A}"/>
              </a:ext>
            </a:extLst>
          </p:cNvPr>
          <p:cNvSpPr txBox="1"/>
          <p:nvPr/>
        </p:nvSpPr>
        <p:spPr>
          <a:xfrm>
            <a:off x="8132496" y="5192869"/>
            <a:ext cx="292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L’accelerazione del i-esimo giunto può dipendere al massimo dalle accelerazioni dei giunti precedenti </a:t>
            </a:r>
          </a:p>
        </p:txBody>
      </p:sp>
    </p:spTree>
    <p:extLst>
      <p:ext uri="{BB962C8B-B14F-4D97-AF65-F5344CB8AC3E}">
        <p14:creationId xmlns:p14="http://schemas.microsoft.com/office/powerpoint/2010/main" val="33078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70971B2-E88D-4F0B-AF87-BAAC733EA842}"/>
                  </a:ext>
                </a:extLst>
              </p:cNvPr>
              <p:cNvSpPr txBox="1"/>
              <p:nvPr/>
            </p:nvSpPr>
            <p:spPr>
              <a:xfrm>
                <a:off x="629326" y="626341"/>
                <a:ext cx="9878730" cy="980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Il corpo 1 è la maniglia (handle) che viene sollecitata dal giunto 1 tramite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e dal </a:t>
                </a:r>
                <a:r>
                  <a:rPr lang="it-IT" dirty="0" err="1"/>
                  <a:t>wrench</a:t>
                </a:r>
                <a:r>
                  <a:rPr lang="it-IT" dirty="0"/>
                  <a:t> esterno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ext</m:t>
                            </m:r>
                          </m:sub>
                        </m:sSub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Tali </a:t>
                </a:r>
                <a:r>
                  <a:rPr lang="it-IT" dirty="0" err="1"/>
                  <a:t>wrench</a:t>
                </a:r>
                <a:r>
                  <a:rPr lang="it-IT" dirty="0"/>
                  <a:t> andranno ad accelerare il corpo 1 ed una parte si trasmetterà tramite il giunto 2 al corpo 2.</a:t>
                </a:r>
              </a:p>
              <a:p>
                <a:endParaRPr lang="it-IT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70971B2-E88D-4F0B-AF87-BAAC733E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26" y="626341"/>
                <a:ext cx="9878730" cy="980974"/>
              </a:xfrm>
              <a:prstGeom prst="rect">
                <a:avLst/>
              </a:prstGeom>
              <a:blipFill>
                <a:blip r:embed="rId2"/>
                <a:stretch>
                  <a:fillRect l="-494" t="-31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e 5">
            <a:extLst>
              <a:ext uri="{FF2B5EF4-FFF2-40B4-BE49-F238E27FC236}">
                <a16:creationId xmlns:a16="http://schemas.microsoft.com/office/drawing/2014/main" id="{FC3605B6-D0C0-47BA-90E0-B932BC03B2FE}"/>
              </a:ext>
            </a:extLst>
          </p:cNvPr>
          <p:cNvSpPr/>
          <p:nvPr/>
        </p:nvSpPr>
        <p:spPr>
          <a:xfrm rot="20475392">
            <a:off x="877120" y="2753004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23A81EC-A802-4060-9E60-452EC3DA5885}"/>
              </a:ext>
            </a:extLst>
          </p:cNvPr>
          <p:cNvSpPr/>
          <p:nvPr/>
        </p:nvSpPr>
        <p:spPr>
          <a:xfrm rot="21070218">
            <a:off x="2895040" y="2496618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F15A81D-A540-4075-90FA-0B5A5F12869D}"/>
              </a:ext>
            </a:extLst>
          </p:cNvPr>
          <p:cNvSpPr/>
          <p:nvPr/>
        </p:nvSpPr>
        <p:spPr>
          <a:xfrm>
            <a:off x="1995189" y="2883480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62F6F87-B6AC-46DD-9D15-FF487CA610A2}"/>
              </a:ext>
            </a:extLst>
          </p:cNvPr>
          <p:cNvSpPr/>
          <p:nvPr/>
        </p:nvSpPr>
        <p:spPr>
          <a:xfrm>
            <a:off x="3049311" y="2870807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7F7C61C-51AA-47FE-860D-4FB3CD1D25B3}"/>
              </a:ext>
            </a:extLst>
          </p:cNvPr>
          <p:cNvSpPr/>
          <p:nvPr/>
        </p:nvSpPr>
        <p:spPr>
          <a:xfrm>
            <a:off x="1098093" y="3235309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816704E-EAF9-4DAC-839C-E6087648D275}"/>
              </a:ext>
            </a:extLst>
          </p:cNvPr>
          <p:cNvCxnSpPr/>
          <p:nvPr/>
        </p:nvCxnSpPr>
        <p:spPr>
          <a:xfrm flipH="1" flipV="1">
            <a:off x="1053995" y="2582789"/>
            <a:ext cx="107739" cy="72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85BA024-4233-4B5D-85D7-2F3D4149EAB7}"/>
              </a:ext>
            </a:extLst>
          </p:cNvPr>
          <p:cNvCxnSpPr>
            <a:cxnSpLocks/>
          </p:cNvCxnSpPr>
          <p:nvPr/>
        </p:nvCxnSpPr>
        <p:spPr>
          <a:xfrm flipV="1">
            <a:off x="1161734" y="3235309"/>
            <a:ext cx="833455" cy="7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C7F51E5-7510-4821-891C-4DA8261ADE24}"/>
              </a:ext>
            </a:extLst>
          </p:cNvPr>
          <p:cNvCxnSpPr>
            <a:cxnSpLocks/>
          </p:cNvCxnSpPr>
          <p:nvPr/>
        </p:nvCxnSpPr>
        <p:spPr>
          <a:xfrm flipH="1">
            <a:off x="1117073" y="3291366"/>
            <a:ext cx="44661" cy="45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95C6EFF-9CDF-43ED-9E62-328A596A3D7B}"/>
              </a:ext>
            </a:extLst>
          </p:cNvPr>
          <p:cNvCxnSpPr>
            <a:cxnSpLocks/>
          </p:cNvCxnSpPr>
          <p:nvPr/>
        </p:nvCxnSpPr>
        <p:spPr>
          <a:xfrm flipH="1" flipV="1">
            <a:off x="2844521" y="2272919"/>
            <a:ext cx="255426" cy="63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D1155B6-082D-40D1-8A89-4DAB84A12A7E}"/>
              </a:ext>
            </a:extLst>
          </p:cNvPr>
          <p:cNvCxnSpPr>
            <a:cxnSpLocks/>
          </p:cNvCxnSpPr>
          <p:nvPr/>
        </p:nvCxnSpPr>
        <p:spPr>
          <a:xfrm flipV="1">
            <a:off x="3099947" y="2404337"/>
            <a:ext cx="357922" cy="50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0ECDB7C-23CC-4A25-897D-9FACAC92D0B2}"/>
              </a:ext>
            </a:extLst>
          </p:cNvPr>
          <p:cNvCxnSpPr>
            <a:cxnSpLocks/>
          </p:cNvCxnSpPr>
          <p:nvPr/>
        </p:nvCxnSpPr>
        <p:spPr>
          <a:xfrm>
            <a:off x="3099947" y="2911111"/>
            <a:ext cx="409728" cy="31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/>
              <p:nvPr/>
            </p:nvSpPr>
            <p:spPr>
              <a:xfrm>
                <a:off x="4037844" y="2247910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44" y="2247910"/>
                <a:ext cx="835485" cy="369332"/>
              </a:xfrm>
              <a:prstGeom prst="rect">
                <a:avLst/>
              </a:prstGeom>
              <a:blipFill>
                <a:blip r:embed="rId3"/>
                <a:stretch>
                  <a:fillRect l="-5839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56EC33A-77A6-466F-8045-AEDE058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FFEBE-349E-40E5-9EF1-12B21E82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DC7B49D-270D-4A80-93CA-C8841ED0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5</a:t>
            </a:fld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EEB0669-68A1-E053-B23D-2B9E14613EE7}"/>
              </a:ext>
            </a:extLst>
          </p:cNvPr>
          <p:cNvCxnSpPr>
            <a:cxnSpLocks/>
          </p:cNvCxnSpPr>
          <p:nvPr/>
        </p:nvCxnSpPr>
        <p:spPr>
          <a:xfrm>
            <a:off x="2123501" y="2937613"/>
            <a:ext cx="919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34DB460-EAD7-5466-FEAF-87B02EF29376}"/>
              </a:ext>
            </a:extLst>
          </p:cNvPr>
          <p:cNvCxnSpPr>
            <a:cxnSpLocks/>
          </p:cNvCxnSpPr>
          <p:nvPr/>
        </p:nvCxnSpPr>
        <p:spPr>
          <a:xfrm>
            <a:off x="1084750" y="2343996"/>
            <a:ext cx="231005" cy="707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894E465-FBDD-CFF9-8F07-AEC263121577}"/>
              </a:ext>
            </a:extLst>
          </p:cNvPr>
          <p:cNvCxnSpPr>
            <a:cxnSpLocks/>
          </p:cNvCxnSpPr>
          <p:nvPr/>
        </p:nvCxnSpPr>
        <p:spPr>
          <a:xfrm flipV="1">
            <a:off x="885226" y="3304785"/>
            <a:ext cx="263983" cy="680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21E20404-9864-4307-4ECB-60A743C1D2D1}"/>
              </a:ext>
            </a:extLst>
          </p:cNvPr>
          <p:cNvCxnSpPr>
            <a:cxnSpLocks/>
          </p:cNvCxnSpPr>
          <p:nvPr/>
        </p:nvCxnSpPr>
        <p:spPr>
          <a:xfrm>
            <a:off x="2602199" y="2305688"/>
            <a:ext cx="497748" cy="602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C45E711-6909-0236-B1A8-CACA0CCA0473}"/>
              </a:ext>
            </a:extLst>
          </p:cNvPr>
          <p:cNvCxnSpPr>
            <a:cxnSpLocks/>
          </p:cNvCxnSpPr>
          <p:nvPr/>
        </p:nvCxnSpPr>
        <p:spPr>
          <a:xfrm flipH="1" flipV="1">
            <a:off x="2081641" y="2998823"/>
            <a:ext cx="517588" cy="601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/>
              <p:nvPr/>
            </p:nvSpPr>
            <p:spPr>
              <a:xfrm>
                <a:off x="1227811" y="2160102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11" y="2160102"/>
                <a:ext cx="835485" cy="369332"/>
              </a:xfrm>
              <a:prstGeom prst="rect">
                <a:avLst/>
              </a:prstGeom>
              <a:blipFill>
                <a:blip r:embed="rId4"/>
                <a:stretch>
                  <a:fillRect l="-5839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/>
              <p:nvPr/>
            </p:nvSpPr>
            <p:spPr>
              <a:xfrm>
                <a:off x="571225" y="2076163"/>
                <a:ext cx="600997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25" y="2076163"/>
                <a:ext cx="600997" cy="304058"/>
              </a:xfrm>
              <a:prstGeom prst="rect">
                <a:avLst/>
              </a:prstGeom>
              <a:blipFill>
                <a:blip r:embed="rId5"/>
                <a:stretch>
                  <a:fillRect l="-3061" r="-2041" b="-20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/>
              <p:nvPr/>
            </p:nvSpPr>
            <p:spPr>
              <a:xfrm>
                <a:off x="491374" y="389913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4" y="3899138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/>
              <p:nvPr/>
            </p:nvSpPr>
            <p:spPr>
              <a:xfrm>
                <a:off x="2461631" y="198790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631" y="1987908"/>
                <a:ext cx="322461" cy="276999"/>
              </a:xfrm>
              <a:prstGeom prst="rect">
                <a:avLst/>
              </a:prstGeom>
              <a:blipFill>
                <a:blip r:embed="rId7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/>
              <p:nvPr/>
            </p:nvSpPr>
            <p:spPr>
              <a:xfrm>
                <a:off x="2583116" y="3610788"/>
                <a:ext cx="495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116" y="3610788"/>
                <a:ext cx="495585" cy="276999"/>
              </a:xfrm>
              <a:prstGeom prst="rect">
                <a:avLst/>
              </a:prstGeom>
              <a:blipFill>
                <a:blip r:embed="rId8"/>
                <a:stretch>
                  <a:fillRect l="-2469" r="-4938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3C5035E4-52FA-6E08-CF1D-A8DFA471C8F3}"/>
                  </a:ext>
                </a:extLst>
              </p:cNvPr>
              <p:cNvSpPr txBox="1"/>
              <p:nvPr/>
            </p:nvSpPr>
            <p:spPr>
              <a:xfrm>
                <a:off x="5164536" y="2086303"/>
                <a:ext cx="6126551" cy="3023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Scriviamo </a:t>
                </a:r>
                <a:r>
                  <a:rPr lang="it-IT" dirty="0" err="1"/>
                  <a:t>eq</a:t>
                </a:r>
                <a:r>
                  <a:rPr lang="it-IT" dirty="0"/>
                  <a:t>. dinamico dei corpi: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ad</m:t>
                          </m:r>
                        </m:e>
                        <m:sub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ad</m:t>
                          </m:r>
                        </m:e>
                        <m:sub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  <m: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Si è definito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a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𝑀𝑉</m:t>
                    </m:r>
                  </m:oMath>
                </a14:m>
                <a:r>
                  <a:rPr lang="it-IT" dirty="0"/>
                  <a:t> il </a:t>
                </a:r>
                <a:r>
                  <a:rPr lang="it-IT" u="sng" dirty="0" err="1"/>
                  <a:t>wrench</a:t>
                </a:r>
                <a:r>
                  <a:rPr lang="it-IT" u="sng" dirty="0"/>
                  <a:t> di </a:t>
                </a:r>
                <a:r>
                  <a:rPr lang="it-IT" u="sng" dirty="0" err="1"/>
                  <a:t>bias</a:t>
                </a:r>
                <a:r>
                  <a:rPr lang="it-IT" dirty="0"/>
                  <a:t> (</a:t>
                </a:r>
                <a:r>
                  <a:rPr lang="it-IT" dirty="0" err="1"/>
                  <a:t>wrench</a:t>
                </a:r>
                <a:r>
                  <a:rPr lang="it-IT" dirty="0"/>
                  <a:t> necessario per avere accelerazione nulla).</a:t>
                </a:r>
              </a:p>
              <a:p>
                <a:endParaRPr lang="it-IT" u="sng" dirty="0"/>
              </a:p>
              <a:p>
                <a:endParaRPr lang="it-IT" u="sng" dirty="0"/>
              </a:p>
              <a:p>
                <a:r>
                  <a:rPr lang="it-IT" dirty="0"/>
                  <a:t>Introduciamo, per compattezza, la seguente notazione: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3C5035E4-52FA-6E08-CF1D-A8DFA471C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536" y="2086303"/>
                <a:ext cx="6126551" cy="3023648"/>
              </a:xfrm>
              <a:prstGeom prst="rect">
                <a:avLst/>
              </a:prstGeom>
              <a:blipFill>
                <a:blip r:embed="rId9"/>
                <a:stretch>
                  <a:fillRect l="-796" t="-10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C192D1DA-AEFA-A227-5FDB-FF22DC67C57C}"/>
                  </a:ext>
                </a:extLst>
              </p:cNvPr>
              <p:cNvSpPr txBox="1"/>
              <p:nvPr/>
            </p:nvSpPr>
            <p:spPr>
              <a:xfrm>
                <a:off x="5737252" y="4862202"/>
                <a:ext cx="5259823" cy="693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Ad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/>
                  <a:t>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ad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/>
                  <a:t>;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b="0" dirty="0"/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C192D1DA-AEFA-A227-5FDB-FF22DC67C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252" y="4862202"/>
                <a:ext cx="5259823" cy="693010"/>
              </a:xfrm>
              <a:prstGeom prst="rect">
                <a:avLst/>
              </a:prstGeom>
              <a:blipFill>
                <a:blip r:embed="rId10"/>
                <a:stretch>
                  <a:fillRect b="-88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53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FC3605B6-D0C0-47BA-90E0-B932BC03B2FE}"/>
              </a:ext>
            </a:extLst>
          </p:cNvPr>
          <p:cNvSpPr/>
          <p:nvPr/>
        </p:nvSpPr>
        <p:spPr>
          <a:xfrm rot="20475392">
            <a:off x="877120" y="2753004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23A81EC-A802-4060-9E60-452EC3DA5885}"/>
              </a:ext>
            </a:extLst>
          </p:cNvPr>
          <p:cNvSpPr/>
          <p:nvPr/>
        </p:nvSpPr>
        <p:spPr>
          <a:xfrm rot="21070218">
            <a:off x="2895040" y="2496618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F15A81D-A540-4075-90FA-0B5A5F12869D}"/>
              </a:ext>
            </a:extLst>
          </p:cNvPr>
          <p:cNvSpPr/>
          <p:nvPr/>
        </p:nvSpPr>
        <p:spPr>
          <a:xfrm>
            <a:off x="1995189" y="2883480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62F6F87-B6AC-46DD-9D15-FF487CA610A2}"/>
              </a:ext>
            </a:extLst>
          </p:cNvPr>
          <p:cNvSpPr/>
          <p:nvPr/>
        </p:nvSpPr>
        <p:spPr>
          <a:xfrm>
            <a:off x="3049311" y="2870807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7F7C61C-51AA-47FE-860D-4FB3CD1D25B3}"/>
              </a:ext>
            </a:extLst>
          </p:cNvPr>
          <p:cNvSpPr/>
          <p:nvPr/>
        </p:nvSpPr>
        <p:spPr>
          <a:xfrm>
            <a:off x="1098093" y="3235309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816704E-EAF9-4DAC-839C-E6087648D275}"/>
              </a:ext>
            </a:extLst>
          </p:cNvPr>
          <p:cNvCxnSpPr/>
          <p:nvPr/>
        </p:nvCxnSpPr>
        <p:spPr>
          <a:xfrm flipH="1" flipV="1">
            <a:off x="1053995" y="2582789"/>
            <a:ext cx="107739" cy="72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85BA024-4233-4B5D-85D7-2F3D4149EAB7}"/>
              </a:ext>
            </a:extLst>
          </p:cNvPr>
          <p:cNvCxnSpPr>
            <a:cxnSpLocks/>
          </p:cNvCxnSpPr>
          <p:nvPr/>
        </p:nvCxnSpPr>
        <p:spPr>
          <a:xfrm flipV="1">
            <a:off x="1161734" y="3235309"/>
            <a:ext cx="833455" cy="7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C7F51E5-7510-4821-891C-4DA8261ADE24}"/>
              </a:ext>
            </a:extLst>
          </p:cNvPr>
          <p:cNvCxnSpPr>
            <a:cxnSpLocks/>
          </p:cNvCxnSpPr>
          <p:nvPr/>
        </p:nvCxnSpPr>
        <p:spPr>
          <a:xfrm flipH="1">
            <a:off x="1117073" y="3291366"/>
            <a:ext cx="44661" cy="45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95C6EFF-9CDF-43ED-9E62-328A596A3D7B}"/>
              </a:ext>
            </a:extLst>
          </p:cNvPr>
          <p:cNvCxnSpPr>
            <a:cxnSpLocks/>
          </p:cNvCxnSpPr>
          <p:nvPr/>
        </p:nvCxnSpPr>
        <p:spPr>
          <a:xfrm flipH="1" flipV="1">
            <a:off x="2844521" y="2272919"/>
            <a:ext cx="255426" cy="63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D1155B6-082D-40D1-8A89-4DAB84A12A7E}"/>
              </a:ext>
            </a:extLst>
          </p:cNvPr>
          <p:cNvCxnSpPr>
            <a:cxnSpLocks/>
          </p:cNvCxnSpPr>
          <p:nvPr/>
        </p:nvCxnSpPr>
        <p:spPr>
          <a:xfrm flipV="1">
            <a:off x="3099947" y="2404337"/>
            <a:ext cx="357922" cy="50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0ECDB7C-23CC-4A25-897D-9FACAC92D0B2}"/>
              </a:ext>
            </a:extLst>
          </p:cNvPr>
          <p:cNvCxnSpPr>
            <a:cxnSpLocks/>
          </p:cNvCxnSpPr>
          <p:nvPr/>
        </p:nvCxnSpPr>
        <p:spPr>
          <a:xfrm>
            <a:off x="3099947" y="2911111"/>
            <a:ext cx="409728" cy="31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/>
              <p:nvPr/>
            </p:nvSpPr>
            <p:spPr>
              <a:xfrm>
                <a:off x="4037844" y="2247910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44" y="2247910"/>
                <a:ext cx="835485" cy="369332"/>
              </a:xfrm>
              <a:prstGeom prst="rect">
                <a:avLst/>
              </a:prstGeom>
              <a:blipFill>
                <a:blip r:embed="rId2"/>
                <a:stretch>
                  <a:fillRect l="-5839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56EC33A-77A6-466F-8045-AEDE058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FFEBE-349E-40E5-9EF1-12B21E82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DC7B49D-270D-4A80-93CA-C8841ED0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6</a:t>
            </a:fld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EEB0669-68A1-E053-B23D-2B9E14613EE7}"/>
              </a:ext>
            </a:extLst>
          </p:cNvPr>
          <p:cNvCxnSpPr>
            <a:cxnSpLocks/>
          </p:cNvCxnSpPr>
          <p:nvPr/>
        </p:nvCxnSpPr>
        <p:spPr>
          <a:xfrm>
            <a:off x="2123501" y="2937613"/>
            <a:ext cx="919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34DB460-EAD7-5466-FEAF-87B02EF29376}"/>
              </a:ext>
            </a:extLst>
          </p:cNvPr>
          <p:cNvCxnSpPr>
            <a:cxnSpLocks/>
          </p:cNvCxnSpPr>
          <p:nvPr/>
        </p:nvCxnSpPr>
        <p:spPr>
          <a:xfrm>
            <a:off x="1084750" y="2343996"/>
            <a:ext cx="231005" cy="707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894E465-FBDD-CFF9-8F07-AEC263121577}"/>
              </a:ext>
            </a:extLst>
          </p:cNvPr>
          <p:cNvCxnSpPr>
            <a:cxnSpLocks/>
          </p:cNvCxnSpPr>
          <p:nvPr/>
        </p:nvCxnSpPr>
        <p:spPr>
          <a:xfrm flipV="1">
            <a:off x="885226" y="3304785"/>
            <a:ext cx="263983" cy="680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21E20404-9864-4307-4ECB-60A743C1D2D1}"/>
              </a:ext>
            </a:extLst>
          </p:cNvPr>
          <p:cNvCxnSpPr>
            <a:cxnSpLocks/>
          </p:cNvCxnSpPr>
          <p:nvPr/>
        </p:nvCxnSpPr>
        <p:spPr>
          <a:xfrm>
            <a:off x="2602199" y="2305688"/>
            <a:ext cx="497748" cy="602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C45E711-6909-0236-B1A8-CACA0CCA0473}"/>
              </a:ext>
            </a:extLst>
          </p:cNvPr>
          <p:cNvCxnSpPr>
            <a:cxnSpLocks/>
          </p:cNvCxnSpPr>
          <p:nvPr/>
        </p:nvCxnSpPr>
        <p:spPr>
          <a:xfrm flipH="1" flipV="1">
            <a:off x="2081641" y="2998823"/>
            <a:ext cx="517588" cy="601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/>
              <p:nvPr/>
            </p:nvSpPr>
            <p:spPr>
              <a:xfrm>
                <a:off x="1227811" y="2160102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11" y="2160102"/>
                <a:ext cx="835485" cy="369332"/>
              </a:xfrm>
              <a:prstGeom prst="rect">
                <a:avLst/>
              </a:prstGeom>
              <a:blipFill>
                <a:blip r:embed="rId3"/>
                <a:stretch>
                  <a:fillRect l="-5839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/>
              <p:nvPr/>
            </p:nvSpPr>
            <p:spPr>
              <a:xfrm>
                <a:off x="571225" y="2076163"/>
                <a:ext cx="600997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25" y="2076163"/>
                <a:ext cx="600997" cy="304058"/>
              </a:xfrm>
              <a:prstGeom prst="rect">
                <a:avLst/>
              </a:prstGeom>
              <a:blipFill>
                <a:blip r:embed="rId4"/>
                <a:stretch>
                  <a:fillRect l="-3061" r="-2041" b="-20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/>
              <p:nvPr/>
            </p:nvSpPr>
            <p:spPr>
              <a:xfrm>
                <a:off x="491374" y="389913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4" y="3899138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/>
              <p:nvPr/>
            </p:nvSpPr>
            <p:spPr>
              <a:xfrm>
                <a:off x="2461631" y="198790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631" y="1987908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/>
              <p:nvPr/>
            </p:nvSpPr>
            <p:spPr>
              <a:xfrm>
                <a:off x="2583116" y="3610788"/>
                <a:ext cx="495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116" y="3610788"/>
                <a:ext cx="495585" cy="276999"/>
              </a:xfrm>
              <a:prstGeom prst="rect">
                <a:avLst/>
              </a:prstGeom>
              <a:blipFill>
                <a:blip r:embed="rId7"/>
                <a:stretch>
                  <a:fillRect l="-2469" r="-4938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3C5035E4-52FA-6E08-CF1D-A8DFA471C8F3}"/>
                  </a:ext>
                </a:extLst>
              </p:cNvPr>
              <p:cNvSpPr txBox="1"/>
              <p:nvPr/>
            </p:nvSpPr>
            <p:spPr>
              <a:xfrm>
                <a:off x="5053249" y="1812899"/>
                <a:ext cx="6273808" cy="265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Scriviamo </a:t>
                </a:r>
                <a:r>
                  <a:rPr lang="it-IT" dirty="0" err="1"/>
                  <a:t>eq</a:t>
                </a:r>
                <a:r>
                  <a:rPr lang="it-IT" dirty="0"/>
                  <a:t>. dinamico dei corpi: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L’accelerazione del corpo 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 dipende dall’accelerazione del corpo 1: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3C5035E4-52FA-6E08-CF1D-A8DFA471C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249" y="1812899"/>
                <a:ext cx="6273808" cy="2653932"/>
              </a:xfrm>
              <a:prstGeom prst="rect">
                <a:avLst/>
              </a:prstGeom>
              <a:blipFill>
                <a:blip r:embed="rId8"/>
                <a:stretch>
                  <a:fillRect l="-875" t="-1147" b="-2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62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FC3605B6-D0C0-47BA-90E0-B932BC03B2FE}"/>
              </a:ext>
            </a:extLst>
          </p:cNvPr>
          <p:cNvSpPr/>
          <p:nvPr/>
        </p:nvSpPr>
        <p:spPr>
          <a:xfrm rot="20475392">
            <a:off x="877120" y="2753004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23A81EC-A802-4060-9E60-452EC3DA5885}"/>
              </a:ext>
            </a:extLst>
          </p:cNvPr>
          <p:cNvSpPr/>
          <p:nvPr/>
        </p:nvSpPr>
        <p:spPr>
          <a:xfrm rot="21070218">
            <a:off x="2895040" y="2496618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F15A81D-A540-4075-90FA-0B5A5F12869D}"/>
              </a:ext>
            </a:extLst>
          </p:cNvPr>
          <p:cNvSpPr/>
          <p:nvPr/>
        </p:nvSpPr>
        <p:spPr>
          <a:xfrm>
            <a:off x="1995189" y="2883480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62F6F87-B6AC-46DD-9D15-FF487CA610A2}"/>
              </a:ext>
            </a:extLst>
          </p:cNvPr>
          <p:cNvSpPr/>
          <p:nvPr/>
        </p:nvSpPr>
        <p:spPr>
          <a:xfrm>
            <a:off x="3049311" y="2870807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7F7C61C-51AA-47FE-860D-4FB3CD1D25B3}"/>
              </a:ext>
            </a:extLst>
          </p:cNvPr>
          <p:cNvSpPr/>
          <p:nvPr/>
        </p:nvSpPr>
        <p:spPr>
          <a:xfrm>
            <a:off x="1098093" y="3235309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816704E-EAF9-4DAC-839C-E6087648D275}"/>
              </a:ext>
            </a:extLst>
          </p:cNvPr>
          <p:cNvCxnSpPr/>
          <p:nvPr/>
        </p:nvCxnSpPr>
        <p:spPr>
          <a:xfrm flipH="1" flipV="1">
            <a:off x="1053995" y="2582789"/>
            <a:ext cx="107739" cy="72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85BA024-4233-4B5D-85D7-2F3D4149EAB7}"/>
              </a:ext>
            </a:extLst>
          </p:cNvPr>
          <p:cNvCxnSpPr>
            <a:cxnSpLocks/>
          </p:cNvCxnSpPr>
          <p:nvPr/>
        </p:nvCxnSpPr>
        <p:spPr>
          <a:xfrm flipV="1">
            <a:off x="1161734" y="3235309"/>
            <a:ext cx="833455" cy="7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C7F51E5-7510-4821-891C-4DA8261ADE24}"/>
              </a:ext>
            </a:extLst>
          </p:cNvPr>
          <p:cNvCxnSpPr>
            <a:cxnSpLocks/>
          </p:cNvCxnSpPr>
          <p:nvPr/>
        </p:nvCxnSpPr>
        <p:spPr>
          <a:xfrm flipH="1">
            <a:off x="1117073" y="3291366"/>
            <a:ext cx="44661" cy="45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95C6EFF-9CDF-43ED-9E62-328A596A3D7B}"/>
              </a:ext>
            </a:extLst>
          </p:cNvPr>
          <p:cNvCxnSpPr>
            <a:cxnSpLocks/>
          </p:cNvCxnSpPr>
          <p:nvPr/>
        </p:nvCxnSpPr>
        <p:spPr>
          <a:xfrm flipH="1" flipV="1">
            <a:off x="2844521" y="2272919"/>
            <a:ext cx="255426" cy="63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D1155B6-082D-40D1-8A89-4DAB84A12A7E}"/>
              </a:ext>
            </a:extLst>
          </p:cNvPr>
          <p:cNvCxnSpPr>
            <a:cxnSpLocks/>
          </p:cNvCxnSpPr>
          <p:nvPr/>
        </p:nvCxnSpPr>
        <p:spPr>
          <a:xfrm flipV="1">
            <a:off x="3099947" y="2404337"/>
            <a:ext cx="357922" cy="50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0ECDB7C-23CC-4A25-897D-9FACAC92D0B2}"/>
              </a:ext>
            </a:extLst>
          </p:cNvPr>
          <p:cNvCxnSpPr>
            <a:cxnSpLocks/>
          </p:cNvCxnSpPr>
          <p:nvPr/>
        </p:nvCxnSpPr>
        <p:spPr>
          <a:xfrm>
            <a:off x="3099947" y="2911111"/>
            <a:ext cx="409728" cy="31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/>
              <p:nvPr/>
            </p:nvSpPr>
            <p:spPr>
              <a:xfrm>
                <a:off x="4037844" y="2247910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44" y="2247910"/>
                <a:ext cx="835485" cy="369332"/>
              </a:xfrm>
              <a:prstGeom prst="rect">
                <a:avLst/>
              </a:prstGeom>
              <a:blipFill>
                <a:blip r:embed="rId2"/>
                <a:stretch>
                  <a:fillRect l="-5839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56EC33A-77A6-466F-8045-AEDE058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FFEBE-349E-40E5-9EF1-12B21E82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DC7B49D-270D-4A80-93CA-C8841ED0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7</a:t>
            </a:fld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EEB0669-68A1-E053-B23D-2B9E14613EE7}"/>
              </a:ext>
            </a:extLst>
          </p:cNvPr>
          <p:cNvCxnSpPr>
            <a:cxnSpLocks/>
          </p:cNvCxnSpPr>
          <p:nvPr/>
        </p:nvCxnSpPr>
        <p:spPr>
          <a:xfrm>
            <a:off x="2123501" y="2937613"/>
            <a:ext cx="919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34DB460-EAD7-5466-FEAF-87B02EF29376}"/>
              </a:ext>
            </a:extLst>
          </p:cNvPr>
          <p:cNvCxnSpPr>
            <a:cxnSpLocks/>
          </p:cNvCxnSpPr>
          <p:nvPr/>
        </p:nvCxnSpPr>
        <p:spPr>
          <a:xfrm>
            <a:off x="1084750" y="2343996"/>
            <a:ext cx="231005" cy="707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894E465-FBDD-CFF9-8F07-AEC263121577}"/>
              </a:ext>
            </a:extLst>
          </p:cNvPr>
          <p:cNvCxnSpPr>
            <a:cxnSpLocks/>
          </p:cNvCxnSpPr>
          <p:nvPr/>
        </p:nvCxnSpPr>
        <p:spPr>
          <a:xfrm flipV="1">
            <a:off x="885226" y="3304785"/>
            <a:ext cx="263983" cy="680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21E20404-9864-4307-4ECB-60A743C1D2D1}"/>
              </a:ext>
            </a:extLst>
          </p:cNvPr>
          <p:cNvCxnSpPr>
            <a:cxnSpLocks/>
          </p:cNvCxnSpPr>
          <p:nvPr/>
        </p:nvCxnSpPr>
        <p:spPr>
          <a:xfrm>
            <a:off x="2602199" y="2305688"/>
            <a:ext cx="497748" cy="602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C45E711-6909-0236-B1A8-CACA0CCA0473}"/>
              </a:ext>
            </a:extLst>
          </p:cNvPr>
          <p:cNvCxnSpPr>
            <a:cxnSpLocks/>
          </p:cNvCxnSpPr>
          <p:nvPr/>
        </p:nvCxnSpPr>
        <p:spPr>
          <a:xfrm flipH="1" flipV="1">
            <a:off x="2081641" y="2998823"/>
            <a:ext cx="517588" cy="601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/>
              <p:nvPr/>
            </p:nvSpPr>
            <p:spPr>
              <a:xfrm>
                <a:off x="1227811" y="2160102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11" y="2160102"/>
                <a:ext cx="835485" cy="369332"/>
              </a:xfrm>
              <a:prstGeom prst="rect">
                <a:avLst/>
              </a:prstGeom>
              <a:blipFill>
                <a:blip r:embed="rId3"/>
                <a:stretch>
                  <a:fillRect l="-5839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/>
              <p:nvPr/>
            </p:nvSpPr>
            <p:spPr>
              <a:xfrm>
                <a:off x="571225" y="2076163"/>
                <a:ext cx="600997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25" y="2076163"/>
                <a:ext cx="600997" cy="304058"/>
              </a:xfrm>
              <a:prstGeom prst="rect">
                <a:avLst/>
              </a:prstGeom>
              <a:blipFill>
                <a:blip r:embed="rId4"/>
                <a:stretch>
                  <a:fillRect l="-3061" r="-2041" b="-20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/>
              <p:nvPr/>
            </p:nvSpPr>
            <p:spPr>
              <a:xfrm>
                <a:off x="491374" y="389913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4" y="3899138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/>
              <p:nvPr/>
            </p:nvSpPr>
            <p:spPr>
              <a:xfrm>
                <a:off x="2461631" y="198790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631" y="1987908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/>
              <p:nvPr/>
            </p:nvSpPr>
            <p:spPr>
              <a:xfrm>
                <a:off x="2583116" y="3610788"/>
                <a:ext cx="495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116" y="3610788"/>
                <a:ext cx="495585" cy="276999"/>
              </a:xfrm>
              <a:prstGeom prst="rect">
                <a:avLst/>
              </a:prstGeom>
              <a:blipFill>
                <a:blip r:embed="rId7"/>
                <a:stretch>
                  <a:fillRect l="-2469" r="-4938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3C5035E4-52FA-6E08-CF1D-A8DFA471C8F3}"/>
                  </a:ext>
                </a:extLst>
              </p:cNvPr>
              <p:cNvSpPr txBox="1"/>
              <p:nvPr/>
            </p:nvSpPr>
            <p:spPr>
              <a:xfrm>
                <a:off x="5534952" y="1403771"/>
                <a:ext cx="5677531" cy="3791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L’accelerazione del corpo 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 dipende dall’accelerazione del corpo 1: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Sostituiamo nell’</a:t>
                </a:r>
                <a:r>
                  <a:rPr lang="it-IT" dirty="0" err="1"/>
                  <a:t>eq</a:t>
                </a:r>
                <a:r>
                  <a:rPr lang="it-IT" dirty="0"/>
                  <a:t>. del corpo 2: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Analizziamo la componente attiva del giunto: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3C5035E4-52FA-6E08-CF1D-A8DFA471C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952" y="1403771"/>
                <a:ext cx="5677531" cy="3791166"/>
              </a:xfrm>
              <a:prstGeom prst="rect">
                <a:avLst/>
              </a:prstGeom>
              <a:blipFill>
                <a:blip r:embed="rId8"/>
                <a:stretch>
                  <a:fillRect l="-967" t="-4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23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FC3605B6-D0C0-47BA-90E0-B932BC03B2FE}"/>
              </a:ext>
            </a:extLst>
          </p:cNvPr>
          <p:cNvSpPr/>
          <p:nvPr/>
        </p:nvSpPr>
        <p:spPr>
          <a:xfrm rot="20475392">
            <a:off x="877120" y="2753004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23A81EC-A802-4060-9E60-452EC3DA5885}"/>
              </a:ext>
            </a:extLst>
          </p:cNvPr>
          <p:cNvSpPr/>
          <p:nvPr/>
        </p:nvSpPr>
        <p:spPr>
          <a:xfrm rot="21070218">
            <a:off x="2895040" y="2496618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F15A81D-A540-4075-90FA-0B5A5F12869D}"/>
              </a:ext>
            </a:extLst>
          </p:cNvPr>
          <p:cNvSpPr/>
          <p:nvPr/>
        </p:nvSpPr>
        <p:spPr>
          <a:xfrm>
            <a:off x="1995189" y="2883480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62F6F87-B6AC-46DD-9D15-FF487CA610A2}"/>
              </a:ext>
            </a:extLst>
          </p:cNvPr>
          <p:cNvSpPr/>
          <p:nvPr/>
        </p:nvSpPr>
        <p:spPr>
          <a:xfrm>
            <a:off x="3049311" y="2870807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7F7C61C-51AA-47FE-860D-4FB3CD1D25B3}"/>
              </a:ext>
            </a:extLst>
          </p:cNvPr>
          <p:cNvSpPr/>
          <p:nvPr/>
        </p:nvSpPr>
        <p:spPr>
          <a:xfrm>
            <a:off x="1098093" y="3235309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816704E-EAF9-4DAC-839C-E6087648D275}"/>
              </a:ext>
            </a:extLst>
          </p:cNvPr>
          <p:cNvCxnSpPr/>
          <p:nvPr/>
        </p:nvCxnSpPr>
        <p:spPr>
          <a:xfrm flipH="1" flipV="1">
            <a:off x="1053995" y="2582789"/>
            <a:ext cx="107739" cy="72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85BA024-4233-4B5D-85D7-2F3D4149EAB7}"/>
              </a:ext>
            </a:extLst>
          </p:cNvPr>
          <p:cNvCxnSpPr>
            <a:cxnSpLocks/>
          </p:cNvCxnSpPr>
          <p:nvPr/>
        </p:nvCxnSpPr>
        <p:spPr>
          <a:xfrm flipV="1">
            <a:off x="1161734" y="3235309"/>
            <a:ext cx="833455" cy="7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C7F51E5-7510-4821-891C-4DA8261ADE24}"/>
              </a:ext>
            </a:extLst>
          </p:cNvPr>
          <p:cNvCxnSpPr>
            <a:cxnSpLocks/>
          </p:cNvCxnSpPr>
          <p:nvPr/>
        </p:nvCxnSpPr>
        <p:spPr>
          <a:xfrm flipH="1">
            <a:off x="1117073" y="3291366"/>
            <a:ext cx="44661" cy="45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95C6EFF-9CDF-43ED-9E62-328A596A3D7B}"/>
              </a:ext>
            </a:extLst>
          </p:cNvPr>
          <p:cNvCxnSpPr>
            <a:cxnSpLocks/>
          </p:cNvCxnSpPr>
          <p:nvPr/>
        </p:nvCxnSpPr>
        <p:spPr>
          <a:xfrm flipH="1" flipV="1">
            <a:off x="2844521" y="2272919"/>
            <a:ext cx="255426" cy="63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D1155B6-082D-40D1-8A89-4DAB84A12A7E}"/>
              </a:ext>
            </a:extLst>
          </p:cNvPr>
          <p:cNvCxnSpPr>
            <a:cxnSpLocks/>
          </p:cNvCxnSpPr>
          <p:nvPr/>
        </p:nvCxnSpPr>
        <p:spPr>
          <a:xfrm flipV="1">
            <a:off x="3099947" y="2404337"/>
            <a:ext cx="357922" cy="50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0ECDB7C-23CC-4A25-897D-9FACAC92D0B2}"/>
              </a:ext>
            </a:extLst>
          </p:cNvPr>
          <p:cNvCxnSpPr>
            <a:cxnSpLocks/>
          </p:cNvCxnSpPr>
          <p:nvPr/>
        </p:nvCxnSpPr>
        <p:spPr>
          <a:xfrm>
            <a:off x="3099947" y="2911111"/>
            <a:ext cx="409728" cy="31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/>
              <p:nvPr/>
            </p:nvSpPr>
            <p:spPr>
              <a:xfrm>
                <a:off x="4037844" y="2247910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44" y="2247910"/>
                <a:ext cx="835485" cy="369332"/>
              </a:xfrm>
              <a:prstGeom prst="rect">
                <a:avLst/>
              </a:prstGeom>
              <a:blipFill>
                <a:blip r:embed="rId2"/>
                <a:stretch>
                  <a:fillRect l="-5839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56EC33A-77A6-466F-8045-AEDE058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FFEBE-349E-40E5-9EF1-12B21E82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DC7B49D-270D-4A80-93CA-C8841ED0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8</a:t>
            </a:fld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EEB0669-68A1-E053-B23D-2B9E14613EE7}"/>
              </a:ext>
            </a:extLst>
          </p:cNvPr>
          <p:cNvCxnSpPr>
            <a:cxnSpLocks/>
          </p:cNvCxnSpPr>
          <p:nvPr/>
        </p:nvCxnSpPr>
        <p:spPr>
          <a:xfrm>
            <a:off x="2123501" y="2937613"/>
            <a:ext cx="919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34DB460-EAD7-5466-FEAF-87B02EF29376}"/>
              </a:ext>
            </a:extLst>
          </p:cNvPr>
          <p:cNvCxnSpPr>
            <a:cxnSpLocks/>
          </p:cNvCxnSpPr>
          <p:nvPr/>
        </p:nvCxnSpPr>
        <p:spPr>
          <a:xfrm>
            <a:off x="1084750" y="2343996"/>
            <a:ext cx="231005" cy="707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894E465-FBDD-CFF9-8F07-AEC263121577}"/>
              </a:ext>
            </a:extLst>
          </p:cNvPr>
          <p:cNvCxnSpPr>
            <a:cxnSpLocks/>
          </p:cNvCxnSpPr>
          <p:nvPr/>
        </p:nvCxnSpPr>
        <p:spPr>
          <a:xfrm flipV="1">
            <a:off x="885226" y="3304785"/>
            <a:ext cx="263983" cy="680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21E20404-9864-4307-4ECB-60A743C1D2D1}"/>
              </a:ext>
            </a:extLst>
          </p:cNvPr>
          <p:cNvCxnSpPr>
            <a:cxnSpLocks/>
          </p:cNvCxnSpPr>
          <p:nvPr/>
        </p:nvCxnSpPr>
        <p:spPr>
          <a:xfrm>
            <a:off x="2602199" y="2305688"/>
            <a:ext cx="497748" cy="602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C45E711-6909-0236-B1A8-CACA0CCA0473}"/>
              </a:ext>
            </a:extLst>
          </p:cNvPr>
          <p:cNvCxnSpPr>
            <a:cxnSpLocks/>
          </p:cNvCxnSpPr>
          <p:nvPr/>
        </p:nvCxnSpPr>
        <p:spPr>
          <a:xfrm flipH="1" flipV="1">
            <a:off x="2081641" y="2998823"/>
            <a:ext cx="517588" cy="601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/>
              <p:nvPr/>
            </p:nvSpPr>
            <p:spPr>
              <a:xfrm>
                <a:off x="1227811" y="2160102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11" y="2160102"/>
                <a:ext cx="835485" cy="369332"/>
              </a:xfrm>
              <a:prstGeom prst="rect">
                <a:avLst/>
              </a:prstGeom>
              <a:blipFill>
                <a:blip r:embed="rId3"/>
                <a:stretch>
                  <a:fillRect l="-5839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/>
              <p:nvPr/>
            </p:nvSpPr>
            <p:spPr>
              <a:xfrm>
                <a:off x="528294" y="2026009"/>
                <a:ext cx="600997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94" y="2026009"/>
                <a:ext cx="600997" cy="304058"/>
              </a:xfrm>
              <a:prstGeom prst="rect">
                <a:avLst/>
              </a:prstGeom>
              <a:blipFill>
                <a:blip r:embed="rId4"/>
                <a:stretch>
                  <a:fillRect l="-3061" r="-204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/>
              <p:nvPr/>
            </p:nvSpPr>
            <p:spPr>
              <a:xfrm>
                <a:off x="491374" y="389913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4" y="3899138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/>
              <p:nvPr/>
            </p:nvSpPr>
            <p:spPr>
              <a:xfrm>
                <a:off x="2461631" y="198790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631" y="1987908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/>
              <p:nvPr/>
            </p:nvSpPr>
            <p:spPr>
              <a:xfrm>
                <a:off x="2583116" y="3610788"/>
                <a:ext cx="495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116" y="3610788"/>
                <a:ext cx="495585" cy="276999"/>
              </a:xfrm>
              <a:prstGeom prst="rect">
                <a:avLst/>
              </a:prstGeom>
              <a:blipFill>
                <a:blip r:embed="rId7"/>
                <a:stretch>
                  <a:fillRect l="-2469" r="-4938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3C5035E4-52FA-6E08-CF1D-A8DFA471C8F3}"/>
                  </a:ext>
                </a:extLst>
              </p:cNvPr>
              <p:cNvSpPr txBox="1"/>
              <p:nvPr/>
            </p:nvSpPr>
            <p:spPr>
              <a:xfrm>
                <a:off x="5629243" y="1361071"/>
                <a:ext cx="5677531" cy="3297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Analizziamo la componente attiva del giunto: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Possiamo esplicitare l’accelerazione del giunto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dove:</a:t>
                </a: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è uno scalare</a:t>
                </a:r>
              </a:p>
              <a:p>
                <a:endParaRPr lang="it-IT" dirty="0"/>
              </a:p>
              <a:p>
                <a:r>
                  <a:rPr lang="it-IT" dirty="0"/>
                  <a:t>Da notare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è funzione di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 che è ancora incognita.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3C5035E4-52FA-6E08-CF1D-A8DFA471C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43" y="1361071"/>
                <a:ext cx="5677531" cy="3297378"/>
              </a:xfrm>
              <a:prstGeom prst="rect">
                <a:avLst/>
              </a:prstGeom>
              <a:blipFill>
                <a:blip r:embed="rId8"/>
                <a:stretch>
                  <a:fillRect l="-858" t="-924" b="-12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04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FC3605B6-D0C0-47BA-90E0-B932BC03B2FE}"/>
              </a:ext>
            </a:extLst>
          </p:cNvPr>
          <p:cNvSpPr/>
          <p:nvPr/>
        </p:nvSpPr>
        <p:spPr>
          <a:xfrm rot="20475392">
            <a:off x="877120" y="2753004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23A81EC-A802-4060-9E60-452EC3DA5885}"/>
              </a:ext>
            </a:extLst>
          </p:cNvPr>
          <p:cNvSpPr/>
          <p:nvPr/>
        </p:nvSpPr>
        <p:spPr>
          <a:xfrm rot="21070218">
            <a:off x="2895040" y="2496618"/>
            <a:ext cx="1413758" cy="7737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F15A81D-A540-4075-90FA-0B5A5F12869D}"/>
              </a:ext>
            </a:extLst>
          </p:cNvPr>
          <p:cNvSpPr/>
          <p:nvPr/>
        </p:nvSpPr>
        <p:spPr>
          <a:xfrm>
            <a:off x="1995189" y="2883480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62F6F87-B6AC-46DD-9D15-FF487CA610A2}"/>
              </a:ext>
            </a:extLst>
          </p:cNvPr>
          <p:cNvSpPr/>
          <p:nvPr/>
        </p:nvSpPr>
        <p:spPr>
          <a:xfrm>
            <a:off x="3049311" y="2870807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7F7C61C-51AA-47FE-860D-4FB3CD1D25B3}"/>
              </a:ext>
            </a:extLst>
          </p:cNvPr>
          <p:cNvSpPr/>
          <p:nvPr/>
        </p:nvSpPr>
        <p:spPr>
          <a:xfrm>
            <a:off x="1098093" y="3235309"/>
            <a:ext cx="140677" cy="13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816704E-EAF9-4DAC-839C-E6087648D275}"/>
              </a:ext>
            </a:extLst>
          </p:cNvPr>
          <p:cNvCxnSpPr/>
          <p:nvPr/>
        </p:nvCxnSpPr>
        <p:spPr>
          <a:xfrm flipH="1" flipV="1">
            <a:off x="1053995" y="2582789"/>
            <a:ext cx="107739" cy="72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85BA024-4233-4B5D-85D7-2F3D4149EAB7}"/>
              </a:ext>
            </a:extLst>
          </p:cNvPr>
          <p:cNvCxnSpPr>
            <a:cxnSpLocks/>
          </p:cNvCxnSpPr>
          <p:nvPr/>
        </p:nvCxnSpPr>
        <p:spPr>
          <a:xfrm flipV="1">
            <a:off x="1161734" y="3235309"/>
            <a:ext cx="833455" cy="7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C7F51E5-7510-4821-891C-4DA8261ADE24}"/>
              </a:ext>
            </a:extLst>
          </p:cNvPr>
          <p:cNvCxnSpPr>
            <a:cxnSpLocks/>
          </p:cNvCxnSpPr>
          <p:nvPr/>
        </p:nvCxnSpPr>
        <p:spPr>
          <a:xfrm flipH="1">
            <a:off x="1117073" y="3291366"/>
            <a:ext cx="44661" cy="45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95C6EFF-9CDF-43ED-9E62-328A596A3D7B}"/>
              </a:ext>
            </a:extLst>
          </p:cNvPr>
          <p:cNvCxnSpPr>
            <a:cxnSpLocks/>
          </p:cNvCxnSpPr>
          <p:nvPr/>
        </p:nvCxnSpPr>
        <p:spPr>
          <a:xfrm flipH="1" flipV="1">
            <a:off x="2844521" y="2272919"/>
            <a:ext cx="255426" cy="63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D1155B6-082D-40D1-8A89-4DAB84A12A7E}"/>
              </a:ext>
            </a:extLst>
          </p:cNvPr>
          <p:cNvCxnSpPr>
            <a:cxnSpLocks/>
          </p:cNvCxnSpPr>
          <p:nvPr/>
        </p:nvCxnSpPr>
        <p:spPr>
          <a:xfrm flipV="1">
            <a:off x="3099947" y="2404337"/>
            <a:ext cx="357922" cy="50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0ECDB7C-23CC-4A25-897D-9FACAC92D0B2}"/>
              </a:ext>
            </a:extLst>
          </p:cNvPr>
          <p:cNvCxnSpPr>
            <a:cxnSpLocks/>
          </p:cNvCxnSpPr>
          <p:nvPr/>
        </p:nvCxnSpPr>
        <p:spPr>
          <a:xfrm>
            <a:off x="3099947" y="2911111"/>
            <a:ext cx="409728" cy="31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/>
              <p:nvPr/>
            </p:nvSpPr>
            <p:spPr>
              <a:xfrm>
                <a:off x="4037844" y="2247910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775DAF4-2D3C-4E6F-B9A1-5BA7AFC1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44" y="2247910"/>
                <a:ext cx="835485" cy="369332"/>
              </a:xfrm>
              <a:prstGeom prst="rect">
                <a:avLst/>
              </a:prstGeom>
              <a:blipFill>
                <a:blip r:embed="rId2"/>
                <a:stretch>
                  <a:fillRect l="-5839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56EC33A-77A6-466F-8045-AEDE058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09/12/2021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FFEBE-349E-40E5-9EF1-12B21E82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Pisa; Meccanica dei Robot; a.a. 2021/2022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DC7B49D-270D-4A80-93CA-C8841ED0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D49A-4CDC-4EC2-9BFE-F8639F084F27}" type="slidenum">
              <a:rPr lang="it-IT" smtClean="0"/>
              <a:t>9</a:t>
            </a:fld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EEB0669-68A1-E053-B23D-2B9E14613EE7}"/>
              </a:ext>
            </a:extLst>
          </p:cNvPr>
          <p:cNvCxnSpPr>
            <a:cxnSpLocks/>
          </p:cNvCxnSpPr>
          <p:nvPr/>
        </p:nvCxnSpPr>
        <p:spPr>
          <a:xfrm>
            <a:off x="2123501" y="2937613"/>
            <a:ext cx="919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34DB460-EAD7-5466-FEAF-87B02EF29376}"/>
              </a:ext>
            </a:extLst>
          </p:cNvPr>
          <p:cNvCxnSpPr>
            <a:cxnSpLocks/>
          </p:cNvCxnSpPr>
          <p:nvPr/>
        </p:nvCxnSpPr>
        <p:spPr>
          <a:xfrm>
            <a:off x="1084750" y="2343996"/>
            <a:ext cx="231005" cy="707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894E465-FBDD-CFF9-8F07-AEC263121577}"/>
              </a:ext>
            </a:extLst>
          </p:cNvPr>
          <p:cNvCxnSpPr>
            <a:cxnSpLocks/>
          </p:cNvCxnSpPr>
          <p:nvPr/>
        </p:nvCxnSpPr>
        <p:spPr>
          <a:xfrm flipV="1">
            <a:off x="885226" y="3304785"/>
            <a:ext cx="263983" cy="680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21E20404-9864-4307-4ECB-60A743C1D2D1}"/>
              </a:ext>
            </a:extLst>
          </p:cNvPr>
          <p:cNvCxnSpPr>
            <a:cxnSpLocks/>
          </p:cNvCxnSpPr>
          <p:nvPr/>
        </p:nvCxnSpPr>
        <p:spPr>
          <a:xfrm>
            <a:off x="2602199" y="2305688"/>
            <a:ext cx="497748" cy="602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C45E711-6909-0236-B1A8-CACA0CCA0473}"/>
              </a:ext>
            </a:extLst>
          </p:cNvPr>
          <p:cNvCxnSpPr>
            <a:cxnSpLocks/>
          </p:cNvCxnSpPr>
          <p:nvPr/>
        </p:nvCxnSpPr>
        <p:spPr>
          <a:xfrm flipH="1" flipV="1">
            <a:off x="2081641" y="2998823"/>
            <a:ext cx="517588" cy="601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/>
              <p:nvPr/>
            </p:nvSpPr>
            <p:spPr>
              <a:xfrm>
                <a:off x="1227811" y="2160102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body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D7F54D1-DCDA-ECA6-F726-EF822A7A7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11" y="2160102"/>
                <a:ext cx="835485" cy="369332"/>
              </a:xfrm>
              <a:prstGeom prst="rect">
                <a:avLst/>
              </a:prstGeom>
              <a:blipFill>
                <a:blip r:embed="rId3"/>
                <a:stretch>
                  <a:fillRect l="-5839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/>
              <p:nvPr/>
            </p:nvSpPr>
            <p:spPr>
              <a:xfrm>
                <a:off x="528294" y="2026009"/>
                <a:ext cx="600997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F5C1C4D-EA67-8DAA-D0AF-0E04040D6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94" y="2026009"/>
                <a:ext cx="600997" cy="304058"/>
              </a:xfrm>
              <a:prstGeom prst="rect">
                <a:avLst/>
              </a:prstGeom>
              <a:blipFill>
                <a:blip r:embed="rId4"/>
                <a:stretch>
                  <a:fillRect l="-3061" r="-204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/>
              <p:nvPr/>
            </p:nvSpPr>
            <p:spPr>
              <a:xfrm>
                <a:off x="491374" y="389913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BD33E85-7C9D-C565-C2E5-7D6E39C2B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4" y="3899138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/>
              <p:nvPr/>
            </p:nvSpPr>
            <p:spPr>
              <a:xfrm>
                <a:off x="2461631" y="198790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C632D18-FE64-DD20-56D6-8ACB6BC87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631" y="1987908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/>
              <p:nvPr/>
            </p:nvSpPr>
            <p:spPr>
              <a:xfrm>
                <a:off x="2583116" y="3610788"/>
                <a:ext cx="495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742B89E-D189-83BC-C7C6-3B54F0C71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116" y="3610788"/>
                <a:ext cx="495585" cy="276999"/>
              </a:xfrm>
              <a:prstGeom prst="rect">
                <a:avLst/>
              </a:prstGeom>
              <a:blipFill>
                <a:blip r:embed="rId7"/>
                <a:stretch>
                  <a:fillRect l="-2469" r="-4938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3C5035E4-52FA-6E08-CF1D-A8DFA471C8F3}"/>
                  </a:ext>
                </a:extLst>
              </p:cNvPr>
              <p:cNvSpPr txBox="1"/>
              <p:nvPr/>
            </p:nvSpPr>
            <p:spPr>
              <a:xfrm>
                <a:off x="5673442" y="652283"/>
                <a:ext cx="5728261" cy="388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Torniamo all’equilibrio dei corpi: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Sostituiamo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 nell’</a:t>
                </a:r>
                <a:r>
                  <a:rPr lang="it-IT" dirty="0" err="1"/>
                  <a:t>eq</a:t>
                </a:r>
                <a:r>
                  <a:rPr lang="it-IT" dirty="0"/>
                  <a:t>. del corpo 1: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Avendo già osservato che: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3C5035E4-52FA-6E08-CF1D-A8DFA471C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442" y="652283"/>
                <a:ext cx="5728261" cy="3883051"/>
              </a:xfrm>
              <a:prstGeom prst="rect">
                <a:avLst/>
              </a:prstGeom>
              <a:blipFill>
                <a:blip r:embed="rId8"/>
                <a:stretch>
                  <a:fillRect l="-958" t="-7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70218C4-66F5-2B0E-4882-625738F5F8DF}"/>
                  </a:ext>
                </a:extLst>
              </p:cNvPr>
              <p:cNvSpPr txBox="1"/>
              <p:nvPr/>
            </p:nvSpPr>
            <p:spPr>
              <a:xfrm>
                <a:off x="1017217" y="4486933"/>
                <a:ext cx="9076844" cy="1798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dirty="0"/>
                  <a:t>Possiamo sostituire tali espressioni nell’</a:t>
                </a:r>
                <a:r>
                  <a:rPr lang="it-IT" dirty="0" err="1"/>
                  <a:t>eq</a:t>
                </a:r>
                <a:r>
                  <a:rPr lang="it-IT" dirty="0"/>
                  <a:t>. corpo 1: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70218C4-66F5-2B0E-4882-625738F5F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17" y="4486933"/>
                <a:ext cx="9076844" cy="1798569"/>
              </a:xfrm>
              <a:prstGeom prst="rect">
                <a:avLst/>
              </a:prstGeom>
              <a:blipFill>
                <a:blip r:embed="rId9"/>
                <a:stretch>
                  <a:fillRect l="-1612" t="-4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393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3178</TotalTime>
  <Words>2282</Words>
  <Application>Microsoft Office PowerPoint</Application>
  <PresentationFormat>Widescreen</PresentationFormat>
  <Paragraphs>451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Retrospettivo</vt:lpstr>
      <vt:lpstr>Algoritmo dinamica diretta per alberi cinematici</vt:lpstr>
      <vt:lpstr>Presentazione standard di PowerPoint</vt:lpstr>
      <vt:lpstr>Presentazione standard di PowerPoint</vt:lpstr>
      <vt:lpstr>ABA: Articulated Body Algorithm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ABA: Articulated Body Algorithm</vt:lpstr>
      <vt:lpstr>ABA: Articulated Body Algorithm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dinamica diretta per alberi cinematici</dc:title>
  <dc:creator>Eugenio</dc:creator>
  <cp:lastModifiedBy>Eugeniu Grabovic</cp:lastModifiedBy>
  <cp:revision>11</cp:revision>
  <dcterms:created xsi:type="dcterms:W3CDTF">2021-12-08T15:16:27Z</dcterms:created>
  <dcterms:modified xsi:type="dcterms:W3CDTF">2023-05-29T07:00:44Z</dcterms:modified>
</cp:coreProperties>
</file>