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62" r:id="rId4"/>
    <p:sldId id="267" r:id="rId5"/>
    <p:sldId id="272" r:id="rId6"/>
    <p:sldId id="279" r:id="rId7"/>
    <p:sldId id="273" r:id="rId8"/>
    <p:sldId id="274" r:id="rId9"/>
    <p:sldId id="280" r:id="rId10"/>
    <p:sldId id="27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A7EBB"/>
    <a:srgbClr val="FF5050"/>
    <a:srgbClr val="FFFFFF"/>
    <a:srgbClr val="0070C0"/>
    <a:srgbClr val="00CC00"/>
    <a:srgbClr val="FF9999"/>
    <a:srgbClr val="333333"/>
    <a:srgbClr val="36D649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0" autoAdjust="0"/>
    <p:restoredTop sz="84808" autoAdjust="0"/>
  </p:normalViewPr>
  <p:slideViewPr>
    <p:cSldViewPr>
      <p:cViewPr varScale="1">
        <p:scale>
          <a:sx n="84" d="100"/>
          <a:sy n="84" d="100"/>
        </p:scale>
        <p:origin x="1402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4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2472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F9F6F8-DC93-4263-BA57-AD9D4385C8E5}" type="datetimeFigureOut">
              <a:rPr lang="en-US" smtClean="0"/>
              <a:pPr/>
              <a:t>24-Jun-24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5F2DB0-B490-4B71-886B-D4923F08889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0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6519446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СНОВИ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НА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К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ОМПЮТЪРНАТА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Г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РАФИКА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проф. д-р П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АВЕЛ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Б</a:t>
            </a:r>
            <a:r>
              <a:rPr lang="bg-BG" sz="14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ОЙЧЕВ</a:t>
            </a:r>
            <a:r>
              <a:rPr lang="bg-BG" sz="1600" spc="0" dirty="0"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</a:rPr>
              <a:t>   •   КИТ-ФМИ-СУ   •   2024</a:t>
            </a:r>
            <a:endParaRPr lang="en-US" sz="1600" spc="0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914400" y="1295400"/>
            <a:ext cx="8229600" cy="609600"/>
          </a:xfrm>
        </p:spPr>
        <p:txBody>
          <a:bodyPr/>
          <a:lstStyle>
            <a:lvl1pPr algn="l">
              <a:buNone/>
              <a:defRPr b="1">
                <a:solidFill>
                  <a:srgbClr val="0070C0"/>
                </a:solidFill>
                <a:effectLst>
                  <a:outerShdw blurRad="50800" dir="16200000" rotWithShape="0">
                    <a:srgbClr val="0070C0">
                      <a:alpha val="40000"/>
                    </a:srgbClr>
                  </a:outerShdw>
                </a:effectLst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914400" y="1905000"/>
            <a:ext cx="8229600" cy="10668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>
            <a:noAutofit/>
          </a:bodyPr>
          <a:lstStyle>
            <a:lvl1pPr algn="l">
              <a:buNone/>
              <a:defRPr sz="6600" b="1">
                <a:solidFill>
                  <a:schemeClr val="tx1"/>
                </a:solidFill>
                <a:effectLst>
                  <a:outerShdw blurRad="50800" dir="16200000" rotWithShape="0">
                    <a:schemeClr val="tx1">
                      <a:alpha val="40000"/>
                    </a:schemeClr>
                  </a:outerShdw>
                </a:effectLst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</p:spTree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1143000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8229600" cy="51054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52400"/>
            <a:ext cx="8229600" cy="6553200"/>
          </a:xfrm>
        </p:spPr>
        <p:txBody>
          <a:bodyPr/>
          <a:lstStyle>
            <a:lvl1pPr marL="0" indent="0">
              <a:defRPr/>
            </a:lvl1pPr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p:transition>
    <p:cut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cut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3B8F-FDDF-4512-9E8B-7FE672AA7E35}" type="datetimeFigureOut">
              <a:rPr lang="en-US" smtClean="0"/>
              <a:pPr/>
              <a:t>24-Jun-24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3CE80-6F79-425A-BF10-6218829F3E4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ransition>
    <p:cut/>
  </p:transition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600" b="1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0070C0"/>
          </a:solidFill>
          <a:effectLst>
            <a:outerShdw blurRad="50800" dir="16200000" rotWithShape="0">
              <a:schemeClr val="accent1">
                <a:lumMod val="75000"/>
                <a:alpha val="40000"/>
              </a:scheme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>
            <a:outerShdw blurRad="50800" dir="16200000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hreejs.org/docs/index.html#manual/en/introduction/Creating-a-scene" TargetMode="External"/><Relationship Id="rId2" Type="http://schemas.openxmlformats.org/officeDocument/2006/relationships/hyperlink" Target="http://threejs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threejs.org/examples/#webgl_animation_keyfram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www.w3schools.com/colors/colors_names.asp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Упражнение </a:t>
            </a:r>
            <a:r>
              <a:rPr lang="en-US" dirty="0"/>
              <a:t>S0</a:t>
            </a:r>
            <a:r>
              <a:rPr lang="bg-BG" dirty="0"/>
              <a:t>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Решения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 на </a:t>
            </a:r>
            <a:r>
              <a:rPr lang="en-US" dirty="0"/>
              <a:t>S01 E01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Мудъл</a:t>
            </a:r>
          </a:p>
          <a:p>
            <a:pPr lvl="1"/>
            <a:r>
              <a:rPr lang="bg-BG" dirty="0"/>
              <a:t>Ако някой е без група или е в грешна група, да се обади </a:t>
            </a:r>
            <a:r>
              <a:rPr lang="en-GB" dirty="0"/>
              <a:t>ò</a:t>
            </a:r>
            <a:r>
              <a:rPr lang="bg-BG" dirty="0"/>
              <a:t>време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е?</a:t>
            </a:r>
            <a:endParaRPr lang="en-US" dirty="0"/>
          </a:p>
          <a:p>
            <a:pPr lvl="1"/>
            <a:r>
              <a:rPr lang="bg-BG" dirty="0"/>
              <a:t>Библиотека за </a:t>
            </a:r>
            <a:r>
              <a:rPr lang="en-US" dirty="0"/>
              <a:t>3D</a:t>
            </a:r>
            <a:r>
              <a:rPr lang="bg-BG" dirty="0"/>
              <a:t> графика в браузър</a:t>
            </a:r>
          </a:p>
          <a:p>
            <a:pPr lvl="1"/>
            <a:r>
              <a:rPr lang="bg-BG" dirty="0"/>
              <a:t>Използва </a:t>
            </a:r>
            <a:r>
              <a:rPr lang="en-US" dirty="0"/>
              <a:t>WebGL, WebGL2</a:t>
            </a:r>
            <a:r>
              <a:rPr lang="bg-BG" dirty="0"/>
              <a:t> и </a:t>
            </a:r>
            <a:r>
              <a:rPr lang="en-US" dirty="0" err="1"/>
              <a:t>WebGPU</a:t>
            </a:r>
            <a:endParaRPr lang="en-US" dirty="0"/>
          </a:p>
          <a:p>
            <a:r>
              <a:rPr lang="bg-BG" dirty="0"/>
              <a:t>Къде е?</a:t>
            </a:r>
            <a:endParaRPr lang="en-US" dirty="0"/>
          </a:p>
          <a:p>
            <a:pPr lvl="1"/>
            <a:r>
              <a:rPr lang="bg-BG" dirty="0"/>
              <a:t>Сайт </a:t>
            </a:r>
            <a:r>
              <a:rPr lang="en-GB" dirty="0">
                <a:hlinkClick r:id="rId2"/>
              </a:rPr>
              <a:t>threejs.org</a:t>
            </a:r>
            <a:endParaRPr lang="bg-BG" dirty="0"/>
          </a:p>
          <a:p>
            <a:pPr lvl="1"/>
            <a:r>
              <a:rPr lang="bg-BG" dirty="0"/>
              <a:t>Документация: </a:t>
            </a:r>
            <a:r>
              <a:rPr lang="en-GB" dirty="0">
                <a:hlinkClick r:id="rId3"/>
              </a:rPr>
              <a:t>threejs.org/docs</a:t>
            </a:r>
            <a:endParaRPr lang="bg-BG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</a:t>
            </a:r>
            <a:r>
              <a:rPr lang="en-US" dirty="0">
                <a:hlinkClick r:id="rId2"/>
              </a:rPr>
              <a:t>threejs.org/examples/</a:t>
            </a:r>
            <a:endParaRPr lang="bg-BG" dirty="0"/>
          </a:p>
          <a:p>
            <a:pPr lvl="1"/>
            <a:endParaRPr lang="en-US" dirty="0"/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EF08B4BF-1939-46B6-BFE3-81995293CF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234" y="2514600"/>
            <a:ext cx="6739532" cy="36576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S01 E04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 от фотоателието</a:t>
            </a:r>
          </a:p>
          <a:p>
            <a:pPr lvl="1"/>
            <a:r>
              <a:rPr lang="bg-BG" dirty="0"/>
              <a:t>Сцена</a:t>
            </a:r>
            <a:r>
              <a:rPr lang="en-US" dirty="0"/>
              <a:t> </a:t>
            </a:r>
            <a:r>
              <a:rPr lang="bg-BG" dirty="0"/>
              <a:t>в променливата </a:t>
            </a:r>
            <a:r>
              <a:rPr lang="en-US" dirty="0">
                <a:solidFill>
                  <a:schemeClr val="tx1"/>
                </a:solidFill>
              </a:rPr>
              <a:t>scene</a:t>
            </a:r>
            <a:r>
              <a:rPr lang="bg-BG" dirty="0"/>
              <a:t>, която съдържа всички обекти и светлини</a:t>
            </a:r>
          </a:p>
          <a:p>
            <a:pPr lvl="1"/>
            <a:r>
              <a:rPr lang="bg-BG" dirty="0"/>
              <a:t>Куб в променливата </a:t>
            </a:r>
            <a:r>
              <a:rPr lang="en-US" dirty="0">
                <a:solidFill>
                  <a:schemeClr val="tx1"/>
                </a:solidFill>
              </a:rPr>
              <a:t>cube</a:t>
            </a:r>
            <a:r>
              <a:rPr lang="en-US" dirty="0"/>
              <a:t>,</a:t>
            </a:r>
            <a:r>
              <a:rPr lang="bg-BG" dirty="0"/>
              <a:t> който има геометрична форма на кутия и е направен от </a:t>
            </a:r>
            <a:r>
              <a:rPr lang="bg-BG" dirty="0" err="1"/>
              <a:t>осветяем</a:t>
            </a:r>
            <a:r>
              <a:rPr lang="bg-BG" dirty="0"/>
              <a:t> материал</a:t>
            </a:r>
          </a:p>
          <a:p>
            <a:pPr lvl="1"/>
            <a:r>
              <a:rPr lang="bg-BG" dirty="0"/>
              <a:t>Светлина в променливата </a:t>
            </a:r>
            <a:r>
              <a:rPr lang="en-US" dirty="0">
                <a:solidFill>
                  <a:schemeClr val="tx1"/>
                </a:solidFill>
              </a:rPr>
              <a:t>light</a:t>
            </a:r>
            <a:r>
              <a:rPr lang="bg-BG" dirty="0"/>
              <a:t>, която също е добавена към сцената</a:t>
            </a:r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Проявяване на кадър</a:t>
            </a:r>
          </a:p>
          <a:p>
            <a:pPr lvl="1"/>
            <a:r>
              <a:rPr lang="bg-BG" dirty="0"/>
              <a:t>Камера в променливата </a:t>
            </a:r>
            <a:r>
              <a:rPr lang="en-US" dirty="0">
                <a:solidFill>
                  <a:schemeClr val="tx1"/>
                </a:solidFill>
              </a:rPr>
              <a:t>camera</a:t>
            </a:r>
            <a:r>
              <a:rPr lang="bg-BG" dirty="0"/>
              <a:t>, която е от тип „камера с перспектива“</a:t>
            </a:r>
            <a:endParaRPr lang="en-US" dirty="0"/>
          </a:p>
          <a:p>
            <a:pPr lvl="1"/>
            <a:r>
              <a:rPr lang="bg-BG" dirty="0"/>
              <a:t>Снимка в променливата </a:t>
            </a:r>
            <a:r>
              <a:rPr lang="en-US" dirty="0">
                <a:solidFill>
                  <a:schemeClr val="tx1"/>
                </a:solidFill>
              </a:rPr>
              <a:t>renderer</a:t>
            </a:r>
            <a:r>
              <a:rPr lang="en-US" dirty="0"/>
              <a:t>,</a:t>
            </a:r>
            <a:br>
              <a:rPr lang="bg-BG" dirty="0"/>
            </a:br>
            <a:r>
              <a:rPr lang="bg-BG" dirty="0"/>
              <a:t>а самото ѝ проявяване е чрез </a:t>
            </a:r>
            <a:r>
              <a:rPr lang="en-US" dirty="0">
                <a:solidFill>
                  <a:schemeClr val="tx1"/>
                </a:solidFill>
              </a:rPr>
              <a:t>render(…)</a:t>
            </a:r>
          </a:p>
        </p:txBody>
      </p:sp>
    </p:spTree>
    <p:extLst>
      <p:ext uri="{BB962C8B-B14F-4D97-AF65-F5344CB8AC3E}">
        <p14:creationId xmlns:p14="http://schemas.microsoft.com/office/powerpoint/2010/main" val="389478701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 на </a:t>
            </a:r>
            <a:r>
              <a:rPr lang="en-US"/>
              <a:t>S01 E05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Форма на тухлата</a:t>
                </a:r>
              </a:p>
              <a:p>
                <a:pPr lvl="1"/>
                <a:r>
                  <a:rPr lang="bg-BG" dirty="0"/>
                  <a:t>Определя се в </a:t>
                </a:r>
                <a:r>
                  <a:rPr lang="en-GB" dirty="0" err="1">
                    <a:solidFill>
                      <a:schemeClr val="tx1"/>
                    </a:solidFill>
                  </a:rPr>
                  <a:t>BoxGeometry</a:t>
                </a:r>
                <a:endParaRPr lang="bg-BG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bg-BG" dirty="0"/>
                  <a:t>Размерът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bg-BG" i="1" dirty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bg-BG" dirty="0"/>
                  <a:t> (по </a:t>
                </a:r>
                <a:r>
                  <a:rPr lang="en-US" dirty="0"/>
                  <a:t>X, Y</a:t>
                </a:r>
                <a:r>
                  <a:rPr lang="bg-BG" dirty="0"/>
                  <a:t> и </a:t>
                </a:r>
                <a:r>
                  <a:rPr lang="en-US" dirty="0"/>
                  <a:t>Z)</a:t>
                </a:r>
                <a:endParaRPr lang="bg-BG" dirty="0">
                  <a:solidFill>
                    <a:schemeClr val="tx1"/>
                  </a:solidFill>
                </a:endParaRPr>
              </a:p>
              <a:p>
                <a:r>
                  <a:rPr lang="bg-BG" dirty="0"/>
                  <a:t>Цвят на тухлата</a:t>
                </a:r>
              </a:p>
              <a:p>
                <a:pPr lvl="1"/>
                <a:r>
                  <a:rPr lang="bg-BG" dirty="0"/>
                  <a:t>Определя се в </a:t>
                </a:r>
                <a:r>
                  <a:rPr lang="en-US" dirty="0">
                    <a:solidFill>
                      <a:schemeClr val="tx1"/>
                    </a:solidFill>
                  </a:rPr>
                  <a:t>color</a:t>
                </a:r>
                <a:r>
                  <a:rPr lang="bg-BG" dirty="0"/>
                  <a:t> на материала</a:t>
                </a:r>
              </a:p>
              <a:p>
                <a:pPr lvl="1"/>
                <a:r>
                  <a:rPr lang="bg-BG" dirty="0"/>
                  <a:t>Може да се задава числово, но в случая избираме цвят по име (други имена на цветове има описани на </a:t>
                </a:r>
                <a:r>
                  <a:rPr lang="bg-BG" dirty="0">
                    <a:hlinkClick r:id="rId2"/>
                  </a:rPr>
                  <a:t>тук</a:t>
                </a:r>
                <a:r>
                  <a:rPr lang="bg-BG" dirty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667" t="-2509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 на </a:t>
            </a:r>
            <a:r>
              <a:rPr lang="en-US" dirty="0"/>
              <a:t>S01 E06*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дупка</a:t>
            </a:r>
          </a:p>
          <a:p>
            <a:pPr lvl="1"/>
            <a:r>
              <a:rPr lang="bg-BG" dirty="0"/>
              <a:t>Чрез долепяне на няколко плочки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200400" y="38862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8862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029200" y="3886200"/>
                <a:ext cx="9144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3886200"/>
                <a:ext cx="914400" cy="914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200400" y="2971800"/>
                <a:ext cx="27432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2971800"/>
                <a:ext cx="2743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3200400" y="4800600"/>
                <a:ext cx="2743200" cy="91440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bg-BG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4800600"/>
                <a:ext cx="2743200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3657600" y="6172200"/>
            <a:ext cx="1828800" cy="685800"/>
          </a:xfrm>
          <a:prstGeom prst="downArrow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Позиция и размер</a:t>
            </a:r>
          </a:p>
          <a:p>
            <a:pPr lvl="1"/>
            <a:r>
              <a:rPr lang="bg-BG" dirty="0"/>
              <a:t>Размерът указваме при създаване</a:t>
            </a:r>
          </a:p>
          <a:p>
            <a:pPr lvl="1"/>
            <a:r>
              <a:rPr lang="bg-BG" dirty="0"/>
              <a:t>Позицията указваме в свойството </a:t>
            </a:r>
            <a:r>
              <a:rPr lang="en-GB" dirty="0">
                <a:solidFill>
                  <a:schemeClr val="tx1"/>
                </a:solidFill>
              </a:rPr>
              <a:t>position</a:t>
            </a:r>
            <a:endParaRPr lang="bg-BG" dirty="0">
              <a:solidFill>
                <a:schemeClr val="tx1"/>
              </a:solidFill>
            </a:endParaRPr>
          </a:p>
          <a:p>
            <a:pPr lvl="1"/>
            <a:r>
              <a:rPr lang="bg-BG" dirty="0" err="1"/>
              <a:t>Преизползваме</a:t>
            </a:r>
            <a:r>
              <a:rPr lang="bg-BG" dirty="0"/>
              <a:t> едни и същи променливи за плочките и 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им</a:t>
            </a:r>
          </a:p>
        </p:txBody>
      </p:sp>
    </p:spTree>
    <p:extLst>
      <p:ext uri="{BB962C8B-B14F-4D97-AF65-F5344CB8AC3E}">
        <p14:creationId xmlns:p14="http://schemas.microsoft.com/office/powerpoint/2010/main" val="141506771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On-screen Show (4:3)</PresentationFormat>
  <Paragraphs>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Решение на S01 E01</vt:lpstr>
      <vt:lpstr>Решение на S01 E02</vt:lpstr>
      <vt:lpstr>Решение на S01 E03</vt:lpstr>
      <vt:lpstr>Решение на S01 E04</vt:lpstr>
      <vt:lpstr>PowerPoint Presentation</vt:lpstr>
      <vt:lpstr>Решение на S01 E05</vt:lpstr>
      <vt:lpstr>Решение на S01 E06*</vt:lpstr>
      <vt:lpstr>PowerPoint Presentation</vt:lpstr>
      <vt:lpstr>Край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2012-07-28T11:33:16Z</dcterms:created>
  <dcterms:modified xsi:type="dcterms:W3CDTF">2024-06-24T14:25:45Z</dcterms:modified>
</cp:coreProperties>
</file>