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93" r:id="rId3"/>
    <p:sldId id="294" r:id="rId4"/>
    <p:sldId id="300" r:id="rId5"/>
    <p:sldId id="288" r:id="rId6"/>
    <p:sldId id="274" r:id="rId7"/>
    <p:sldId id="303" r:id="rId8"/>
    <p:sldId id="275" r:id="rId9"/>
    <p:sldId id="276" r:id="rId10"/>
    <p:sldId id="282" r:id="rId11"/>
    <p:sldId id="302" r:id="rId12"/>
    <p:sldId id="304" r:id="rId13"/>
    <p:sldId id="289" r:id="rId14"/>
    <p:sldId id="290" r:id="rId15"/>
    <p:sldId id="305" r:id="rId16"/>
    <p:sldId id="286" r:id="rId17"/>
    <p:sldId id="287" r:id="rId18"/>
    <p:sldId id="306" r:id="rId19"/>
    <p:sldId id="307" r:id="rId20"/>
    <p:sldId id="291" r:id="rId21"/>
    <p:sldId id="308" r:id="rId22"/>
    <p:sldId id="309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0000"/>
    <a:srgbClr val="4A7EBB"/>
    <a:srgbClr val="FF5050"/>
    <a:srgbClr val="0070C0"/>
    <a:srgbClr val="00CC00"/>
    <a:srgbClr val="FF9999"/>
    <a:srgbClr val="333333"/>
    <a:srgbClr val="36D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912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13-Jul-24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</a:t>
            </a:r>
            <a:r>
              <a:rPr lang="en-US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13-Jul-24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Solution%20S06%20E06%20-%20Merge.html" TargetMode="External"/><Relationship Id="rId3" Type="http://schemas.openxmlformats.org/officeDocument/2006/relationships/hyperlink" Target="Solution%20S06%20E01.html" TargetMode="External"/><Relationship Id="rId7" Type="http://schemas.openxmlformats.org/officeDocument/2006/relationships/hyperlink" Target="Solution%20S06%20E03.html" TargetMode="Externa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hyperlink" Target="Solution%20S06%20E05.html" TargetMode="External"/><Relationship Id="rId5" Type="http://schemas.openxmlformats.org/officeDocument/2006/relationships/hyperlink" Target="Solution%20S06%20E02.html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Solution%20S06%20E04.html" TargetMode="External"/><Relationship Id="rId1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%20S06%20E03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olution%20S06%20E04.html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Solution%20S06%20E05.html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Solution%20S06%20E06%20-%20Merge.html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olution%20S06%20E01.htm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olution%20S06%20E02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S06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Други обекти</a:t>
            </a:r>
            <a:endParaRPr lang="en-US" dirty="0"/>
          </a:p>
        </p:txBody>
      </p:sp>
      <p:pic>
        <p:nvPicPr>
          <p:cNvPr id="13" name="Picture 12">
            <a:hlinkClick r:id="rId3" action="ppaction://hlinkfile"/>
            <a:extLst>
              <a:ext uri="{FF2B5EF4-FFF2-40B4-BE49-F238E27FC236}">
                <a16:creationId xmlns:a16="http://schemas.microsoft.com/office/drawing/2014/main" id="{F3789A9C-117A-479B-804B-11127B20D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200401"/>
            <a:ext cx="2527325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7" name="Picture 16">
            <a:hlinkClick r:id="rId5" action="ppaction://hlinkfile"/>
            <a:extLst>
              <a:ext uri="{FF2B5EF4-FFF2-40B4-BE49-F238E27FC236}">
                <a16:creationId xmlns:a16="http://schemas.microsoft.com/office/drawing/2014/main" id="{3B4B152C-A595-4313-B425-8E691E304D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3212593"/>
            <a:ext cx="2527325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8" name="Picture 17">
            <a:hlinkClick r:id="rId7" action="ppaction://hlinkfile"/>
            <a:extLst>
              <a:ext uri="{FF2B5EF4-FFF2-40B4-BE49-F238E27FC236}">
                <a16:creationId xmlns:a16="http://schemas.microsoft.com/office/drawing/2014/main" id="{CD16FFBD-B759-4632-8F86-F037A362F2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47" y="3212593"/>
            <a:ext cx="2527325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0" name="Picture 19">
            <a:hlinkClick r:id="rId9" action="ppaction://hlinkfile"/>
            <a:extLst>
              <a:ext uri="{FF2B5EF4-FFF2-40B4-BE49-F238E27FC236}">
                <a16:creationId xmlns:a16="http://schemas.microsoft.com/office/drawing/2014/main" id="{DC927521-ECFB-4E00-BC03-75B7325066D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4748786"/>
            <a:ext cx="2527324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3" name="Picture 22">
            <a:hlinkClick r:id="rId11" action="ppaction://hlinkfile"/>
            <a:extLst>
              <a:ext uri="{FF2B5EF4-FFF2-40B4-BE49-F238E27FC236}">
                <a16:creationId xmlns:a16="http://schemas.microsoft.com/office/drawing/2014/main" id="{A15470CD-525B-43AC-BF65-F4E72823359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4748786"/>
            <a:ext cx="2527325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4" name="Picture 23">
            <a:hlinkClick r:id="rId13" action="ppaction://hlinkfile"/>
            <a:extLst>
              <a:ext uri="{FF2B5EF4-FFF2-40B4-BE49-F238E27FC236}">
                <a16:creationId xmlns:a16="http://schemas.microsoft.com/office/drawing/2014/main" id="{E513BD3B-4543-4D40-800B-A9F3304C1F0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748786"/>
            <a:ext cx="2527325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6</a:t>
            </a:r>
            <a:r>
              <a:rPr lang="en-US" dirty="0"/>
              <a:t> E03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Постройте</a:t>
            </a:r>
            <a:r>
              <a:rPr lang="bg-BG" dirty="0"/>
              <a:t> селище от къщи</a:t>
            </a:r>
          </a:p>
          <a:p>
            <a:pPr lvl="1"/>
            <a:r>
              <a:rPr lang="bg-BG" dirty="0"/>
              <a:t>Случайни по мащаб и положение</a:t>
            </a:r>
          </a:p>
          <a:p>
            <a:pPr lvl="1"/>
            <a:r>
              <a:rPr lang="bg-BG" dirty="0"/>
              <a:t>Ориентирани в две перпендикулярни посоки</a:t>
            </a:r>
          </a:p>
          <a:p>
            <a:pPr lvl="1"/>
            <a:r>
              <a:rPr lang="bg-BG" dirty="0"/>
              <a:t>Да има и мъгла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Трансформиране на една и съща форма, вместо създаване на различни форми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3CC0D78C-B219-46FE-A536-4DA191BFAD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3989"/>
            <a:ext cx="7308181" cy="396621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6433839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3563471" y="4399948"/>
            <a:ext cx="3778623" cy="695615"/>
          </a:xfrm>
          <a:custGeom>
            <a:avLst/>
            <a:gdLst>
              <a:gd name="connsiteX0" fmla="*/ 0 w 3778623"/>
              <a:gd name="connsiteY0" fmla="*/ 1062325 h 1075772"/>
              <a:gd name="connsiteX1" fmla="*/ 2541494 w 3778623"/>
              <a:gd name="connsiteY1" fmla="*/ 7 h 1075772"/>
              <a:gd name="connsiteX2" fmla="*/ 3778623 w 3778623"/>
              <a:gd name="connsiteY2" fmla="*/ 1075772 h 1075772"/>
              <a:gd name="connsiteX0" fmla="*/ 0 w 3778623"/>
              <a:gd name="connsiteY0" fmla="*/ 0 h 13447"/>
              <a:gd name="connsiteX1" fmla="*/ 3778623 w 3778623"/>
              <a:gd name="connsiteY1" fmla="*/ 13447 h 13447"/>
              <a:gd name="connsiteX0" fmla="*/ 0 w 3778623"/>
              <a:gd name="connsiteY0" fmla="*/ 0 h 13447"/>
              <a:gd name="connsiteX1" fmla="*/ 3778623 w 3778623"/>
              <a:gd name="connsiteY1" fmla="*/ 13447 h 13447"/>
              <a:gd name="connsiteX0" fmla="*/ 0 w 3778623"/>
              <a:gd name="connsiteY0" fmla="*/ 470346 h 483793"/>
              <a:gd name="connsiteX1" fmla="*/ 3778623 w 3778623"/>
              <a:gd name="connsiteY1" fmla="*/ 483793 h 483793"/>
              <a:gd name="connsiteX0" fmla="*/ 0 w 3778623"/>
              <a:gd name="connsiteY0" fmla="*/ 805194 h 818641"/>
              <a:gd name="connsiteX1" fmla="*/ 3778623 w 3778623"/>
              <a:gd name="connsiteY1" fmla="*/ 818641 h 818641"/>
              <a:gd name="connsiteX0" fmla="*/ 0 w 3778623"/>
              <a:gd name="connsiteY0" fmla="*/ 723961 h 737408"/>
              <a:gd name="connsiteX1" fmla="*/ 3778623 w 3778623"/>
              <a:gd name="connsiteY1" fmla="*/ 737408 h 737408"/>
              <a:gd name="connsiteX0" fmla="*/ 0 w 3778623"/>
              <a:gd name="connsiteY0" fmla="*/ 743064 h 756511"/>
              <a:gd name="connsiteX1" fmla="*/ 3778623 w 3778623"/>
              <a:gd name="connsiteY1" fmla="*/ 756511 h 756511"/>
              <a:gd name="connsiteX0" fmla="*/ 0 w 3778623"/>
              <a:gd name="connsiteY0" fmla="*/ 682168 h 695615"/>
              <a:gd name="connsiteX1" fmla="*/ 3778623 w 3778623"/>
              <a:gd name="connsiteY1" fmla="*/ 695615 h 69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78623" h="695615">
                <a:moveTo>
                  <a:pt x="0" y="682168"/>
                </a:moveTo>
                <a:cubicBezTo>
                  <a:pt x="2149340" y="-231850"/>
                  <a:pt x="2720004" y="-227367"/>
                  <a:pt x="3778623" y="695615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Още за профилите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Други методи за изграждане на профил</a:t>
            </a:r>
          </a:p>
          <a:p>
            <a:pPr lvl="1"/>
            <a:r>
              <a:rPr lang="bg-BG" dirty="0"/>
              <a:t>За дъги има </a:t>
            </a:r>
            <a:r>
              <a:rPr lang="en-US" dirty="0">
                <a:solidFill>
                  <a:schemeClr val="tx1"/>
                </a:solidFill>
              </a:rPr>
              <a:t>arc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tx1"/>
                </a:solidFill>
              </a:rPr>
              <a:t>ellipse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За криви има </a:t>
            </a:r>
            <a:r>
              <a:rPr lang="en-GB" dirty="0" err="1">
                <a:solidFill>
                  <a:schemeClr val="tx1"/>
                </a:solidFill>
              </a:rPr>
              <a:t>quadraticCurveTo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/>
              <a:t>и други</a:t>
            </a:r>
          </a:p>
          <a:p>
            <a:pPr lvl="1"/>
            <a:endParaRPr lang="bg-BG" sz="4800" dirty="0"/>
          </a:p>
          <a:p>
            <a:pPr lvl="1"/>
            <a:endParaRPr lang="bg-BG" dirty="0"/>
          </a:p>
          <a:p>
            <a:r>
              <a:rPr lang="bg-BG" dirty="0"/>
              <a:t>Отвори</a:t>
            </a:r>
          </a:p>
          <a:p>
            <a:pPr lvl="1"/>
            <a:r>
              <a:rPr lang="bg-BG" dirty="0"/>
              <a:t>В полето </a:t>
            </a:r>
            <a:r>
              <a:rPr lang="en-US" dirty="0">
                <a:solidFill>
                  <a:schemeClr val="tx1"/>
                </a:solidFill>
              </a:rPr>
              <a:t>holes</a:t>
            </a:r>
            <a:r>
              <a:rPr lang="bg-BG" dirty="0"/>
              <a:t> се пази масив от контурите на дупките в профила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581400" y="4001869"/>
            <a:ext cx="2514600" cy="1066800"/>
          </a:xfrm>
          <a:prstGeom prst="line">
            <a:avLst/>
          </a:prstGeom>
          <a:ln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6096000" y="4001869"/>
            <a:ext cx="1219200" cy="1066800"/>
          </a:xfrm>
          <a:prstGeom prst="line">
            <a:avLst/>
          </a:prstGeom>
          <a:ln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95600" y="4389261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Текуща точка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600" y="3620869"/>
            <a:ext cx="140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Контролна точка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52982" y="4687669"/>
            <a:ext cx="140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Крайна точка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41209" y="45442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tx2"/>
                </a:solidFill>
              </a:rPr>
              <a:t>quadraticCurveTo</a:t>
            </a:r>
            <a:endParaRPr lang="bg-B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2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6</a:t>
            </a:r>
            <a:r>
              <a:rPr lang="en-US" dirty="0"/>
              <a:t> E0</a:t>
            </a:r>
            <a:r>
              <a:rPr lang="bg-BG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Геомаркери</a:t>
            </a:r>
            <a:endParaRPr lang="ru-RU" dirty="0"/>
          </a:p>
          <a:p>
            <a:pPr lvl="1"/>
            <a:r>
              <a:rPr lang="bg-BG" dirty="0"/>
              <a:t>Създайте поле от </a:t>
            </a:r>
            <a:r>
              <a:rPr lang="bg-BG" dirty="0" err="1"/>
              <a:t>геомаркери</a:t>
            </a:r>
            <a:endParaRPr lang="bg-BG" dirty="0"/>
          </a:p>
          <a:p>
            <a:pPr lvl="1"/>
            <a:r>
              <a:rPr lang="bg-BG" dirty="0"/>
              <a:t>Заострени отдолу, заоблени отгоре</a:t>
            </a:r>
          </a:p>
          <a:p>
            <a:pPr lvl="1"/>
            <a:r>
              <a:rPr lang="bg-BG" dirty="0"/>
              <a:t>Кръгла дупка в горната част</a:t>
            </a:r>
          </a:p>
          <a:p>
            <a:pPr lvl="1"/>
            <a:r>
              <a:rPr lang="bg-BG" dirty="0"/>
              <a:t>Чрез профил с дупка, без </a:t>
            </a:r>
            <a:r>
              <a:rPr lang="en-US" dirty="0" err="1"/>
              <a:t>CSG</a:t>
            </a:r>
            <a:endParaRPr lang="bg-BG" dirty="0"/>
          </a:p>
          <a:p>
            <a:r>
              <a:rPr lang="bg-BG" dirty="0"/>
              <a:t>Защо</a:t>
            </a:r>
            <a:endParaRPr lang="en-US" dirty="0"/>
          </a:p>
          <a:p>
            <a:pPr lvl="1"/>
            <a:r>
              <a:rPr lang="bg-BG" dirty="0"/>
              <a:t>Да се научим как да дупчим профили</a:t>
            </a:r>
          </a:p>
          <a:p>
            <a:pPr lvl="1"/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5EE4D707-F6F7-410A-A685-8E26A261C7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19" y="1447800"/>
            <a:ext cx="7301159" cy="39624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005831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Ротационни тела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Създаване</a:t>
            </a:r>
          </a:p>
          <a:p>
            <a:pPr lvl="1"/>
            <a:r>
              <a:rPr lang="bg-BG" dirty="0"/>
              <a:t>Профил от точки – масив от </a:t>
            </a:r>
            <a:r>
              <a:rPr lang="en-US" dirty="0">
                <a:solidFill>
                  <a:schemeClr val="tx1"/>
                </a:solidFill>
              </a:rPr>
              <a:t>Vector2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Точките трябва да имат </a:t>
            </a:r>
            <a:r>
              <a:rPr lang="en-US" dirty="0"/>
              <a:t>x&gt;0</a:t>
            </a:r>
            <a:endParaRPr lang="bg-BG" dirty="0"/>
          </a:p>
          <a:p>
            <a:pPr lvl="1"/>
            <a:r>
              <a:rPr lang="bg-BG" dirty="0"/>
              <a:t>Генериране на форма чрез метода </a:t>
            </a:r>
            <a:r>
              <a:rPr lang="en-GB" dirty="0" err="1">
                <a:solidFill>
                  <a:schemeClr val="tx1"/>
                </a:solidFill>
              </a:rPr>
              <a:t>LatheGeometry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00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6</a:t>
            </a:r>
            <a:r>
              <a:rPr lang="en-US" dirty="0"/>
              <a:t> E0</a:t>
            </a:r>
            <a:r>
              <a:rPr lang="bg-BG" dirty="0"/>
              <a:t>5*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Биберон</a:t>
            </a:r>
          </a:p>
          <a:p>
            <a:pPr lvl="1"/>
            <a:r>
              <a:rPr lang="bg-BG" dirty="0"/>
              <a:t>Направете биберон от синусоида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Работа с ротационни тела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664542" y="2631450"/>
            <a:ext cx="2924952" cy="2241776"/>
            <a:chOff x="2512206" y="2631449"/>
            <a:chExt cx="3157772" cy="2420217"/>
          </a:xfrm>
        </p:grpSpPr>
        <p:grpSp>
          <p:nvGrpSpPr>
            <p:cNvPr id="5" name="Group 4"/>
            <p:cNvGrpSpPr/>
            <p:nvPr/>
          </p:nvGrpSpPr>
          <p:grpSpPr>
            <a:xfrm rot="2700000">
              <a:off x="4210655" y="3592343"/>
              <a:ext cx="2420217" cy="498429"/>
              <a:chOff x="2719754" y="2895601"/>
              <a:chExt cx="9315379" cy="1918445"/>
            </a:xfrm>
          </p:grpSpPr>
          <p:pic>
            <p:nvPicPr>
              <p:cNvPr id="7170" name="Picture 2" descr="http://cdn.palass.org/palaeomath_101/moribund/images/srfa/Fig3.jpeg"/>
              <p:cNvPicPr>
                <a:picLocks noChangeAspect="1" noChangeArrowheads="1"/>
              </p:cNvPicPr>
              <p:nvPr/>
            </p:nvPicPr>
            <p:blipFill rotWithShape="1">
              <a:blip r:embed="rId2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719754" y="2895601"/>
                <a:ext cx="4692428" cy="1904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cdn.palass.org/palaeomath_101/moribund/images/srfa/Fig3.jpeg"/>
              <p:cNvPicPr>
                <a:picLocks noChangeAspect="1" noChangeArrowheads="1"/>
              </p:cNvPicPr>
              <p:nvPr/>
            </p:nvPicPr>
            <p:blipFill rotWithShape="1">
              <a:blip r:embed="rId3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7352057" y="2909049"/>
                <a:ext cx="4683076" cy="1904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/>
            <p:cNvGrpSpPr/>
            <p:nvPr/>
          </p:nvGrpSpPr>
          <p:grpSpPr>
            <a:xfrm rot="18900000" flipH="1">
              <a:off x="2512206" y="3592113"/>
              <a:ext cx="2420217" cy="498429"/>
              <a:chOff x="2719754" y="2895601"/>
              <a:chExt cx="9315379" cy="1918445"/>
            </a:xfrm>
          </p:grpSpPr>
          <p:pic>
            <p:nvPicPr>
              <p:cNvPr id="12" name="Picture 2" descr="http://cdn.palass.org/palaeomath_101/moribund/images/srfa/Fig3.jpeg"/>
              <p:cNvPicPr>
                <a:picLocks noChangeAspect="1" noChangeArrowheads="1"/>
              </p:cNvPicPr>
              <p:nvPr/>
            </p:nvPicPr>
            <p:blipFill rotWithShape="1">
              <a:blip r:embed="rId2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719754" y="2895601"/>
                <a:ext cx="4692428" cy="1904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http://cdn.palass.org/palaeomath_101/moribund/images/srfa/Fig3.jpeg"/>
              <p:cNvPicPr>
                <a:picLocks noChangeAspect="1" noChangeArrowheads="1"/>
              </p:cNvPicPr>
              <p:nvPr/>
            </p:nvPicPr>
            <p:blipFill rotWithShape="1">
              <a:blip r:embed="rId3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7352057" y="2909049"/>
                <a:ext cx="4683076" cy="1904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4" name="Oval 13"/>
          <p:cNvSpPr/>
          <p:nvPr/>
        </p:nvSpPr>
        <p:spPr>
          <a:xfrm>
            <a:off x="4109267" y="3638399"/>
            <a:ext cx="921346" cy="206801"/>
          </a:xfrm>
          <a:prstGeom prst="ellipse">
            <a:avLst/>
          </a:prstGeom>
          <a:noFill/>
          <a:ln w="31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Oval 17"/>
          <p:cNvSpPr/>
          <p:nvPr/>
        </p:nvSpPr>
        <p:spPr>
          <a:xfrm>
            <a:off x="4183592" y="2971801"/>
            <a:ext cx="771838" cy="173243"/>
          </a:xfrm>
          <a:prstGeom prst="ellipse">
            <a:avLst/>
          </a:prstGeom>
          <a:noFill/>
          <a:ln w="31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Oval 18"/>
          <p:cNvSpPr/>
          <p:nvPr/>
        </p:nvSpPr>
        <p:spPr>
          <a:xfrm>
            <a:off x="3402415" y="4092248"/>
            <a:ext cx="2339093" cy="525021"/>
          </a:xfrm>
          <a:prstGeom prst="ellipse">
            <a:avLst/>
          </a:prstGeom>
          <a:noFill/>
          <a:ln w="31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20" name="Group 19"/>
          <p:cNvGrpSpPr/>
          <p:nvPr/>
        </p:nvGrpSpPr>
        <p:grpSpPr>
          <a:xfrm>
            <a:off x="2667000" y="2626659"/>
            <a:ext cx="2924952" cy="2241776"/>
            <a:chOff x="2512206" y="2631449"/>
            <a:chExt cx="3157772" cy="2420217"/>
          </a:xfrm>
        </p:grpSpPr>
        <p:grpSp>
          <p:nvGrpSpPr>
            <p:cNvPr id="21" name="Group 20"/>
            <p:cNvGrpSpPr/>
            <p:nvPr/>
          </p:nvGrpSpPr>
          <p:grpSpPr>
            <a:xfrm rot="2700000">
              <a:off x="4210655" y="3592343"/>
              <a:ext cx="2420217" cy="498429"/>
              <a:chOff x="2719754" y="2895601"/>
              <a:chExt cx="9315379" cy="1918445"/>
            </a:xfrm>
          </p:grpSpPr>
          <p:pic>
            <p:nvPicPr>
              <p:cNvPr id="25" name="Picture 2" descr="http://cdn.palass.org/palaeomath_101/moribund/images/srfa/Fig3.jpeg"/>
              <p:cNvPicPr>
                <a:picLocks noChangeAspect="1" noChangeArrowheads="1"/>
              </p:cNvPicPr>
              <p:nvPr/>
            </p:nvPicPr>
            <p:blipFill rotWithShape="1">
              <a:blip r:embed="rId2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719754" y="2895601"/>
                <a:ext cx="4692428" cy="1904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http://cdn.palass.org/palaeomath_101/moribund/images/srfa/Fig3.jpeg"/>
              <p:cNvPicPr>
                <a:picLocks noChangeAspect="1" noChangeArrowheads="1"/>
              </p:cNvPicPr>
              <p:nvPr/>
            </p:nvPicPr>
            <p:blipFill rotWithShape="1">
              <a:blip r:embed="rId3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7352057" y="2909049"/>
                <a:ext cx="4683076" cy="1904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Group 21"/>
            <p:cNvGrpSpPr/>
            <p:nvPr/>
          </p:nvGrpSpPr>
          <p:grpSpPr>
            <a:xfrm rot="18900000" flipH="1">
              <a:off x="2512206" y="3592113"/>
              <a:ext cx="2420217" cy="498429"/>
              <a:chOff x="2719754" y="2895601"/>
              <a:chExt cx="9315379" cy="1918445"/>
            </a:xfrm>
          </p:grpSpPr>
          <p:pic>
            <p:nvPicPr>
              <p:cNvPr id="23" name="Picture 2" descr="http://cdn.palass.org/palaeomath_101/moribund/images/srfa/Fig3.jpeg"/>
              <p:cNvPicPr>
                <a:picLocks noChangeAspect="1" noChangeArrowheads="1"/>
              </p:cNvPicPr>
              <p:nvPr/>
            </p:nvPicPr>
            <p:blipFill rotWithShape="1">
              <a:blip r:embed="rId2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719754" y="2895601"/>
                <a:ext cx="4692428" cy="1904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http://cdn.palass.org/palaeomath_101/moribund/images/srfa/Fig3.jpeg"/>
              <p:cNvPicPr>
                <a:picLocks noChangeAspect="1" noChangeArrowheads="1"/>
              </p:cNvPicPr>
              <p:nvPr/>
            </p:nvPicPr>
            <p:blipFill rotWithShape="1">
              <a:blip r:embed="rId3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7352057" y="2909049"/>
                <a:ext cx="4683076" cy="1904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8731900A-A213-4200-93C4-9DF1385857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1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Сливане на обекти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Производителност</a:t>
            </a:r>
          </a:p>
          <a:p>
            <a:pPr lvl="1"/>
            <a:r>
              <a:rPr lang="bg-BG" dirty="0"/>
              <a:t>Зависи от обема на предаваните данни</a:t>
            </a:r>
          </a:p>
          <a:p>
            <a:pPr lvl="1"/>
            <a:r>
              <a:rPr lang="bg-BG" dirty="0"/>
              <a:t>Зависи от сложността на обработка</a:t>
            </a:r>
          </a:p>
          <a:p>
            <a:r>
              <a:rPr lang="bg-BG" dirty="0"/>
              <a:t>Обаче</a:t>
            </a:r>
          </a:p>
          <a:p>
            <a:pPr lvl="1"/>
            <a:r>
              <a:rPr lang="bg-BG" dirty="0"/>
              <a:t>Важен фактор е и комуникацията между </a:t>
            </a:r>
            <a:r>
              <a:rPr lang="en-US" dirty="0"/>
              <a:t>JavaScript </a:t>
            </a:r>
            <a:r>
              <a:rPr lang="bg-BG" dirty="0"/>
              <a:t>и </a:t>
            </a:r>
            <a:r>
              <a:rPr lang="en-US" dirty="0"/>
              <a:t>WebGL</a:t>
            </a:r>
            <a:r>
              <a:rPr lang="bg-BG" dirty="0"/>
              <a:t>2</a:t>
            </a:r>
          </a:p>
          <a:p>
            <a:pPr lvl="1"/>
            <a:r>
              <a:rPr lang="bg-BG" dirty="0"/>
              <a:t>Производителността зависи от броя </a:t>
            </a:r>
            <a:r>
              <a:rPr lang="en-US" dirty="0"/>
              <a:t>WebGL</a:t>
            </a:r>
            <a:r>
              <a:rPr lang="bg-BG" dirty="0"/>
              <a:t>2 функции, които </a:t>
            </a:r>
            <a:r>
              <a:rPr lang="en-US" dirty="0"/>
              <a:t>Three.js</a:t>
            </a:r>
            <a:r>
              <a:rPr lang="bg-BG" dirty="0"/>
              <a:t> извиква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65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Ако има 100 обекта</a:t>
            </a:r>
          </a:p>
          <a:p>
            <a:pPr lvl="1"/>
            <a:r>
              <a:rPr lang="bg-BG" dirty="0"/>
              <a:t>За всеки обект </a:t>
            </a:r>
            <a:r>
              <a:rPr lang="en-US" dirty="0"/>
              <a:t>Three.js</a:t>
            </a:r>
            <a:r>
              <a:rPr lang="bg-BG" dirty="0"/>
              <a:t> извиква отделен комплект функции (напр. с една функция се подават геометрията на обект)</a:t>
            </a:r>
          </a:p>
          <a:p>
            <a:pPr lvl="1"/>
            <a:r>
              <a:rPr lang="bg-BG" dirty="0"/>
              <a:t>При 1000 обекта – 1000 комплекта</a:t>
            </a:r>
          </a:p>
          <a:p>
            <a:r>
              <a:rPr lang="bg-BG" dirty="0"/>
              <a:t>Оптимизация</a:t>
            </a:r>
          </a:p>
          <a:p>
            <a:pPr lvl="1"/>
            <a:r>
              <a:rPr lang="bg-BG" dirty="0"/>
              <a:t>Сливане на обекти в един обект</a:t>
            </a:r>
            <a:br>
              <a:rPr lang="bg-BG" dirty="0"/>
            </a:br>
            <a:r>
              <a:rPr lang="bg-BG" dirty="0"/>
              <a:t>(подобно на събирането в </a:t>
            </a:r>
            <a:r>
              <a:rPr lang="en-US" dirty="0" err="1"/>
              <a:t>CSG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Така се ползва само един комплект функции за всички слети обекти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6335100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Графични обекти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Графични обекти до момента</a:t>
            </a:r>
          </a:p>
          <a:p>
            <a:pPr lvl="1"/>
            <a:r>
              <a:rPr lang="bg-BG" dirty="0"/>
              <a:t>Стандартни геометрични обекти, като куб, сфера, конус, цилиндър </a:t>
            </a:r>
          </a:p>
          <a:p>
            <a:pPr lvl="1"/>
            <a:r>
              <a:rPr lang="bg-BG" dirty="0"/>
              <a:t>Параметрични обекти на базата на уравнение на повърхност</a:t>
            </a:r>
          </a:p>
          <a:p>
            <a:pPr lvl="1"/>
            <a:r>
              <a:rPr lang="bg-BG" dirty="0"/>
              <a:t>Тръби по крива линия в пространството</a:t>
            </a:r>
          </a:p>
          <a:p>
            <a:pPr lvl="1"/>
            <a:r>
              <a:rPr lang="bg-BG" dirty="0"/>
              <a:t>Обекти, конструирани със средствата на конструктивната геометрия</a:t>
            </a:r>
          </a:p>
          <a:p>
            <a:pPr lvl="1"/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6</a:t>
            </a:r>
            <a:r>
              <a:rPr lang="en-US" dirty="0"/>
              <a:t> E0</a:t>
            </a:r>
            <a:r>
              <a:rPr lang="bg-BG" dirty="0"/>
              <a:t>6**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Производителност</a:t>
            </a:r>
            <a:endParaRPr lang="ru-RU" dirty="0"/>
          </a:p>
          <a:p>
            <a:pPr lvl="1"/>
            <a:r>
              <a:rPr lang="bg-BG" dirty="0"/>
              <a:t>Разгледайте предоставения начален код, който използва библиотека </a:t>
            </a:r>
            <a:r>
              <a:rPr lang="en-US" dirty="0"/>
              <a:t>Stats.js</a:t>
            </a:r>
          </a:p>
          <a:p>
            <a:pPr lvl="1"/>
            <a:r>
              <a:rPr lang="bg-BG" dirty="0"/>
              <a:t>Създайте „планета“ като група от </a:t>
            </a:r>
            <a:r>
              <a:rPr lang="en-US" dirty="0"/>
              <a:t>N </a:t>
            </a:r>
            <a:r>
              <a:rPr lang="bg-BG" dirty="0"/>
              <a:t>сгради и измерете скоростта на генериране на кадри</a:t>
            </a:r>
          </a:p>
          <a:p>
            <a:pPr lvl="1"/>
            <a:r>
              <a:rPr lang="bg-BG" dirty="0"/>
              <a:t>После създайте „планета“ от слети сгради и пак измерете (</a:t>
            </a:r>
            <a:r>
              <a:rPr lang="bg-BG" dirty="0" err="1"/>
              <a:t>вж</a:t>
            </a:r>
            <a:r>
              <a:rPr lang="en-US" dirty="0"/>
              <a:t>.</a:t>
            </a:r>
            <a:r>
              <a:rPr lang="bg-BG" dirty="0"/>
              <a:t> </a:t>
            </a:r>
            <a:r>
              <a:rPr lang="en-GB" dirty="0" err="1">
                <a:solidFill>
                  <a:schemeClr val="tx1"/>
                </a:solidFill>
              </a:rPr>
              <a:t>BufferGeometryUtils</a:t>
            </a:r>
            <a:r>
              <a:rPr lang="bg-BG" dirty="0"/>
              <a:t>)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8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се убедите в ползата от сливане</a:t>
            </a:r>
          </a:p>
          <a:p>
            <a:pPr lvl="1"/>
            <a:r>
              <a:rPr lang="bg-BG" dirty="0"/>
              <a:t>За да намерите сами как се сливат обекти</a:t>
            </a:r>
            <a:endParaRPr lang="en-US" dirty="0"/>
          </a:p>
          <a:p>
            <a:r>
              <a:rPr lang="bg-BG" dirty="0"/>
              <a:t>Неофициално:</a:t>
            </a:r>
          </a:p>
          <a:p>
            <a:pPr lvl="1"/>
            <a:r>
              <a:rPr lang="bg-BG" dirty="0"/>
              <a:t>За да се преборите с инфото от интернет, което е за старите и несъвместими версии на </a:t>
            </a:r>
            <a:r>
              <a:rPr lang="en-US" dirty="0"/>
              <a:t>Three.js</a:t>
            </a:r>
          </a:p>
          <a:p>
            <a:pPr lvl="1"/>
            <a:r>
              <a:rPr lang="bg-BG" dirty="0"/>
              <a:t>Да повторим важната подсказка: </a:t>
            </a:r>
            <a:r>
              <a:rPr lang="en-GB" dirty="0" err="1">
                <a:solidFill>
                  <a:schemeClr val="tx1"/>
                </a:solidFill>
              </a:rPr>
              <a:t>BufferGeometryUtils</a:t>
            </a:r>
            <a:endParaRPr lang="bg-BG" dirty="0"/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3661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F74A13BC-DF7F-4FE6-8B06-0C0451CB9A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1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2640508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това упражнение</a:t>
            </a:r>
          </a:p>
          <a:p>
            <a:pPr lvl="1"/>
            <a:r>
              <a:rPr lang="bg-BG" dirty="0"/>
              <a:t>Други начини за създаване на 3</a:t>
            </a:r>
            <a:r>
              <a:rPr lang="en-US" dirty="0"/>
              <a:t>D</a:t>
            </a:r>
            <a:r>
              <a:rPr lang="bg-BG" dirty="0"/>
              <a:t> обекти</a:t>
            </a:r>
            <a:endParaRPr lang="en-US" dirty="0"/>
          </a:p>
          <a:p>
            <a:pPr lvl="1"/>
            <a:r>
              <a:rPr lang="bg-BG" dirty="0"/>
              <a:t>Ръчно създаване на обект, чрез описване на върховете</a:t>
            </a:r>
          </a:p>
          <a:p>
            <a:pPr lvl="1"/>
            <a:r>
              <a:rPr lang="bg-BG" dirty="0"/>
              <a:t>Плъзгане на 2</a:t>
            </a:r>
            <a:r>
              <a:rPr lang="en-US" dirty="0"/>
              <a:t>D</a:t>
            </a:r>
            <a:r>
              <a:rPr lang="bg-BG" dirty="0"/>
              <a:t> профил в 3</a:t>
            </a:r>
            <a:r>
              <a:rPr lang="en-US" dirty="0"/>
              <a:t>D</a:t>
            </a:r>
            <a:r>
              <a:rPr lang="bg-BG" dirty="0"/>
              <a:t> форма</a:t>
            </a:r>
          </a:p>
          <a:p>
            <a:pPr lvl="1"/>
            <a:r>
              <a:rPr lang="bg-BG" dirty="0"/>
              <a:t>Ротационни тела</a:t>
            </a:r>
          </a:p>
          <a:p>
            <a:pPr lvl="1"/>
            <a:r>
              <a:rPr lang="bg-BG" dirty="0"/>
              <a:t>Сливане на обекти</a:t>
            </a:r>
          </a:p>
        </p:txBody>
      </p:sp>
    </p:spTree>
    <p:extLst>
      <p:ext uri="{BB962C8B-B14F-4D97-AF65-F5344CB8AC3E}">
        <p14:creationId xmlns:p14="http://schemas.microsoft.com/office/powerpoint/2010/main" val="380302711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Ръчни обекти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Ръчно създаване на обекти</a:t>
            </a:r>
          </a:p>
          <a:p>
            <a:pPr lvl="1"/>
            <a:r>
              <a:rPr lang="bg-BG" dirty="0"/>
              <a:t>Фокусът е върху геометрията (ф</a:t>
            </a:r>
            <a:r>
              <a:rPr lang="en-GB" dirty="0"/>
              <a:t>ò</a:t>
            </a:r>
            <a:r>
              <a:rPr lang="bg-BG" dirty="0" err="1"/>
              <a:t>рмата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Вие давате координатите на върховете</a:t>
            </a:r>
            <a:r>
              <a:rPr lang="en-US" dirty="0"/>
              <a:t>, </a:t>
            </a:r>
            <a:r>
              <a:rPr lang="bg-BG" dirty="0"/>
              <a:t>всяка тройка прави една стена</a:t>
            </a:r>
          </a:p>
          <a:p>
            <a:pPr lvl="1"/>
            <a:r>
              <a:rPr lang="bg-BG" dirty="0"/>
              <a:t>Вие изчислявате нормалните вектори за правилно осветяване … но може учтиво да поискате </a:t>
            </a:r>
            <a:r>
              <a:rPr lang="en-US" dirty="0"/>
              <a:t>Three.js</a:t>
            </a:r>
            <a:r>
              <a:rPr lang="bg-BG" dirty="0"/>
              <a:t> да направи това</a:t>
            </a:r>
          </a:p>
        </p:txBody>
      </p:sp>
    </p:spTree>
    <p:extLst>
      <p:ext uri="{BB962C8B-B14F-4D97-AF65-F5344CB8AC3E}">
        <p14:creationId xmlns:p14="http://schemas.microsoft.com/office/powerpoint/2010/main" val="110658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6</a:t>
            </a:r>
            <a:r>
              <a:rPr lang="en-US" dirty="0"/>
              <a:t> E01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Разгледайте началния код</a:t>
            </a:r>
          </a:p>
          <a:p>
            <a:pPr lvl="1"/>
            <a:r>
              <a:rPr lang="bg-BG" dirty="0"/>
              <a:t>Разберете как се дефинират върховете</a:t>
            </a:r>
          </a:p>
          <a:p>
            <a:pPr lvl="1"/>
            <a:r>
              <a:rPr lang="bg-BG" dirty="0"/>
              <a:t>Разберете как се дефинират стените</a:t>
            </a:r>
          </a:p>
          <a:p>
            <a:pPr lvl="1"/>
            <a:r>
              <a:rPr lang="bg-BG" dirty="0"/>
              <a:t>Направете ръчно четириъгълна пирамида с един вертикален ръб 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Експеримент с ръчно описана форма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FCBC532E-7973-4652-9EB9-B4A528F07D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308179" cy="396620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Плъзгане на форма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Основна идея</a:t>
            </a:r>
          </a:p>
          <a:p>
            <a:pPr lvl="1"/>
            <a:r>
              <a:rPr lang="bg-BG" dirty="0"/>
              <a:t>Дефинира се 2</a:t>
            </a:r>
            <a:r>
              <a:rPr lang="en-US" dirty="0"/>
              <a:t>D</a:t>
            </a:r>
            <a:r>
              <a:rPr lang="bg-BG" dirty="0"/>
              <a:t> форма чрез</a:t>
            </a:r>
            <a:r>
              <a:rPr lang="en-US" dirty="0"/>
              <a:t> </a:t>
            </a:r>
            <a:r>
              <a:rPr lang="en-GB" dirty="0" err="1">
                <a:solidFill>
                  <a:schemeClr val="tx1"/>
                </a:solidFill>
              </a:rPr>
              <a:t>THREE.Shape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С методите </a:t>
            </a:r>
            <a:r>
              <a:rPr lang="en-US" dirty="0" err="1">
                <a:solidFill>
                  <a:schemeClr val="tx1"/>
                </a:solidFill>
              </a:rPr>
              <a:t>moveTo</a:t>
            </a:r>
            <a:r>
              <a:rPr lang="bg-BG" dirty="0"/>
              <a:t> и </a:t>
            </a:r>
            <a:r>
              <a:rPr lang="en-US" dirty="0" err="1">
                <a:solidFill>
                  <a:schemeClr val="tx1"/>
                </a:solidFill>
              </a:rPr>
              <a:t>lineTo</a:t>
            </a:r>
            <a:r>
              <a:rPr lang="bg-BG" dirty="0"/>
              <a:t> се описва профилът на 2</a:t>
            </a:r>
            <a:r>
              <a:rPr lang="en-US" dirty="0"/>
              <a:t>D </a:t>
            </a:r>
            <a:r>
              <a:rPr lang="bg-BG" dirty="0"/>
              <a:t>фигура</a:t>
            </a:r>
          </a:p>
          <a:p>
            <a:pPr lvl="1"/>
            <a:r>
              <a:rPr lang="bg-BG" dirty="0"/>
              <a:t>Плъзгането ѝ в 3</a:t>
            </a:r>
            <a:r>
              <a:rPr lang="en-US" dirty="0"/>
              <a:t>D</a:t>
            </a:r>
            <a:r>
              <a:rPr lang="bg-BG" dirty="0"/>
              <a:t> форма се прави с </a:t>
            </a:r>
            <a:r>
              <a:rPr lang="en-GB" dirty="0" err="1">
                <a:solidFill>
                  <a:schemeClr val="tx1"/>
                </a:solidFill>
              </a:rPr>
              <a:t>ExtrudeGeometry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0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6</a:t>
            </a:r>
            <a:r>
              <a:rPr lang="en-US" dirty="0"/>
              <a:t> E02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Опростена къща</a:t>
            </a:r>
          </a:p>
          <a:p>
            <a:pPr lvl="1"/>
            <a:r>
              <a:rPr lang="bg-BG" dirty="0" err="1"/>
              <a:t>Постройте</a:t>
            </a:r>
            <a:r>
              <a:rPr lang="bg-BG" dirty="0"/>
              <a:t> къща от профил</a:t>
            </a:r>
            <a:endParaRPr lang="en-US" dirty="0"/>
          </a:p>
          <a:p>
            <a:pPr lvl="1"/>
            <a:r>
              <a:rPr lang="bg-BG" dirty="0"/>
              <a:t>Използвайте обекта </a:t>
            </a:r>
            <a:r>
              <a:rPr lang="en-US" dirty="0" err="1">
                <a:solidFill>
                  <a:schemeClr val="tx1"/>
                </a:solidFill>
              </a:rPr>
              <a:t>THREE.Shape</a:t>
            </a:r>
            <a:r>
              <a:rPr lang="bg-BG" dirty="0"/>
              <a:t> и методите </a:t>
            </a:r>
            <a:r>
              <a:rPr lang="en-US" dirty="0" err="1">
                <a:solidFill>
                  <a:schemeClr val="tx1"/>
                </a:solidFill>
              </a:rPr>
              <a:t>moveTo</a:t>
            </a:r>
            <a:r>
              <a:rPr lang="bg-BG" dirty="0"/>
              <a:t> и </a:t>
            </a:r>
            <a:r>
              <a:rPr lang="en-US" dirty="0" err="1">
                <a:solidFill>
                  <a:schemeClr val="tx1"/>
                </a:solidFill>
              </a:rPr>
              <a:t>lineTo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опитате алтернативен начин за създаване на </a:t>
            </a:r>
            <a:r>
              <a:rPr lang="en-US" dirty="0"/>
              <a:t>3D</a:t>
            </a:r>
            <a:r>
              <a:rPr lang="bg-BG" dirty="0"/>
              <a:t> форми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F54CD1D1-B165-4DB8-A2B0-7ADF63BEE9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1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Office PowerPoint</Application>
  <PresentationFormat>On-screen Show (4:3)</PresentationFormat>
  <Paragraphs>103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Presentation</vt:lpstr>
      <vt:lpstr>Графични обекти</vt:lpstr>
      <vt:lpstr>PowerPoint Presentation</vt:lpstr>
      <vt:lpstr>Ръчни обекти</vt:lpstr>
      <vt:lpstr>Задача S06 E01</vt:lpstr>
      <vt:lpstr>PowerPoint Presentation</vt:lpstr>
      <vt:lpstr>Плъзгане на форма</vt:lpstr>
      <vt:lpstr>Задача S06 E02</vt:lpstr>
      <vt:lpstr>PowerPoint Presentation</vt:lpstr>
      <vt:lpstr>Задача S06 E03</vt:lpstr>
      <vt:lpstr>PowerPoint Presentation</vt:lpstr>
      <vt:lpstr>Още за профилите</vt:lpstr>
      <vt:lpstr>Задача S06 E04</vt:lpstr>
      <vt:lpstr>PowerPoint Presentation</vt:lpstr>
      <vt:lpstr>Ротационни тела</vt:lpstr>
      <vt:lpstr>Задача S06 E05*</vt:lpstr>
      <vt:lpstr>PowerPoint Presentation</vt:lpstr>
      <vt:lpstr>Сливане на обекти</vt:lpstr>
      <vt:lpstr>PowerPoint Presentation</vt:lpstr>
      <vt:lpstr>Задача S06 E06**</vt:lpstr>
      <vt:lpstr>PowerPoint Presentation</vt:lpstr>
      <vt:lpstr>PowerPoint Presentation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2024-07-13T17:55:55Z</dcterms:modified>
</cp:coreProperties>
</file>