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87" r:id="rId4"/>
    <p:sldId id="288" r:id="rId5"/>
    <p:sldId id="278" r:id="rId6"/>
    <p:sldId id="279" r:id="rId7"/>
    <p:sldId id="289" r:id="rId8"/>
    <p:sldId id="284" r:id="rId9"/>
    <p:sldId id="290" r:id="rId10"/>
    <p:sldId id="280" r:id="rId11"/>
    <p:sldId id="285" r:id="rId12"/>
    <p:sldId id="291" r:id="rId13"/>
    <p:sldId id="286" r:id="rId14"/>
    <p:sldId id="292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F81BD"/>
    <a:srgbClr val="D99694"/>
    <a:srgbClr val="FFFF99"/>
    <a:srgbClr val="4A7EBB"/>
    <a:srgbClr val="FF5050"/>
    <a:srgbClr val="FFFFFF"/>
    <a:srgbClr val="0070C0"/>
    <a:srgbClr val="00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84808" autoAdjust="0"/>
  </p:normalViewPr>
  <p:slideViewPr>
    <p:cSldViewPr>
      <p:cViewPr varScale="1">
        <p:scale>
          <a:sx n="84" d="100"/>
          <a:sy n="84" d="100"/>
        </p:scale>
        <p:origin x="140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13-Jul-24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9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</a:t>
            </a:r>
            <a:r>
              <a:rPr lang="en-US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13-Jul-24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S0</a:t>
            </a:r>
            <a:r>
              <a:rPr lang="bg-BG" dirty="0"/>
              <a:t>6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Решения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</a:t>
            </a:r>
            <a:r>
              <a:rPr lang="bg-BG" dirty="0"/>
              <a:t>6</a:t>
            </a:r>
            <a:r>
              <a:rPr lang="en-US" dirty="0"/>
              <a:t> E0</a:t>
            </a:r>
            <a:r>
              <a:rPr lang="bg-BG" dirty="0"/>
              <a:t>5*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Трансформация на синусоидата</a:t>
            </a:r>
          </a:p>
          <a:p>
            <a:pPr lvl="1"/>
            <a:r>
              <a:rPr lang="bg-BG" dirty="0"/>
              <a:t>Въртене на 45</a:t>
            </a:r>
            <a:r>
              <a:rPr lang="bg-BG" dirty="0">
                <a:sym typeface="Symbol"/>
              </a:rPr>
              <a:t> по часовниковата стрелка</a:t>
            </a:r>
          </a:p>
          <a:p>
            <a:pPr lvl="1"/>
            <a:r>
              <a:rPr lang="bg-BG" dirty="0">
                <a:sym typeface="Symbol"/>
              </a:rPr>
              <a:t>Мащабиране (за да спестим умножение) </a:t>
            </a:r>
          </a:p>
          <a:p>
            <a:pPr lvl="1"/>
            <a:r>
              <a:rPr lang="bg-BG" dirty="0">
                <a:sym typeface="Symbol"/>
              </a:rPr>
              <a:t>Преместване нагоре по </a:t>
            </a:r>
            <a:r>
              <a:rPr lang="en-US" dirty="0">
                <a:sym typeface="Symbol"/>
              </a:rPr>
              <a:t>Y</a:t>
            </a:r>
            <a:endParaRPr lang="bg-BG" dirty="0">
              <a:sym typeface="Symbol"/>
            </a:endParaRPr>
          </a:p>
          <a:p>
            <a:pPr lvl="1"/>
            <a:endParaRPr lang="bg-BG" dirty="0"/>
          </a:p>
        </p:txBody>
      </p:sp>
      <p:grpSp>
        <p:nvGrpSpPr>
          <p:cNvPr id="10" name="Group 9"/>
          <p:cNvGrpSpPr/>
          <p:nvPr/>
        </p:nvGrpSpPr>
        <p:grpSpPr>
          <a:xfrm>
            <a:off x="1828800" y="5401326"/>
            <a:ext cx="2241776" cy="461680"/>
            <a:chOff x="2719754" y="2895601"/>
            <a:chExt cx="9315379" cy="1918445"/>
          </a:xfrm>
        </p:grpSpPr>
        <p:pic>
          <p:nvPicPr>
            <p:cNvPr id="14" name="Picture 2" descr="http://cdn.palass.org/palaeomath_101/moribund/images/srfa/Fig3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95" t="3917" r="3956" b="62760"/>
            <a:stretch/>
          </p:blipFill>
          <p:spPr bwMode="auto">
            <a:xfrm>
              <a:off x="2719754" y="2895601"/>
              <a:ext cx="4692428" cy="1904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http://cdn.palass.org/palaeomath_101/moribund/images/srfa/Fig3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96" t="3917" r="4027" b="62760"/>
            <a:stretch/>
          </p:blipFill>
          <p:spPr bwMode="auto">
            <a:xfrm>
              <a:off x="7352057" y="2909049"/>
              <a:ext cx="4683076" cy="1904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" name="Straight Arrow Connector 4"/>
          <p:cNvCxnSpPr/>
          <p:nvPr/>
        </p:nvCxnSpPr>
        <p:spPr>
          <a:xfrm>
            <a:off x="1524000" y="5632166"/>
            <a:ext cx="3048000" cy="16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28800" y="4336766"/>
            <a:ext cx="0" cy="2209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 rot="2700000">
            <a:off x="5052785" y="5166944"/>
            <a:ext cx="2906758" cy="598629"/>
            <a:chOff x="2719754" y="2895601"/>
            <a:chExt cx="9315379" cy="1918445"/>
          </a:xfrm>
        </p:grpSpPr>
        <p:pic>
          <p:nvPicPr>
            <p:cNvPr id="27" name="Picture 2" descr="http://cdn.palass.org/palaeomath_101/moribund/images/srfa/Fig3.jpe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95" t="3917" r="3956" b="62760"/>
            <a:stretch/>
          </p:blipFill>
          <p:spPr bwMode="auto">
            <a:xfrm>
              <a:off x="2719754" y="2895601"/>
              <a:ext cx="4692428" cy="1904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cdn.palass.org/palaeomath_101/moribund/images/srfa/Fig3.jpe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96" t="3917" r="4027" b="62760"/>
            <a:stretch/>
          </p:blipFill>
          <p:spPr bwMode="auto">
            <a:xfrm>
              <a:off x="7352057" y="2909049"/>
              <a:ext cx="4683076" cy="1904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Arrow Connector 28"/>
          <p:cNvCxnSpPr/>
          <p:nvPr/>
        </p:nvCxnSpPr>
        <p:spPr>
          <a:xfrm>
            <a:off x="5181600" y="5594066"/>
            <a:ext cx="3048000" cy="16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486400" y="4298666"/>
            <a:ext cx="0" cy="2209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828800" y="5407960"/>
            <a:ext cx="2241776" cy="461680"/>
            <a:chOff x="2719754" y="2895601"/>
            <a:chExt cx="9315379" cy="1918445"/>
          </a:xfrm>
        </p:grpSpPr>
        <p:pic>
          <p:nvPicPr>
            <p:cNvPr id="32" name="Picture 2" descr="http://cdn.palass.org/palaeomath_101/moribund/images/srfa/Fig3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95" t="3917" r="3956" b="62760"/>
            <a:stretch/>
          </p:blipFill>
          <p:spPr bwMode="auto">
            <a:xfrm>
              <a:off x="2719754" y="2895601"/>
              <a:ext cx="4692428" cy="1904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http://cdn.palass.org/palaeomath_101/moribund/images/srfa/Fig3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96" t="3917" r="4027" b="62760"/>
            <a:stretch/>
          </p:blipFill>
          <p:spPr bwMode="auto">
            <a:xfrm>
              <a:off x="7352057" y="2909049"/>
              <a:ext cx="4683076" cy="1904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2133600" y="4343401"/>
            <a:ext cx="202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t</a:t>
            </a:r>
          </a:p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= sin(t)</a:t>
            </a:r>
            <a:endParaRPr lang="bg-BG" dirty="0"/>
          </a:p>
        </p:txBody>
      </p:sp>
      <p:sp>
        <p:nvSpPr>
          <p:cNvPr id="38" name="TextBox 37"/>
          <p:cNvSpPr txBox="1"/>
          <p:nvPr/>
        </p:nvSpPr>
        <p:spPr>
          <a:xfrm>
            <a:off x="6279624" y="4343400"/>
            <a:ext cx="202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sin(x)</a:t>
            </a:r>
            <a:r>
              <a:rPr lang="en-US" dirty="0">
                <a:sym typeface="Symbol"/>
              </a:rPr>
              <a:t>  </a:t>
            </a:r>
            <a:r>
              <a:rPr lang="en-US" dirty="0"/>
              <a:t>x</a:t>
            </a:r>
          </a:p>
          <a:p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 = sin(x) </a:t>
            </a:r>
            <a:r>
              <a:rPr lang="en-US" dirty="0">
                <a:sym typeface="Symbol"/>
              </a:rPr>
              <a:t> </a:t>
            </a:r>
            <a:r>
              <a:rPr lang="en-US" dirty="0"/>
              <a:t>x </a:t>
            </a:r>
            <a:r>
              <a:rPr lang="en-US" dirty="0">
                <a:sym typeface="Symbol"/>
              </a:rPr>
              <a:t> </a:t>
            </a:r>
            <a:r>
              <a:rPr lang="en-US" dirty="0"/>
              <a:t>8</a:t>
            </a:r>
            <a:endParaRPr lang="bg-BG" dirty="0"/>
          </a:p>
        </p:txBody>
      </p:sp>
      <p:grpSp>
        <p:nvGrpSpPr>
          <p:cNvPr id="39" name="Group 38"/>
          <p:cNvGrpSpPr/>
          <p:nvPr/>
        </p:nvGrpSpPr>
        <p:grpSpPr>
          <a:xfrm rot="2700000">
            <a:off x="5057210" y="5166886"/>
            <a:ext cx="2906758" cy="598629"/>
            <a:chOff x="2719754" y="2895601"/>
            <a:chExt cx="9315379" cy="1918445"/>
          </a:xfrm>
        </p:grpSpPr>
        <p:pic>
          <p:nvPicPr>
            <p:cNvPr id="40" name="Picture 2" descr="http://cdn.palass.org/palaeomath_101/moribund/images/srfa/Fig3.jpe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95" t="3917" r="3956" b="62760"/>
            <a:stretch/>
          </p:blipFill>
          <p:spPr bwMode="auto">
            <a:xfrm>
              <a:off x="2719754" y="2895601"/>
              <a:ext cx="4692428" cy="1904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http://cdn.palass.org/palaeomath_101/moribund/images/srfa/Fig3.jpe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96" t="3917" r="4027" b="62760"/>
            <a:stretch/>
          </p:blipFill>
          <p:spPr bwMode="auto">
            <a:xfrm>
              <a:off x="7352057" y="2909049"/>
              <a:ext cx="4683076" cy="1904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2" name="Straight Arrow Connector 41"/>
          <p:cNvCxnSpPr/>
          <p:nvPr/>
        </p:nvCxnSpPr>
        <p:spPr>
          <a:xfrm flipV="1">
            <a:off x="5334000" y="4495800"/>
            <a:ext cx="0" cy="1098266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05400" y="4852000"/>
            <a:ext cx="3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8</a:t>
            </a:r>
            <a:endParaRPr lang="bg-BG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19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</a:t>
            </a:r>
            <a:r>
              <a:rPr lang="bg-BG" dirty="0"/>
              <a:t>6</a:t>
            </a:r>
            <a:r>
              <a:rPr lang="en-US" dirty="0"/>
              <a:t> E0</a:t>
            </a:r>
            <a:r>
              <a:rPr lang="bg-BG" dirty="0"/>
              <a:t>6**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BufferGeometryUtils</a:t>
            </a:r>
            <a:endParaRPr lang="bg-BG" dirty="0"/>
          </a:p>
          <a:p>
            <a:pPr lvl="1"/>
            <a:r>
              <a:rPr lang="bg-BG" dirty="0"/>
              <a:t>Библиотека-добавка (</a:t>
            </a:r>
            <a:r>
              <a:rPr lang="en-US" dirty="0"/>
              <a:t>addon)</a:t>
            </a:r>
            <a:r>
              <a:rPr lang="bg-BG" dirty="0"/>
              <a:t>, която има метод за сливане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/>
              <a:t>Измерване с групирани сгради</a:t>
            </a:r>
          </a:p>
          <a:p>
            <a:pPr lvl="1"/>
            <a:r>
              <a:rPr lang="bg-BG" dirty="0"/>
              <a:t>Тестваме </a:t>
            </a:r>
            <a:r>
              <a:rPr lang="en-US" dirty="0"/>
              <a:t>FPS</a:t>
            </a:r>
            <a:r>
              <a:rPr lang="bg-BG" dirty="0"/>
              <a:t> за генерирането на кадър за </a:t>
            </a:r>
            <a:r>
              <a:rPr lang="en-US" dirty="0"/>
              <a:t>N=256, 512, 1024, … (FPS = Frames per second, </a:t>
            </a:r>
            <a:r>
              <a:rPr lang="bg-BG" dirty="0"/>
              <a:t>брой кадри в секунда)</a:t>
            </a:r>
          </a:p>
        </p:txBody>
      </p:sp>
    </p:spTree>
    <p:extLst>
      <p:ext uri="{BB962C8B-B14F-4D97-AF65-F5344CB8AC3E}">
        <p14:creationId xmlns:p14="http://schemas.microsoft.com/office/powerpoint/2010/main" val="294327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Измерване със слети сгради</a:t>
            </a:r>
          </a:p>
          <a:p>
            <a:pPr lvl="1"/>
            <a:r>
              <a:rPr lang="bg-BG" dirty="0"/>
              <a:t>Създаваме масив от геометрии, завъртени с </a:t>
            </a:r>
            <a:r>
              <a:rPr lang="en-US" dirty="0" err="1">
                <a:solidFill>
                  <a:schemeClr val="tx1"/>
                </a:solidFill>
              </a:rPr>
              <a:t>rotateX</a:t>
            </a:r>
            <a:r>
              <a:rPr lang="bg-BG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rotateY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rotateZ</a:t>
            </a:r>
            <a:r>
              <a:rPr lang="bg-BG" dirty="0">
                <a:solidFill>
                  <a:schemeClr val="tx1"/>
                </a:solidFill>
              </a:rPr>
              <a:t> – </a:t>
            </a:r>
            <a:r>
              <a:rPr lang="bg-BG" sz="2000" dirty="0"/>
              <a:t>причината е, че свойството </a:t>
            </a:r>
            <a:r>
              <a:rPr lang="en-US" sz="2000" dirty="0"/>
              <a:t>rotation</a:t>
            </a:r>
            <a:r>
              <a:rPr lang="bg-BG" sz="2000" dirty="0"/>
              <a:t> не променя геометриите, а само създава матрица, докато при сливане, ни трябват вече променените геометрии</a:t>
            </a:r>
            <a:endParaRPr lang="en-US" sz="2000" dirty="0"/>
          </a:p>
          <a:p>
            <a:pPr lvl="1"/>
            <a:r>
              <a:rPr lang="bg-BG" dirty="0"/>
              <a:t>С </a:t>
            </a:r>
            <a:r>
              <a:rPr lang="en-US" dirty="0" err="1">
                <a:solidFill>
                  <a:schemeClr val="tx1"/>
                </a:solidFill>
              </a:rPr>
              <a:t>mergeGeometries</a:t>
            </a:r>
            <a:r>
              <a:rPr lang="en-US" dirty="0"/>
              <a:t> </a:t>
            </a:r>
            <a:r>
              <a:rPr lang="bg-BG" dirty="0"/>
              <a:t>сливаме всички геометрии в една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bg-BG" dirty="0"/>
              <a:t>Резултат</a:t>
            </a:r>
            <a:r>
              <a:rPr lang="en-US" dirty="0"/>
              <a:t> (</a:t>
            </a:r>
            <a:r>
              <a:rPr lang="bg-BG" dirty="0"/>
              <a:t>зависи от компютъра)</a:t>
            </a:r>
          </a:p>
          <a:p>
            <a:pPr lvl="1"/>
            <a:r>
              <a:rPr lang="bg-BG" dirty="0"/>
              <a:t>Без сливане се задъхва при </a:t>
            </a:r>
            <a:r>
              <a:rPr lang="en-US" dirty="0"/>
              <a:t>6</a:t>
            </a:r>
            <a:r>
              <a:rPr lang="bg-BG" dirty="0"/>
              <a:t>000 сгради</a:t>
            </a:r>
          </a:p>
          <a:p>
            <a:pPr lvl="1"/>
            <a:r>
              <a:rPr lang="bg-BG" dirty="0"/>
              <a:t>Със сливане </a:t>
            </a:r>
            <a:r>
              <a:rPr lang="en-US" dirty="0"/>
              <a:t>– </a:t>
            </a:r>
            <a:r>
              <a:rPr lang="bg-BG" dirty="0"/>
              <a:t>чак при 6</a:t>
            </a:r>
            <a:r>
              <a:rPr lang="en-US" dirty="0"/>
              <a:t>00</a:t>
            </a:r>
            <a:r>
              <a:rPr lang="bg-BG" dirty="0"/>
              <a:t>000 сгради</a:t>
            </a:r>
          </a:p>
        </p:txBody>
      </p:sp>
    </p:spTree>
    <p:extLst>
      <p:ext uri="{BB962C8B-B14F-4D97-AF65-F5344CB8AC3E}">
        <p14:creationId xmlns:p14="http://schemas.microsoft.com/office/powerpoint/2010/main" val="2910744905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764279"/>
              </p:ext>
            </p:extLst>
          </p:nvPr>
        </p:nvGraphicFramePr>
        <p:xfrm>
          <a:off x="2286000" y="381000"/>
          <a:ext cx="4565905" cy="5392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1285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>
                            <a:outerShdw blurRad="50800" dir="16200000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</a:t>
                      </a:r>
                      <a:endParaRPr lang="bg-BG" sz="2000" b="1" kern="1200" dirty="0">
                        <a:solidFill>
                          <a:schemeClr val="bg1"/>
                        </a:solidFill>
                        <a:effectLst>
                          <a:outerShdw blurRad="50800" dir="16200000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>
                            <a:outerShdw blurRad="50800" dir="16200000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fps </a:t>
                      </a:r>
                      <a:r>
                        <a:rPr lang="bg-BG" sz="2000" kern="1200" dirty="0">
                          <a:effectLst>
                            <a:outerShdw blurRad="50800" dir="16200000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групиране</a:t>
                      </a:r>
                      <a:endParaRPr lang="bg-BG" sz="2000" b="1" kern="1200" dirty="0">
                        <a:solidFill>
                          <a:schemeClr val="bg1"/>
                        </a:solidFill>
                        <a:effectLst>
                          <a:outerShdw blurRad="50800" dir="16200000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>
                            <a:outerShdw blurRad="50800" dir="16200000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fps </a:t>
                      </a:r>
                      <a:endParaRPr lang="bg-BG" sz="2000" kern="1200" dirty="0">
                        <a:effectLst>
                          <a:outerShdw blurRad="50800" dir="16200000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bg-BG" sz="2000" kern="1200" dirty="0">
                          <a:effectLst>
                            <a:outerShdw blurRad="50800" dir="16200000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сливане</a:t>
                      </a:r>
                      <a:endParaRPr lang="bg-BG" sz="2000" b="1" kern="1200" dirty="0">
                        <a:solidFill>
                          <a:schemeClr val="bg1"/>
                        </a:solidFill>
                        <a:effectLst>
                          <a:outerShdw blurRad="50800" dir="16200000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66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256</a:t>
                      </a:r>
                      <a:endParaRPr lang="bg-BG" sz="1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144</a:t>
                      </a:r>
                      <a:endParaRPr lang="bg-BG" sz="1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144</a:t>
                      </a:r>
                      <a:endParaRPr lang="bg-BG" sz="1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66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512</a:t>
                      </a:r>
                      <a:endParaRPr lang="bg-BG" sz="1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144</a:t>
                      </a:r>
                      <a:endParaRPr lang="bg-BG" sz="1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144</a:t>
                      </a:r>
                      <a:endParaRPr lang="bg-BG" sz="1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66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1024</a:t>
                      </a:r>
                      <a:endParaRPr lang="bg-BG" sz="1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144</a:t>
                      </a:r>
                      <a:endParaRPr lang="bg-BG" sz="1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144</a:t>
                      </a:r>
                      <a:endParaRPr lang="bg-BG" sz="1800" kern="1200" dirty="0">
                        <a:solidFill>
                          <a:schemeClr val="dk1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66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2048</a:t>
                      </a:r>
                      <a:endParaRPr lang="bg-BG" sz="1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144</a:t>
                      </a:r>
                      <a:endParaRPr lang="bg-BG" sz="1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144</a:t>
                      </a:r>
                      <a:endParaRPr lang="bg-BG" sz="1800" kern="1200" dirty="0">
                        <a:solidFill>
                          <a:schemeClr val="dk1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966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4086</a:t>
                      </a:r>
                      <a:endParaRPr lang="bg-BG" sz="1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92</a:t>
                      </a:r>
                      <a:endParaRPr lang="bg-BG" sz="1800" kern="1200" dirty="0">
                        <a:solidFill>
                          <a:schemeClr val="dk1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144</a:t>
                      </a:r>
                      <a:endParaRPr lang="bg-BG" sz="1800" kern="1200" dirty="0">
                        <a:solidFill>
                          <a:schemeClr val="dk1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966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8192</a:t>
                      </a:r>
                      <a:endParaRPr lang="bg-BG" sz="1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50</a:t>
                      </a:r>
                      <a:endParaRPr lang="bg-BG" sz="1800" kern="1200" dirty="0">
                        <a:solidFill>
                          <a:schemeClr val="dk1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144</a:t>
                      </a:r>
                      <a:endParaRPr lang="bg-BG" sz="1800" kern="1200" dirty="0">
                        <a:solidFill>
                          <a:schemeClr val="dk1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966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16384</a:t>
                      </a:r>
                      <a:endParaRPr lang="bg-BG" sz="1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bg-BG" sz="1800" kern="1200" dirty="0">
                        <a:solidFill>
                          <a:srgbClr val="FF000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144</a:t>
                      </a:r>
                      <a:endParaRPr lang="bg-BG" sz="1800" kern="1200" dirty="0">
                        <a:solidFill>
                          <a:schemeClr val="dk1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966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32768</a:t>
                      </a:r>
                      <a:endParaRPr lang="bg-BG" sz="1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bg-BG" sz="1800" kern="1200" dirty="0">
                        <a:solidFill>
                          <a:srgbClr val="FF000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144</a:t>
                      </a:r>
                      <a:endParaRPr lang="bg-BG" sz="1800" kern="1200" dirty="0">
                        <a:solidFill>
                          <a:schemeClr val="dk1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9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65536</a:t>
                      </a:r>
                      <a:endParaRPr lang="bg-BG" sz="1800" kern="1200" dirty="0">
                        <a:solidFill>
                          <a:schemeClr val="dk1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bg-BG" sz="1800" kern="1200" dirty="0">
                        <a:solidFill>
                          <a:srgbClr val="FF000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144</a:t>
                      </a:r>
                      <a:endParaRPr lang="bg-BG" sz="1800" kern="1200" dirty="0">
                        <a:solidFill>
                          <a:schemeClr val="dk1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09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bg-BG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131072</a:t>
                      </a:r>
                      <a:endParaRPr lang="bg-BG" sz="1800" kern="1200" dirty="0">
                        <a:solidFill>
                          <a:schemeClr val="dk1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bg-BG" sz="1800" kern="1200" dirty="0">
                        <a:solidFill>
                          <a:srgbClr val="FF000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124</a:t>
                      </a:r>
                      <a:endParaRPr lang="bg-BG" sz="1800" kern="1200" dirty="0">
                        <a:solidFill>
                          <a:schemeClr val="dk1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441162"/>
                  </a:ext>
                </a:extLst>
              </a:tr>
              <a:tr h="3909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bg-BG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262144</a:t>
                      </a:r>
                      <a:endParaRPr lang="bg-BG" sz="1800" kern="1200" dirty="0">
                        <a:solidFill>
                          <a:schemeClr val="dk1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bg-BG" sz="1800" kern="1200" dirty="0">
                        <a:solidFill>
                          <a:srgbClr val="FF000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62</a:t>
                      </a:r>
                      <a:endParaRPr lang="bg-BG" sz="1800" kern="1200" dirty="0">
                        <a:solidFill>
                          <a:schemeClr val="dk1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915182"/>
                  </a:ext>
                </a:extLst>
              </a:tr>
              <a:tr h="3909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bg-BG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524288</a:t>
                      </a:r>
                      <a:endParaRPr lang="bg-BG" sz="1800" kern="1200" dirty="0">
                        <a:solidFill>
                          <a:schemeClr val="dk1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bg-BG" sz="1800" kern="1200" dirty="0">
                        <a:solidFill>
                          <a:srgbClr val="FF000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31</a:t>
                      </a:r>
                      <a:endParaRPr lang="bg-BG" sz="1800" kern="1200" dirty="0">
                        <a:solidFill>
                          <a:schemeClr val="dk1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94243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76800" y="5764488"/>
            <a:ext cx="2084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 </a:t>
            </a:r>
            <a:r>
              <a:rPr lang="bg-BG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Задъхване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при 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fps &lt; 30</a:t>
            </a:r>
            <a:endParaRPr lang="bg-BG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own Arrow 2">
            <a:extLst>
              <a:ext uri="{FF2B5EF4-FFF2-40B4-BE49-F238E27FC236}">
                <a16:creationId xmlns:a16="http://schemas.microsoft.com/office/drawing/2014/main" id="{592B0F6D-DB69-47AC-8313-67D495825306}"/>
              </a:ext>
            </a:extLst>
          </p:cNvPr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CB39D-107B-414C-8C32-BB8ABBF21827}"/>
              </a:ext>
            </a:extLst>
          </p:cNvPr>
          <p:cNvSpPr/>
          <p:nvPr/>
        </p:nvSpPr>
        <p:spPr>
          <a:xfrm>
            <a:off x="3532632" y="3383280"/>
            <a:ext cx="1706880" cy="244144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3663147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4EF8B6-3C15-49E9-BCA8-94535C927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любопитните</a:t>
            </a:r>
          </a:p>
          <a:p>
            <a:pPr lvl="1"/>
            <a:r>
              <a:rPr lang="bg-BG" dirty="0"/>
              <a:t>Има и още по-бърз метод</a:t>
            </a:r>
            <a:r>
              <a:rPr lang="en-US" dirty="0"/>
              <a:t> – </a:t>
            </a:r>
            <a:r>
              <a:rPr lang="bg-BG" dirty="0"/>
              <a:t>с инстанции</a:t>
            </a:r>
          </a:p>
          <a:p>
            <a:pPr lvl="1"/>
            <a:r>
              <a:rPr lang="bg-BG" dirty="0"/>
              <a:t>На графичния процесор се подава само един обект и процесорът се грижи да го клонира много пъти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3326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</a:t>
            </a:r>
            <a:r>
              <a:rPr lang="bg-BG" dirty="0"/>
              <a:t>6</a:t>
            </a:r>
            <a:r>
              <a:rPr lang="en-US" dirty="0"/>
              <a:t> E0</a:t>
            </a:r>
            <a:r>
              <a:rPr lang="bg-BG" dirty="0"/>
              <a:t>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Пирамида</a:t>
            </a:r>
          </a:p>
          <a:p>
            <a:pPr lvl="1"/>
            <a:r>
              <a:rPr lang="bg-BG" dirty="0"/>
              <a:t>Начало с празна форма </a:t>
            </a:r>
            <a:r>
              <a:rPr lang="en-GB" dirty="0" err="1">
                <a:solidFill>
                  <a:schemeClr val="tx1"/>
                </a:solidFill>
              </a:rPr>
              <a:t>THREE.BufferGeometry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/>
              <a:t>Върхове</a:t>
            </a:r>
          </a:p>
          <a:p>
            <a:pPr lvl="1"/>
            <a:r>
              <a:rPr lang="bg-BG" dirty="0"/>
              <a:t>По три върха с по три координати за всеки триъгълник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Данните се записват в </a:t>
            </a:r>
            <a:r>
              <a:rPr lang="en-US" dirty="0" err="1">
                <a:solidFill>
                  <a:schemeClr val="tx1"/>
                </a:solidFill>
              </a:rPr>
              <a:t>BufferAttribute</a:t>
            </a:r>
            <a:r>
              <a:rPr lang="bg-BG" dirty="0"/>
              <a:t> с име </a:t>
            </a:r>
            <a:r>
              <a:rPr lang="en-US" dirty="0">
                <a:solidFill>
                  <a:schemeClr val="tx1"/>
                </a:solidFill>
              </a:rPr>
              <a:t>position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Стени</a:t>
            </a:r>
          </a:p>
          <a:p>
            <a:pPr lvl="1"/>
            <a:r>
              <a:rPr lang="bg-BG"/>
              <a:t>Всяка стена се представя като един или повече триъгълника</a:t>
            </a:r>
          </a:p>
          <a:p>
            <a:pPr lvl="1"/>
            <a:r>
              <a:rPr lang="bg-BG"/>
              <a:t>Това означава, че един и същи връх ще се среща няколко пъти в данните</a:t>
            </a:r>
            <a:endParaRPr lang="bg-BG" dirty="0"/>
          </a:p>
        </p:txBody>
      </p:sp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207641" y="5016788"/>
            <a:ext cx="2729753" cy="914400"/>
          </a:xfrm>
          <a:custGeom>
            <a:avLst/>
            <a:gdLst>
              <a:gd name="connsiteX0" fmla="*/ 0 w 2729753"/>
              <a:gd name="connsiteY0" fmla="*/ 914400 h 914400"/>
              <a:gd name="connsiteX1" fmla="*/ 927847 w 2729753"/>
              <a:gd name="connsiteY1" fmla="*/ 0 h 914400"/>
              <a:gd name="connsiteX2" fmla="*/ 2729753 w 2729753"/>
              <a:gd name="connsiteY2" fmla="*/ 0 h 914400"/>
              <a:gd name="connsiteX3" fmla="*/ 0 w 2729753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753" h="914400">
                <a:moveTo>
                  <a:pt x="0" y="914400"/>
                </a:moveTo>
                <a:lnTo>
                  <a:pt x="927847" y="0"/>
                </a:lnTo>
                <a:lnTo>
                  <a:pt x="2729753" y="0"/>
                </a:lnTo>
                <a:lnTo>
                  <a:pt x="0" y="914400"/>
                </a:lnTo>
                <a:close/>
              </a:path>
            </a:pathLst>
          </a:cu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50000">
                <a:srgbClr val="4F81BD">
                  <a:tint val="44500"/>
                  <a:satMod val="160000"/>
                  <a:alpha val="47000"/>
                </a:srgbClr>
              </a:gs>
              <a:gs pos="100000">
                <a:srgbClr val="4F81BD">
                  <a:tint val="23500"/>
                  <a:satMod val="160000"/>
                  <a:alpha val="0"/>
                </a:srgbClr>
              </a:gs>
            </a:gsLst>
            <a:lin ang="3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Freeform 4"/>
          <p:cNvSpPr/>
          <p:nvPr/>
        </p:nvSpPr>
        <p:spPr>
          <a:xfrm>
            <a:off x="4142844" y="3334871"/>
            <a:ext cx="1788459" cy="1690537"/>
          </a:xfrm>
          <a:custGeom>
            <a:avLst/>
            <a:gdLst>
              <a:gd name="connsiteX0" fmla="*/ 0 w 2729753"/>
              <a:gd name="connsiteY0" fmla="*/ 914400 h 914400"/>
              <a:gd name="connsiteX1" fmla="*/ 927847 w 2729753"/>
              <a:gd name="connsiteY1" fmla="*/ 0 h 914400"/>
              <a:gd name="connsiteX2" fmla="*/ 2729753 w 2729753"/>
              <a:gd name="connsiteY2" fmla="*/ 0 h 914400"/>
              <a:gd name="connsiteX3" fmla="*/ 0 w 2729753"/>
              <a:gd name="connsiteY3" fmla="*/ 914400 h 914400"/>
              <a:gd name="connsiteX0" fmla="*/ 0 w 3872753"/>
              <a:gd name="connsiteY0" fmla="*/ 0 h 134471"/>
              <a:gd name="connsiteX1" fmla="*/ 2070847 w 3872753"/>
              <a:gd name="connsiteY1" fmla="*/ 134471 h 134471"/>
              <a:gd name="connsiteX2" fmla="*/ 3872753 w 3872753"/>
              <a:gd name="connsiteY2" fmla="*/ 134471 h 134471"/>
              <a:gd name="connsiteX3" fmla="*/ 0 w 3872753"/>
              <a:gd name="connsiteY3" fmla="*/ 0 h 134471"/>
              <a:gd name="connsiteX0" fmla="*/ 0 w 3872753"/>
              <a:gd name="connsiteY0" fmla="*/ 0 h 1600200"/>
              <a:gd name="connsiteX1" fmla="*/ 40341 w 3872753"/>
              <a:gd name="connsiteY1" fmla="*/ 1600200 h 1600200"/>
              <a:gd name="connsiteX2" fmla="*/ 3872753 w 3872753"/>
              <a:gd name="connsiteY2" fmla="*/ 134471 h 1600200"/>
              <a:gd name="connsiteX3" fmla="*/ 0 w 3872753"/>
              <a:gd name="connsiteY3" fmla="*/ 0 h 1600200"/>
              <a:gd name="connsiteX0" fmla="*/ 0 w 1828800"/>
              <a:gd name="connsiteY0" fmla="*/ 0 h 1600200"/>
              <a:gd name="connsiteX1" fmla="*/ 40341 w 1828800"/>
              <a:gd name="connsiteY1" fmla="*/ 1600200 h 1600200"/>
              <a:gd name="connsiteX2" fmla="*/ 1828800 w 1828800"/>
              <a:gd name="connsiteY2" fmla="*/ 1573306 h 1600200"/>
              <a:gd name="connsiteX3" fmla="*/ 0 w 1828800"/>
              <a:gd name="connsiteY3" fmla="*/ 0 h 1600200"/>
              <a:gd name="connsiteX0" fmla="*/ 0 w 1809262"/>
              <a:gd name="connsiteY0" fmla="*/ 0 h 1667091"/>
              <a:gd name="connsiteX1" fmla="*/ 40341 w 1809262"/>
              <a:gd name="connsiteY1" fmla="*/ 1600200 h 1667091"/>
              <a:gd name="connsiteX2" fmla="*/ 1809262 w 1809262"/>
              <a:gd name="connsiteY2" fmla="*/ 1667091 h 1667091"/>
              <a:gd name="connsiteX3" fmla="*/ 0 w 1809262"/>
              <a:gd name="connsiteY3" fmla="*/ 0 h 1667091"/>
              <a:gd name="connsiteX0" fmla="*/ 0 w 1809262"/>
              <a:gd name="connsiteY0" fmla="*/ 0 h 1667091"/>
              <a:gd name="connsiteX1" fmla="*/ 20803 w 1809262"/>
              <a:gd name="connsiteY1" fmla="*/ 1662723 h 1667091"/>
              <a:gd name="connsiteX2" fmla="*/ 1809262 w 1809262"/>
              <a:gd name="connsiteY2" fmla="*/ 1667091 h 1667091"/>
              <a:gd name="connsiteX3" fmla="*/ 0 w 1809262"/>
              <a:gd name="connsiteY3" fmla="*/ 0 h 1667091"/>
              <a:gd name="connsiteX0" fmla="*/ 502827 w 1788459"/>
              <a:gd name="connsiteY0" fmla="*/ 0 h 1698353"/>
              <a:gd name="connsiteX1" fmla="*/ 0 w 1788459"/>
              <a:gd name="connsiteY1" fmla="*/ 1693985 h 1698353"/>
              <a:gd name="connsiteX2" fmla="*/ 1788459 w 1788459"/>
              <a:gd name="connsiteY2" fmla="*/ 1698353 h 1698353"/>
              <a:gd name="connsiteX3" fmla="*/ 502827 w 1788459"/>
              <a:gd name="connsiteY3" fmla="*/ 0 h 1698353"/>
              <a:gd name="connsiteX0" fmla="*/ 6550 w 1788459"/>
              <a:gd name="connsiteY0" fmla="*/ 0 h 1690537"/>
              <a:gd name="connsiteX1" fmla="*/ 0 w 1788459"/>
              <a:gd name="connsiteY1" fmla="*/ 1686169 h 1690537"/>
              <a:gd name="connsiteX2" fmla="*/ 1788459 w 1788459"/>
              <a:gd name="connsiteY2" fmla="*/ 1690537 h 1690537"/>
              <a:gd name="connsiteX3" fmla="*/ 6550 w 1788459"/>
              <a:gd name="connsiteY3" fmla="*/ 0 h 169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8459" h="1690537">
                <a:moveTo>
                  <a:pt x="6550" y="0"/>
                </a:moveTo>
                <a:cubicBezTo>
                  <a:pt x="4367" y="562056"/>
                  <a:pt x="2183" y="1124113"/>
                  <a:pt x="0" y="1686169"/>
                </a:cubicBezTo>
                <a:lnTo>
                  <a:pt x="1788459" y="1690537"/>
                </a:lnTo>
                <a:lnTo>
                  <a:pt x="6550" y="0"/>
                </a:lnTo>
                <a:close/>
              </a:path>
            </a:pathLst>
          </a:cu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50000">
                <a:srgbClr val="4F81BD">
                  <a:tint val="44500"/>
                  <a:satMod val="160000"/>
                  <a:alpha val="47000"/>
                </a:srgbClr>
              </a:gs>
              <a:gs pos="100000">
                <a:srgbClr val="4F81BD">
                  <a:tint val="23500"/>
                  <a:satMod val="160000"/>
                  <a:alpha val="0"/>
                </a:srgbClr>
              </a:gs>
            </a:gsLst>
            <a:lin ang="16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Freeform 6"/>
          <p:cNvSpPr/>
          <p:nvPr/>
        </p:nvSpPr>
        <p:spPr>
          <a:xfrm>
            <a:off x="3214193" y="3336481"/>
            <a:ext cx="933937" cy="2601029"/>
          </a:xfrm>
          <a:custGeom>
            <a:avLst/>
            <a:gdLst>
              <a:gd name="connsiteX0" fmla="*/ 0 w 2729753"/>
              <a:gd name="connsiteY0" fmla="*/ 914400 h 914400"/>
              <a:gd name="connsiteX1" fmla="*/ 927847 w 2729753"/>
              <a:gd name="connsiteY1" fmla="*/ 0 h 914400"/>
              <a:gd name="connsiteX2" fmla="*/ 2729753 w 2729753"/>
              <a:gd name="connsiteY2" fmla="*/ 0 h 914400"/>
              <a:gd name="connsiteX3" fmla="*/ 0 w 2729753"/>
              <a:gd name="connsiteY3" fmla="*/ 914400 h 914400"/>
              <a:gd name="connsiteX0" fmla="*/ 0 w 3872753"/>
              <a:gd name="connsiteY0" fmla="*/ 0 h 134471"/>
              <a:gd name="connsiteX1" fmla="*/ 2070847 w 3872753"/>
              <a:gd name="connsiteY1" fmla="*/ 134471 h 134471"/>
              <a:gd name="connsiteX2" fmla="*/ 3872753 w 3872753"/>
              <a:gd name="connsiteY2" fmla="*/ 134471 h 134471"/>
              <a:gd name="connsiteX3" fmla="*/ 0 w 3872753"/>
              <a:gd name="connsiteY3" fmla="*/ 0 h 134471"/>
              <a:gd name="connsiteX0" fmla="*/ 0 w 3872753"/>
              <a:gd name="connsiteY0" fmla="*/ 0 h 1600200"/>
              <a:gd name="connsiteX1" fmla="*/ 40341 w 3872753"/>
              <a:gd name="connsiteY1" fmla="*/ 1600200 h 1600200"/>
              <a:gd name="connsiteX2" fmla="*/ 3872753 w 3872753"/>
              <a:gd name="connsiteY2" fmla="*/ 134471 h 1600200"/>
              <a:gd name="connsiteX3" fmla="*/ 0 w 3872753"/>
              <a:gd name="connsiteY3" fmla="*/ 0 h 1600200"/>
              <a:gd name="connsiteX0" fmla="*/ 0 w 1828800"/>
              <a:gd name="connsiteY0" fmla="*/ 0 h 1600200"/>
              <a:gd name="connsiteX1" fmla="*/ 40341 w 1828800"/>
              <a:gd name="connsiteY1" fmla="*/ 1600200 h 1600200"/>
              <a:gd name="connsiteX2" fmla="*/ 1828800 w 1828800"/>
              <a:gd name="connsiteY2" fmla="*/ 1573306 h 1600200"/>
              <a:gd name="connsiteX3" fmla="*/ 0 w 1828800"/>
              <a:gd name="connsiteY3" fmla="*/ 0 h 1600200"/>
              <a:gd name="connsiteX0" fmla="*/ 0 w 1809262"/>
              <a:gd name="connsiteY0" fmla="*/ 0 h 1667091"/>
              <a:gd name="connsiteX1" fmla="*/ 40341 w 1809262"/>
              <a:gd name="connsiteY1" fmla="*/ 1600200 h 1667091"/>
              <a:gd name="connsiteX2" fmla="*/ 1809262 w 1809262"/>
              <a:gd name="connsiteY2" fmla="*/ 1667091 h 1667091"/>
              <a:gd name="connsiteX3" fmla="*/ 0 w 1809262"/>
              <a:gd name="connsiteY3" fmla="*/ 0 h 1667091"/>
              <a:gd name="connsiteX0" fmla="*/ 0 w 1809262"/>
              <a:gd name="connsiteY0" fmla="*/ 0 h 1667091"/>
              <a:gd name="connsiteX1" fmla="*/ 20803 w 1809262"/>
              <a:gd name="connsiteY1" fmla="*/ 1662723 h 1667091"/>
              <a:gd name="connsiteX2" fmla="*/ 1809262 w 1809262"/>
              <a:gd name="connsiteY2" fmla="*/ 1667091 h 1667091"/>
              <a:gd name="connsiteX3" fmla="*/ 0 w 1809262"/>
              <a:gd name="connsiteY3" fmla="*/ 0 h 1667091"/>
              <a:gd name="connsiteX0" fmla="*/ 502827 w 1788459"/>
              <a:gd name="connsiteY0" fmla="*/ 0 h 1698353"/>
              <a:gd name="connsiteX1" fmla="*/ 0 w 1788459"/>
              <a:gd name="connsiteY1" fmla="*/ 1693985 h 1698353"/>
              <a:gd name="connsiteX2" fmla="*/ 1788459 w 1788459"/>
              <a:gd name="connsiteY2" fmla="*/ 1698353 h 1698353"/>
              <a:gd name="connsiteX3" fmla="*/ 502827 w 1788459"/>
              <a:gd name="connsiteY3" fmla="*/ 0 h 1698353"/>
              <a:gd name="connsiteX0" fmla="*/ 6550 w 1788459"/>
              <a:gd name="connsiteY0" fmla="*/ 0 h 1690537"/>
              <a:gd name="connsiteX1" fmla="*/ 0 w 1788459"/>
              <a:gd name="connsiteY1" fmla="*/ 1686169 h 1690537"/>
              <a:gd name="connsiteX2" fmla="*/ 1788459 w 1788459"/>
              <a:gd name="connsiteY2" fmla="*/ 1690537 h 1690537"/>
              <a:gd name="connsiteX3" fmla="*/ 6550 w 1788459"/>
              <a:gd name="connsiteY3" fmla="*/ 0 h 1690537"/>
              <a:gd name="connsiteX0" fmla="*/ 668214 w 668214"/>
              <a:gd name="connsiteY0" fmla="*/ 0 h 2053952"/>
              <a:gd name="connsiteX1" fmla="*/ 661664 w 668214"/>
              <a:gd name="connsiteY1" fmla="*/ 1686169 h 2053952"/>
              <a:gd name="connsiteX2" fmla="*/ 0 w 668214"/>
              <a:gd name="connsiteY2" fmla="*/ 2053952 h 2053952"/>
              <a:gd name="connsiteX3" fmla="*/ 668214 w 668214"/>
              <a:gd name="connsiteY3" fmla="*/ 0 h 2053952"/>
              <a:gd name="connsiteX0" fmla="*/ 933937 w 933937"/>
              <a:gd name="connsiteY0" fmla="*/ 0 h 2601029"/>
              <a:gd name="connsiteX1" fmla="*/ 927387 w 933937"/>
              <a:gd name="connsiteY1" fmla="*/ 1686169 h 2601029"/>
              <a:gd name="connsiteX2" fmla="*/ 0 w 933937"/>
              <a:gd name="connsiteY2" fmla="*/ 2601029 h 2601029"/>
              <a:gd name="connsiteX3" fmla="*/ 933937 w 933937"/>
              <a:gd name="connsiteY3" fmla="*/ 0 h 260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3937" h="2601029">
                <a:moveTo>
                  <a:pt x="933937" y="0"/>
                </a:moveTo>
                <a:cubicBezTo>
                  <a:pt x="931754" y="562056"/>
                  <a:pt x="929570" y="1124113"/>
                  <a:pt x="927387" y="1686169"/>
                </a:cubicBezTo>
                <a:lnTo>
                  <a:pt x="0" y="2601029"/>
                </a:lnTo>
                <a:lnTo>
                  <a:pt x="933937" y="0"/>
                </a:lnTo>
                <a:close/>
              </a:path>
            </a:pathLst>
          </a:cu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50000">
                <a:srgbClr val="4F81BD">
                  <a:tint val="44500"/>
                  <a:satMod val="160000"/>
                  <a:alpha val="47000"/>
                </a:srgbClr>
              </a:gs>
              <a:gs pos="100000">
                <a:srgbClr val="4F81BD">
                  <a:tint val="23500"/>
                  <a:satMod val="160000"/>
                  <a:alpha val="0"/>
                </a:srgbClr>
              </a:gs>
            </a:gsLst>
            <a:lin ang="14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Freeform 7"/>
          <p:cNvSpPr/>
          <p:nvPr/>
        </p:nvSpPr>
        <p:spPr>
          <a:xfrm>
            <a:off x="3200400" y="3340388"/>
            <a:ext cx="2189769" cy="2601029"/>
          </a:xfrm>
          <a:custGeom>
            <a:avLst/>
            <a:gdLst>
              <a:gd name="connsiteX0" fmla="*/ 0 w 2729753"/>
              <a:gd name="connsiteY0" fmla="*/ 914400 h 914400"/>
              <a:gd name="connsiteX1" fmla="*/ 927847 w 2729753"/>
              <a:gd name="connsiteY1" fmla="*/ 0 h 914400"/>
              <a:gd name="connsiteX2" fmla="*/ 2729753 w 2729753"/>
              <a:gd name="connsiteY2" fmla="*/ 0 h 914400"/>
              <a:gd name="connsiteX3" fmla="*/ 0 w 2729753"/>
              <a:gd name="connsiteY3" fmla="*/ 914400 h 914400"/>
              <a:gd name="connsiteX0" fmla="*/ 0 w 3872753"/>
              <a:gd name="connsiteY0" fmla="*/ 0 h 134471"/>
              <a:gd name="connsiteX1" fmla="*/ 2070847 w 3872753"/>
              <a:gd name="connsiteY1" fmla="*/ 134471 h 134471"/>
              <a:gd name="connsiteX2" fmla="*/ 3872753 w 3872753"/>
              <a:gd name="connsiteY2" fmla="*/ 134471 h 134471"/>
              <a:gd name="connsiteX3" fmla="*/ 0 w 3872753"/>
              <a:gd name="connsiteY3" fmla="*/ 0 h 134471"/>
              <a:gd name="connsiteX0" fmla="*/ 0 w 3872753"/>
              <a:gd name="connsiteY0" fmla="*/ 0 h 1600200"/>
              <a:gd name="connsiteX1" fmla="*/ 40341 w 3872753"/>
              <a:gd name="connsiteY1" fmla="*/ 1600200 h 1600200"/>
              <a:gd name="connsiteX2" fmla="*/ 3872753 w 3872753"/>
              <a:gd name="connsiteY2" fmla="*/ 134471 h 1600200"/>
              <a:gd name="connsiteX3" fmla="*/ 0 w 3872753"/>
              <a:gd name="connsiteY3" fmla="*/ 0 h 1600200"/>
              <a:gd name="connsiteX0" fmla="*/ 0 w 1828800"/>
              <a:gd name="connsiteY0" fmla="*/ 0 h 1600200"/>
              <a:gd name="connsiteX1" fmla="*/ 40341 w 1828800"/>
              <a:gd name="connsiteY1" fmla="*/ 1600200 h 1600200"/>
              <a:gd name="connsiteX2" fmla="*/ 1828800 w 1828800"/>
              <a:gd name="connsiteY2" fmla="*/ 1573306 h 1600200"/>
              <a:gd name="connsiteX3" fmla="*/ 0 w 1828800"/>
              <a:gd name="connsiteY3" fmla="*/ 0 h 1600200"/>
              <a:gd name="connsiteX0" fmla="*/ 0 w 1809262"/>
              <a:gd name="connsiteY0" fmla="*/ 0 h 1667091"/>
              <a:gd name="connsiteX1" fmla="*/ 40341 w 1809262"/>
              <a:gd name="connsiteY1" fmla="*/ 1600200 h 1667091"/>
              <a:gd name="connsiteX2" fmla="*/ 1809262 w 1809262"/>
              <a:gd name="connsiteY2" fmla="*/ 1667091 h 1667091"/>
              <a:gd name="connsiteX3" fmla="*/ 0 w 1809262"/>
              <a:gd name="connsiteY3" fmla="*/ 0 h 1667091"/>
              <a:gd name="connsiteX0" fmla="*/ 0 w 1809262"/>
              <a:gd name="connsiteY0" fmla="*/ 0 h 1667091"/>
              <a:gd name="connsiteX1" fmla="*/ 20803 w 1809262"/>
              <a:gd name="connsiteY1" fmla="*/ 1662723 h 1667091"/>
              <a:gd name="connsiteX2" fmla="*/ 1809262 w 1809262"/>
              <a:gd name="connsiteY2" fmla="*/ 1667091 h 1667091"/>
              <a:gd name="connsiteX3" fmla="*/ 0 w 1809262"/>
              <a:gd name="connsiteY3" fmla="*/ 0 h 1667091"/>
              <a:gd name="connsiteX0" fmla="*/ 502827 w 1788459"/>
              <a:gd name="connsiteY0" fmla="*/ 0 h 1698353"/>
              <a:gd name="connsiteX1" fmla="*/ 0 w 1788459"/>
              <a:gd name="connsiteY1" fmla="*/ 1693985 h 1698353"/>
              <a:gd name="connsiteX2" fmla="*/ 1788459 w 1788459"/>
              <a:gd name="connsiteY2" fmla="*/ 1698353 h 1698353"/>
              <a:gd name="connsiteX3" fmla="*/ 502827 w 1788459"/>
              <a:gd name="connsiteY3" fmla="*/ 0 h 1698353"/>
              <a:gd name="connsiteX0" fmla="*/ 6550 w 1788459"/>
              <a:gd name="connsiteY0" fmla="*/ 0 h 1690537"/>
              <a:gd name="connsiteX1" fmla="*/ 0 w 1788459"/>
              <a:gd name="connsiteY1" fmla="*/ 1686169 h 1690537"/>
              <a:gd name="connsiteX2" fmla="*/ 1788459 w 1788459"/>
              <a:gd name="connsiteY2" fmla="*/ 1690537 h 1690537"/>
              <a:gd name="connsiteX3" fmla="*/ 6550 w 1788459"/>
              <a:gd name="connsiteY3" fmla="*/ 0 h 1690537"/>
              <a:gd name="connsiteX0" fmla="*/ 668214 w 668214"/>
              <a:gd name="connsiteY0" fmla="*/ 0 h 2053952"/>
              <a:gd name="connsiteX1" fmla="*/ 661664 w 668214"/>
              <a:gd name="connsiteY1" fmla="*/ 1686169 h 2053952"/>
              <a:gd name="connsiteX2" fmla="*/ 0 w 668214"/>
              <a:gd name="connsiteY2" fmla="*/ 2053952 h 2053952"/>
              <a:gd name="connsiteX3" fmla="*/ 668214 w 668214"/>
              <a:gd name="connsiteY3" fmla="*/ 0 h 2053952"/>
              <a:gd name="connsiteX0" fmla="*/ 933937 w 933937"/>
              <a:gd name="connsiteY0" fmla="*/ 0 h 2601029"/>
              <a:gd name="connsiteX1" fmla="*/ 927387 w 933937"/>
              <a:gd name="connsiteY1" fmla="*/ 1686169 h 2601029"/>
              <a:gd name="connsiteX2" fmla="*/ 0 w 933937"/>
              <a:gd name="connsiteY2" fmla="*/ 2601029 h 2601029"/>
              <a:gd name="connsiteX3" fmla="*/ 933937 w 933937"/>
              <a:gd name="connsiteY3" fmla="*/ 0 h 2601029"/>
              <a:gd name="connsiteX0" fmla="*/ 933937 w 2724926"/>
              <a:gd name="connsiteY0" fmla="*/ 0 h 2601029"/>
              <a:gd name="connsiteX1" fmla="*/ 2724925 w 2724926"/>
              <a:gd name="connsiteY1" fmla="*/ 1690076 h 2601029"/>
              <a:gd name="connsiteX2" fmla="*/ 0 w 2724926"/>
              <a:gd name="connsiteY2" fmla="*/ 2601029 h 2601029"/>
              <a:gd name="connsiteX3" fmla="*/ 933937 w 2724926"/>
              <a:gd name="connsiteY3" fmla="*/ 0 h 2601029"/>
              <a:gd name="connsiteX0" fmla="*/ 933937 w 2724925"/>
              <a:gd name="connsiteY0" fmla="*/ 0 h 2601029"/>
              <a:gd name="connsiteX1" fmla="*/ 2724925 w 2724925"/>
              <a:gd name="connsiteY1" fmla="*/ 1690076 h 2601029"/>
              <a:gd name="connsiteX2" fmla="*/ 0 w 2724925"/>
              <a:gd name="connsiteY2" fmla="*/ 2601029 h 2601029"/>
              <a:gd name="connsiteX3" fmla="*/ 933937 w 2724925"/>
              <a:gd name="connsiteY3" fmla="*/ 0 h 2601029"/>
              <a:gd name="connsiteX0" fmla="*/ 933937 w 2189769"/>
              <a:gd name="connsiteY0" fmla="*/ 0 h 2601029"/>
              <a:gd name="connsiteX1" fmla="*/ 2189769 w 2189769"/>
              <a:gd name="connsiteY1" fmla="*/ 2596049 h 2601029"/>
              <a:gd name="connsiteX2" fmla="*/ 0 w 2189769"/>
              <a:gd name="connsiteY2" fmla="*/ 2601029 h 2601029"/>
              <a:gd name="connsiteX3" fmla="*/ 933937 w 2189769"/>
              <a:gd name="connsiteY3" fmla="*/ 0 h 260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769" h="2601029">
                <a:moveTo>
                  <a:pt x="933937" y="0"/>
                </a:moveTo>
                <a:lnTo>
                  <a:pt x="2189769" y="2596049"/>
                </a:lnTo>
                <a:lnTo>
                  <a:pt x="0" y="2601029"/>
                </a:lnTo>
                <a:lnTo>
                  <a:pt x="933937" y="0"/>
                </a:lnTo>
                <a:close/>
              </a:path>
            </a:pathLst>
          </a:cu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33000">
                <a:srgbClr val="4F81BD">
                  <a:tint val="44500"/>
                  <a:satMod val="160000"/>
                  <a:alpha val="61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2814585" y="563523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0" name="Freeform 9"/>
          <p:cNvSpPr/>
          <p:nvPr/>
        </p:nvSpPr>
        <p:spPr>
          <a:xfrm>
            <a:off x="3200400" y="5021002"/>
            <a:ext cx="2729753" cy="914400"/>
          </a:xfrm>
          <a:custGeom>
            <a:avLst/>
            <a:gdLst>
              <a:gd name="connsiteX0" fmla="*/ 0 w 2729753"/>
              <a:gd name="connsiteY0" fmla="*/ 914400 h 914400"/>
              <a:gd name="connsiteX1" fmla="*/ 927847 w 2729753"/>
              <a:gd name="connsiteY1" fmla="*/ 0 h 914400"/>
              <a:gd name="connsiteX2" fmla="*/ 2729753 w 2729753"/>
              <a:gd name="connsiteY2" fmla="*/ 0 h 914400"/>
              <a:gd name="connsiteX3" fmla="*/ 0 w 2729753"/>
              <a:gd name="connsiteY3" fmla="*/ 914400 h 914400"/>
              <a:gd name="connsiteX0" fmla="*/ 0 w 2729753"/>
              <a:gd name="connsiteY0" fmla="*/ 914400 h 914400"/>
              <a:gd name="connsiteX1" fmla="*/ 2196208 w 2729753"/>
              <a:gd name="connsiteY1" fmla="*/ 880690 h 914400"/>
              <a:gd name="connsiteX2" fmla="*/ 2729753 w 2729753"/>
              <a:gd name="connsiteY2" fmla="*/ 0 h 914400"/>
              <a:gd name="connsiteX3" fmla="*/ 0 w 2729753"/>
              <a:gd name="connsiteY3" fmla="*/ 914400 h 914400"/>
              <a:gd name="connsiteX0" fmla="*/ 0 w 2729753"/>
              <a:gd name="connsiteY0" fmla="*/ 914400 h 914400"/>
              <a:gd name="connsiteX1" fmla="*/ 2187780 w 2729753"/>
              <a:gd name="connsiteY1" fmla="*/ 914400 h 914400"/>
              <a:gd name="connsiteX2" fmla="*/ 2729753 w 2729753"/>
              <a:gd name="connsiteY2" fmla="*/ 0 h 914400"/>
              <a:gd name="connsiteX3" fmla="*/ 0 w 2729753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753" h="914400">
                <a:moveTo>
                  <a:pt x="0" y="914400"/>
                </a:moveTo>
                <a:lnTo>
                  <a:pt x="2187780" y="914400"/>
                </a:lnTo>
                <a:lnTo>
                  <a:pt x="2729753" y="0"/>
                </a:lnTo>
                <a:lnTo>
                  <a:pt x="0" y="914400"/>
                </a:lnTo>
                <a:close/>
              </a:path>
            </a:pathLst>
          </a:cu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50000">
                <a:srgbClr val="4F81BD">
                  <a:tint val="44500"/>
                  <a:satMod val="160000"/>
                  <a:alpha val="47000"/>
                </a:srgbClr>
              </a:gs>
              <a:gs pos="100000">
                <a:srgbClr val="4F81BD">
                  <a:tint val="23500"/>
                  <a:satMod val="160000"/>
                  <a:alpha val="0"/>
                </a:srgb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3797944" y="458441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2" name="Freeform 11"/>
          <p:cNvSpPr/>
          <p:nvPr/>
        </p:nvSpPr>
        <p:spPr>
          <a:xfrm>
            <a:off x="3200400" y="3340388"/>
            <a:ext cx="2189769" cy="2601029"/>
          </a:xfrm>
          <a:custGeom>
            <a:avLst/>
            <a:gdLst>
              <a:gd name="connsiteX0" fmla="*/ 0 w 2729753"/>
              <a:gd name="connsiteY0" fmla="*/ 914400 h 914400"/>
              <a:gd name="connsiteX1" fmla="*/ 927847 w 2729753"/>
              <a:gd name="connsiteY1" fmla="*/ 0 h 914400"/>
              <a:gd name="connsiteX2" fmla="*/ 2729753 w 2729753"/>
              <a:gd name="connsiteY2" fmla="*/ 0 h 914400"/>
              <a:gd name="connsiteX3" fmla="*/ 0 w 2729753"/>
              <a:gd name="connsiteY3" fmla="*/ 914400 h 914400"/>
              <a:gd name="connsiteX0" fmla="*/ 0 w 3872753"/>
              <a:gd name="connsiteY0" fmla="*/ 0 h 134471"/>
              <a:gd name="connsiteX1" fmla="*/ 2070847 w 3872753"/>
              <a:gd name="connsiteY1" fmla="*/ 134471 h 134471"/>
              <a:gd name="connsiteX2" fmla="*/ 3872753 w 3872753"/>
              <a:gd name="connsiteY2" fmla="*/ 134471 h 134471"/>
              <a:gd name="connsiteX3" fmla="*/ 0 w 3872753"/>
              <a:gd name="connsiteY3" fmla="*/ 0 h 134471"/>
              <a:gd name="connsiteX0" fmla="*/ 0 w 3872753"/>
              <a:gd name="connsiteY0" fmla="*/ 0 h 1600200"/>
              <a:gd name="connsiteX1" fmla="*/ 40341 w 3872753"/>
              <a:gd name="connsiteY1" fmla="*/ 1600200 h 1600200"/>
              <a:gd name="connsiteX2" fmla="*/ 3872753 w 3872753"/>
              <a:gd name="connsiteY2" fmla="*/ 134471 h 1600200"/>
              <a:gd name="connsiteX3" fmla="*/ 0 w 3872753"/>
              <a:gd name="connsiteY3" fmla="*/ 0 h 1600200"/>
              <a:gd name="connsiteX0" fmla="*/ 0 w 1828800"/>
              <a:gd name="connsiteY0" fmla="*/ 0 h 1600200"/>
              <a:gd name="connsiteX1" fmla="*/ 40341 w 1828800"/>
              <a:gd name="connsiteY1" fmla="*/ 1600200 h 1600200"/>
              <a:gd name="connsiteX2" fmla="*/ 1828800 w 1828800"/>
              <a:gd name="connsiteY2" fmla="*/ 1573306 h 1600200"/>
              <a:gd name="connsiteX3" fmla="*/ 0 w 1828800"/>
              <a:gd name="connsiteY3" fmla="*/ 0 h 1600200"/>
              <a:gd name="connsiteX0" fmla="*/ 0 w 1809262"/>
              <a:gd name="connsiteY0" fmla="*/ 0 h 1667091"/>
              <a:gd name="connsiteX1" fmla="*/ 40341 w 1809262"/>
              <a:gd name="connsiteY1" fmla="*/ 1600200 h 1667091"/>
              <a:gd name="connsiteX2" fmla="*/ 1809262 w 1809262"/>
              <a:gd name="connsiteY2" fmla="*/ 1667091 h 1667091"/>
              <a:gd name="connsiteX3" fmla="*/ 0 w 1809262"/>
              <a:gd name="connsiteY3" fmla="*/ 0 h 1667091"/>
              <a:gd name="connsiteX0" fmla="*/ 0 w 1809262"/>
              <a:gd name="connsiteY0" fmla="*/ 0 h 1667091"/>
              <a:gd name="connsiteX1" fmla="*/ 20803 w 1809262"/>
              <a:gd name="connsiteY1" fmla="*/ 1662723 h 1667091"/>
              <a:gd name="connsiteX2" fmla="*/ 1809262 w 1809262"/>
              <a:gd name="connsiteY2" fmla="*/ 1667091 h 1667091"/>
              <a:gd name="connsiteX3" fmla="*/ 0 w 1809262"/>
              <a:gd name="connsiteY3" fmla="*/ 0 h 1667091"/>
              <a:gd name="connsiteX0" fmla="*/ 502827 w 1788459"/>
              <a:gd name="connsiteY0" fmla="*/ 0 h 1698353"/>
              <a:gd name="connsiteX1" fmla="*/ 0 w 1788459"/>
              <a:gd name="connsiteY1" fmla="*/ 1693985 h 1698353"/>
              <a:gd name="connsiteX2" fmla="*/ 1788459 w 1788459"/>
              <a:gd name="connsiteY2" fmla="*/ 1698353 h 1698353"/>
              <a:gd name="connsiteX3" fmla="*/ 502827 w 1788459"/>
              <a:gd name="connsiteY3" fmla="*/ 0 h 1698353"/>
              <a:gd name="connsiteX0" fmla="*/ 6550 w 1788459"/>
              <a:gd name="connsiteY0" fmla="*/ 0 h 1690537"/>
              <a:gd name="connsiteX1" fmla="*/ 0 w 1788459"/>
              <a:gd name="connsiteY1" fmla="*/ 1686169 h 1690537"/>
              <a:gd name="connsiteX2" fmla="*/ 1788459 w 1788459"/>
              <a:gd name="connsiteY2" fmla="*/ 1690537 h 1690537"/>
              <a:gd name="connsiteX3" fmla="*/ 6550 w 1788459"/>
              <a:gd name="connsiteY3" fmla="*/ 0 h 1690537"/>
              <a:gd name="connsiteX0" fmla="*/ 668214 w 668214"/>
              <a:gd name="connsiteY0" fmla="*/ 0 h 2053952"/>
              <a:gd name="connsiteX1" fmla="*/ 661664 w 668214"/>
              <a:gd name="connsiteY1" fmla="*/ 1686169 h 2053952"/>
              <a:gd name="connsiteX2" fmla="*/ 0 w 668214"/>
              <a:gd name="connsiteY2" fmla="*/ 2053952 h 2053952"/>
              <a:gd name="connsiteX3" fmla="*/ 668214 w 668214"/>
              <a:gd name="connsiteY3" fmla="*/ 0 h 2053952"/>
              <a:gd name="connsiteX0" fmla="*/ 933937 w 933937"/>
              <a:gd name="connsiteY0" fmla="*/ 0 h 2601029"/>
              <a:gd name="connsiteX1" fmla="*/ 927387 w 933937"/>
              <a:gd name="connsiteY1" fmla="*/ 1686169 h 2601029"/>
              <a:gd name="connsiteX2" fmla="*/ 0 w 933937"/>
              <a:gd name="connsiteY2" fmla="*/ 2601029 h 2601029"/>
              <a:gd name="connsiteX3" fmla="*/ 933937 w 933937"/>
              <a:gd name="connsiteY3" fmla="*/ 0 h 2601029"/>
              <a:gd name="connsiteX0" fmla="*/ 933937 w 2724926"/>
              <a:gd name="connsiteY0" fmla="*/ 0 h 2601029"/>
              <a:gd name="connsiteX1" fmla="*/ 2724925 w 2724926"/>
              <a:gd name="connsiteY1" fmla="*/ 1690076 h 2601029"/>
              <a:gd name="connsiteX2" fmla="*/ 0 w 2724926"/>
              <a:gd name="connsiteY2" fmla="*/ 2601029 h 2601029"/>
              <a:gd name="connsiteX3" fmla="*/ 933937 w 2724926"/>
              <a:gd name="connsiteY3" fmla="*/ 0 h 2601029"/>
              <a:gd name="connsiteX0" fmla="*/ 933937 w 2724925"/>
              <a:gd name="connsiteY0" fmla="*/ 0 h 2601029"/>
              <a:gd name="connsiteX1" fmla="*/ 2724925 w 2724925"/>
              <a:gd name="connsiteY1" fmla="*/ 1690076 h 2601029"/>
              <a:gd name="connsiteX2" fmla="*/ 0 w 2724925"/>
              <a:gd name="connsiteY2" fmla="*/ 2601029 h 2601029"/>
              <a:gd name="connsiteX3" fmla="*/ 933937 w 2724925"/>
              <a:gd name="connsiteY3" fmla="*/ 0 h 2601029"/>
              <a:gd name="connsiteX0" fmla="*/ 933937 w 2189769"/>
              <a:gd name="connsiteY0" fmla="*/ 0 h 2601029"/>
              <a:gd name="connsiteX1" fmla="*/ 2189769 w 2189769"/>
              <a:gd name="connsiteY1" fmla="*/ 2596049 h 2601029"/>
              <a:gd name="connsiteX2" fmla="*/ 0 w 2189769"/>
              <a:gd name="connsiteY2" fmla="*/ 2601029 h 2601029"/>
              <a:gd name="connsiteX3" fmla="*/ 933937 w 2189769"/>
              <a:gd name="connsiteY3" fmla="*/ 0 h 260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769" h="2601029">
                <a:moveTo>
                  <a:pt x="933937" y="0"/>
                </a:moveTo>
                <a:lnTo>
                  <a:pt x="2189769" y="2596049"/>
                </a:lnTo>
                <a:lnTo>
                  <a:pt x="0" y="2601029"/>
                </a:lnTo>
                <a:lnTo>
                  <a:pt x="933937" y="0"/>
                </a:lnTo>
                <a:close/>
              </a:path>
            </a:pathLst>
          </a:cu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33000">
                <a:srgbClr val="4F81BD">
                  <a:tint val="44500"/>
                  <a:satMod val="160000"/>
                  <a:alpha val="61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Freeform 12"/>
          <p:cNvSpPr/>
          <p:nvPr/>
        </p:nvSpPr>
        <p:spPr>
          <a:xfrm>
            <a:off x="4130124" y="3340388"/>
            <a:ext cx="1805049" cy="2596049"/>
          </a:xfrm>
          <a:custGeom>
            <a:avLst/>
            <a:gdLst>
              <a:gd name="connsiteX0" fmla="*/ 0 w 2729753"/>
              <a:gd name="connsiteY0" fmla="*/ 914400 h 914400"/>
              <a:gd name="connsiteX1" fmla="*/ 927847 w 2729753"/>
              <a:gd name="connsiteY1" fmla="*/ 0 h 914400"/>
              <a:gd name="connsiteX2" fmla="*/ 2729753 w 2729753"/>
              <a:gd name="connsiteY2" fmla="*/ 0 h 914400"/>
              <a:gd name="connsiteX3" fmla="*/ 0 w 2729753"/>
              <a:gd name="connsiteY3" fmla="*/ 914400 h 914400"/>
              <a:gd name="connsiteX0" fmla="*/ 0 w 3872753"/>
              <a:gd name="connsiteY0" fmla="*/ 0 h 134471"/>
              <a:gd name="connsiteX1" fmla="*/ 2070847 w 3872753"/>
              <a:gd name="connsiteY1" fmla="*/ 134471 h 134471"/>
              <a:gd name="connsiteX2" fmla="*/ 3872753 w 3872753"/>
              <a:gd name="connsiteY2" fmla="*/ 134471 h 134471"/>
              <a:gd name="connsiteX3" fmla="*/ 0 w 3872753"/>
              <a:gd name="connsiteY3" fmla="*/ 0 h 134471"/>
              <a:gd name="connsiteX0" fmla="*/ 0 w 3872753"/>
              <a:gd name="connsiteY0" fmla="*/ 0 h 1600200"/>
              <a:gd name="connsiteX1" fmla="*/ 40341 w 3872753"/>
              <a:gd name="connsiteY1" fmla="*/ 1600200 h 1600200"/>
              <a:gd name="connsiteX2" fmla="*/ 3872753 w 3872753"/>
              <a:gd name="connsiteY2" fmla="*/ 134471 h 1600200"/>
              <a:gd name="connsiteX3" fmla="*/ 0 w 3872753"/>
              <a:gd name="connsiteY3" fmla="*/ 0 h 1600200"/>
              <a:gd name="connsiteX0" fmla="*/ 0 w 1828800"/>
              <a:gd name="connsiteY0" fmla="*/ 0 h 1600200"/>
              <a:gd name="connsiteX1" fmla="*/ 40341 w 1828800"/>
              <a:gd name="connsiteY1" fmla="*/ 1600200 h 1600200"/>
              <a:gd name="connsiteX2" fmla="*/ 1828800 w 1828800"/>
              <a:gd name="connsiteY2" fmla="*/ 1573306 h 1600200"/>
              <a:gd name="connsiteX3" fmla="*/ 0 w 1828800"/>
              <a:gd name="connsiteY3" fmla="*/ 0 h 1600200"/>
              <a:gd name="connsiteX0" fmla="*/ 0 w 1809262"/>
              <a:gd name="connsiteY0" fmla="*/ 0 h 1667091"/>
              <a:gd name="connsiteX1" fmla="*/ 40341 w 1809262"/>
              <a:gd name="connsiteY1" fmla="*/ 1600200 h 1667091"/>
              <a:gd name="connsiteX2" fmla="*/ 1809262 w 1809262"/>
              <a:gd name="connsiteY2" fmla="*/ 1667091 h 1667091"/>
              <a:gd name="connsiteX3" fmla="*/ 0 w 1809262"/>
              <a:gd name="connsiteY3" fmla="*/ 0 h 1667091"/>
              <a:gd name="connsiteX0" fmla="*/ 0 w 1809262"/>
              <a:gd name="connsiteY0" fmla="*/ 0 h 1667091"/>
              <a:gd name="connsiteX1" fmla="*/ 20803 w 1809262"/>
              <a:gd name="connsiteY1" fmla="*/ 1662723 h 1667091"/>
              <a:gd name="connsiteX2" fmla="*/ 1809262 w 1809262"/>
              <a:gd name="connsiteY2" fmla="*/ 1667091 h 1667091"/>
              <a:gd name="connsiteX3" fmla="*/ 0 w 1809262"/>
              <a:gd name="connsiteY3" fmla="*/ 0 h 1667091"/>
              <a:gd name="connsiteX0" fmla="*/ 502827 w 1788459"/>
              <a:gd name="connsiteY0" fmla="*/ 0 h 1698353"/>
              <a:gd name="connsiteX1" fmla="*/ 0 w 1788459"/>
              <a:gd name="connsiteY1" fmla="*/ 1693985 h 1698353"/>
              <a:gd name="connsiteX2" fmla="*/ 1788459 w 1788459"/>
              <a:gd name="connsiteY2" fmla="*/ 1698353 h 1698353"/>
              <a:gd name="connsiteX3" fmla="*/ 502827 w 1788459"/>
              <a:gd name="connsiteY3" fmla="*/ 0 h 1698353"/>
              <a:gd name="connsiteX0" fmla="*/ 6550 w 1788459"/>
              <a:gd name="connsiteY0" fmla="*/ 0 h 1690537"/>
              <a:gd name="connsiteX1" fmla="*/ 0 w 1788459"/>
              <a:gd name="connsiteY1" fmla="*/ 1686169 h 1690537"/>
              <a:gd name="connsiteX2" fmla="*/ 1788459 w 1788459"/>
              <a:gd name="connsiteY2" fmla="*/ 1690537 h 1690537"/>
              <a:gd name="connsiteX3" fmla="*/ 6550 w 1788459"/>
              <a:gd name="connsiteY3" fmla="*/ 0 h 1690537"/>
              <a:gd name="connsiteX0" fmla="*/ 668214 w 668214"/>
              <a:gd name="connsiteY0" fmla="*/ 0 h 2053952"/>
              <a:gd name="connsiteX1" fmla="*/ 661664 w 668214"/>
              <a:gd name="connsiteY1" fmla="*/ 1686169 h 2053952"/>
              <a:gd name="connsiteX2" fmla="*/ 0 w 668214"/>
              <a:gd name="connsiteY2" fmla="*/ 2053952 h 2053952"/>
              <a:gd name="connsiteX3" fmla="*/ 668214 w 668214"/>
              <a:gd name="connsiteY3" fmla="*/ 0 h 2053952"/>
              <a:gd name="connsiteX0" fmla="*/ 933937 w 933937"/>
              <a:gd name="connsiteY0" fmla="*/ 0 h 2601029"/>
              <a:gd name="connsiteX1" fmla="*/ 927387 w 933937"/>
              <a:gd name="connsiteY1" fmla="*/ 1686169 h 2601029"/>
              <a:gd name="connsiteX2" fmla="*/ 0 w 933937"/>
              <a:gd name="connsiteY2" fmla="*/ 2601029 h 2601029"/>
              <a:gd name="connsiteX3" fmla="*/ 933937 w 933937"/>
              <a:gd name="connsiteY3" fmla="*/ 0 h 2601029"/>
              <a:gd name="connsiteX0" fmla="*/ 933937 w 2724926"/>
              <a:gd name="connsiteY0" fmla="*/ 0 h 2601029"/>
              <a:gd name="connsiteX1" fmla="*/ 2724925 w 2724926"/>
              <a:gd name="connsiteY1" fmla="*/ 1690076 h 2601029"/>
              <a:gd name="connsiteX2" fmla="*/ 0 w 2724926"/>
              <a:gd name="connsiteY2" fmla="*/ 2601029 h 2601029"/>
              <a:gd name="connsiteX3" fmla="*/ 933937 w 2724926"/>
              <a:gd name="connsiteY3" fmla="*/ 0 h 2601029"/>
              <a:gd name="connsiteX0" fmla="*/ 933937 w 2724925"/>
              <a:gd name="connsiteY0" fmla="*/ 0 h 2601029"/>
              <a:gd name="connsiteX1" fmla="*/ 2724925 w 2724925"/>
              <a:gd name="connsiteY1" fmla="*/ 1690076 h 2601029"/>
              <a:gd name="connsiteX2" fmla="*/ 0 w 2724925"/>
              <a:gd name="connsiteY2" fmla="*/ 2601029 h 2601029"/>
              <a:gd name="connsiteX3" fmla="*/ 933937 w 2724925"/>
              <a:gd name="connsiteY3" fmla="*/ 0 h 2601029"/>
              <a:gd name="connsiteX0" fmla="*/ 933937 w 2189769"/>
              <a:gd name="connsiteY0" fmla="*/ 0 h 2601029"/>
              <a:gd name="connsiteX1" fmla="*/ 2189769 w 2189769"/>
              <a:gd name="connsiteY1" fmla="*/ 2596049 h 2601029"/>
              <a:gd name="connsiteX2" fmla="*/ 0 w 2189769"/>
              <a:gd name="connsiteY2" fmla="*/ 2601029 h 2601029"/>
              <a:gd name="connsiteX3" fmla="*/ 933937 w 2189769"/>
              <a:gd name="connsiteY3" fmla="*/ 0 h 2601029"/>
              <a:gd name="connsiteX0" fmla="*/ 0 w 1805049"/>
              <a:gd name="connsiteY0" fmla="*/ 0 h 2596049"/>
              <a:gd name="connsiteX1" fmla="*/ 1255832 w 1805049"/>
              <a:gd name="connsiteY1" fmla="*/ 2596049 h 2596049"/>
              <a:gd name="connsiteX2" fmla="*/ 1805049 w 1805049"/>
              <a:gd name="connsiteY2" fmla="*/ 1678201 h 2596049"/>
              <a:gd name="connsiteX3" fmla="*/ 0 w 1805049"/>
              <a:gd name="connsiteY3" fmla="*/ 0 h 259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5049" h="2596049">
                <a:moveTo>
                  <a:pt x="0" y="0"/>
                </a:moveTo>
                <a:lnTo>
                  <a:pt x="1255832" y="2596049"/>
                </a:lnTo>
                <a:lnTo>
                  <a:pt x="1805049" y="16782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33000">
                <a:srgbClr val="4F81BD">
                  <a:tint val="44500"/>
                  <a:satMod val="160000"/>
                  <a:alpha val="61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90169" y="565063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37394" y="47330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45002" y="3048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1164232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Осветяване</a:t>
            </a:r>
          </a:p>
          <a:p>
            <a:pPr lvl="1"/>
            <a:r>
              <a:rPr lang="bg-BG" dirty="0"/>
              <a:t>Оправяне на нормални вектори с </a:t>
            </a:r>
            <a:r>
              <a:rPr lang="en-GB" dirty="0" err="1">
                <a:solidFill>
                  <a:schemeClr val="tx1"/>
                </a:solidFill>
              </a:rPr>
              <a:t>computeVertexNormals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Можем да дадем и наши нормални вектори, но с допълнителен атрибут</a:t>
            </a:r>
          </a:p>
        </p:txBody>
      </p:sp>
    </p:spTree>
    <p:extLst>
      <p:ext uri="{BB962C8B-B14F-4D97-AF65-F5344CB8AC3E}">
        <p14:creationId xmlns:p14="http://schemas.microsoft.com/office/powerpoint/2010/main" val="1447264150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>
            <a:off x="3200400" y="3633134"/>
            <a:ext cx="2763053" cy="2743200"/>
          </a:xfrm>
          <a:custGeom>
            <a:avLst/>
            <a:gdLst/>
            <a:ahLst/>
            <a:cxnLst/>
            <a:rect l="l" t="t" r="r" b="b"/>
            <a:pathLst>
              <a:path w="2763053" h="2743200">
                <a:moveTo>
                  <a:pt x="1381527" y="0"/>
                </a:moveTo>
                <a:lnTo>
                  <a:pt x="2763053" y="914400"/>
                </a:lnTo>
                <a:lnTo>
                  <a:pt x="2286000" y="914400"/>
                </a:lnTo>
                <a:lnTo>
                  <a:pt x="2286000" y="2743200"/>
                </a:lnTo>
                <a:lnTo>
                  <a:pt x="457200" y="2743200"/>
                </a:lnTo>
                <a:lnTo>
                  <a:pt x="457200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</a:t>
            </a:r>
            <a:r>
              <a:rPr lang="bg-BG" dirty="0"/>
              <a:t>6</a:t>
            </a:r>
            <a:r>
              <a:rPr lang="en-US" dirty="0"/>
              <a:t> E02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Описание на профила</a:t>
            </a:r>
          </a:p>
          <a:p>
            <a:pPr lvl="1"/>
            <a:r>
              <a:rPr lang="bg-BG" dirty="0"/>
              <a:t>Движение без рисуване с </a:t>
            </a:r>
            <a:r>
              <a:rPr lang="en-US" dirty="0" err="1">
                <a:solidFill>
                  <a:schemeClr val="tx1"/>
                </a:solidFill>
              </a:rPr>
              <a:t>moveTo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Движение с рисуване с </a:t>
            </a:r>
            <a:r>
              <a:rPr lang="en-US" dirty="0" err="1">
                <a:solidFill>
                  <a:schemeClr val="tx1"/>
                </a:solidFill>
              </a:rPr>
              <a:t>lineTo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399" y="6081535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(2,-</a:t>
            </a:r>
            <a:r>
              <a:rPr lang="bg-BG" sz="2400" dirty="0" err="1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r>
              <a:rPr lang="bg-BG" sz="24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7370" y="4495397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(2,</a:t>
            </a:r>
            <a:r>
              <a:rPr lang="bg-BG" sz="2400" dirty="0" err="1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r>
              <a:rPr lang="bg-BG" sz="24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55633" y="4297372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(2.5,2)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87421" y="3753406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(0,4)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67359" y="6091535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24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(-2,-</a:t>
            </a:r>
            <a:r>
              <a:rPr lang="bg-BG" sz="2400" dirty="0" err="1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r>
              <a:rPr lang="bg-BG" sz="24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53888" y="4528206"/>
            <a:ext cx="853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24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(-2,</a:t>
            </a:r>
            <a:r>
              <a:rPr lang="bg-BG" sz="2400" dirty="0" err="1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r>
              <a:rPr lang="bg-BG" sz="24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78064" y="4297373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24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(-2.5,2)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572000" y="5427110"/>
            <a:ext cx="847165" cy="868542"/>
          </a:xfrm>
          <a:prstGeom prst="straightConnector1">
            <a:avLst/>
          </a:prstGeom>
          <a:ln w="38100">
            <a:prstDash val="sysDot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486399" y="4623734"/>
            <a:ext cx="0" cy="1752599"/>
          </a:xfrm>
          <a:prstGeom prst="straightConnector1">
            <a:avLst/>
          </a:prstGeom>
          <a:ln w="38100"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204411" y="4547534"/>
            <a:ext cx="381000" cy="1"/>
          </a:xfrm>
          <a:prstGeom prst="straightConnector1">
            <a:avLst/>
          </a:prstGeom>
          <a:ln w="38100"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4644191" y="3673239"/>
            <a:ext cx="1311442" cy="870285"/>
          </a:xfrm>
          <a:prstGeom prst="straightConnector1">
            <a:avLst/>
          </a:prstGeom>
          <a:ln w="38100"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268579" y="3633134"/>
            <a:ext cx="1303420" cy="862263"/>
          </a:xfrm>
          <a:prstGeom prst="straightConnector1">
            <a:avLst/>
          </a:prstGeom>
          <a:ln w="38100"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657600" y="4554086"/>
            <a:ext cx="0" cy="1746048"/>
          </a:xfrm>
          <a:prstGeom prst="straightConnector1">
            <a:avLst/>
          </a:prstGeom>
          <a:ln w="38100"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657600" y="6376334"/>
            <a:ext cx="1752600" cy="10001"/>
          </a:xfrm>
          <a:prstGeom prst="straightConnector1">
            <a:avLst/>
          </a:prstGeom>
          <a:ln w="38100"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484422" y="4547534"/>
            <a:ext cx="381000" cy="1"/>
          </a:xfrm>
          <a:prstGeom prst="straightConnector1">
            <a:avLst/>
          </a:prstGeom>
          <a:ln w="38100"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700000">
            <a:off x="4642043" y="5550940"/>
            <a:ext cx="757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moveTo</a:t>
            </a:r>
            <a:endParaRPr lang="bg-BG" sz="1400" dirty="0">
              <a:solidFill>
                <a:schemeClr val="accent1"/>
              </a:solidFill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 rot="5400000">
            <a:off x="5319303" y="5397920"/>
            <a:ext cx="619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lineTo</a:t>
            </a:r>
            <a:endParaRPr lang="bg-BG" sz="1400" dirty="0">
              <a:solidFill>
                <a:schemeClr val="accent1"/>
              </a:solidFill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</a:t>
            </a:r>
            <a:r>
              <a:rPr lang="bg-BG" dirty="0"/>
              <a:t>6</a:t>
            </a:r>
            <a:r>
              <a:rPr lang="en-US" dirty="0"/>
              <a:t> E03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Мъгла</a:t>
            </a:r>
          </a:p>
          <a:p>
            <a:pPr lvl="1"/>
            <a:r>
              <a:rPr lang="bg-BG" dirty="0"/>
              <a:t>Сцената има поле </a:t>
            </a:r>
            <a:r>
              <a:rPr lang="en-US" dirty="0">
                <a:solidFill>
                  <a:schemeClr val="tx1"/>
                </a:solidFill>
              </a:rPr>
              <a:t>fog</a:t>
            </a:r>
            <a:r>
              <a:rPr lang="bg-BG" dirty="0"/>
              <a:t>, в което се записва обект </a:t>
            </a:r>
            <a:r>
              <a:rPr lang="en-US" dirty="0">
                <a:solidFill>
                  <a:schemeClr val="tx1"/>
                </a:solidFill>
              </a:rPr>
              <a:t>Fog</a:t>
            </a:r>
            <a:r>
              <a:rPr lang="en-US" dirty="0"/>
              <a:t> </a:t>
            </a:r>
            <a:r>
              <a:rPr lang="bg-BG" dirty="0"/>
              <a:t>(линейна) или </a:t>
            </a:r>
            <a:r>
              <a:rPr lang="en-US" dirty="0">
                <a:solidFill>
                  <a:schemeClr val="tx1"/>
                </a:solidFill>
              </a:rPr>
              <a:t>FogExp2</a:t>
            </a:r>
            <a:r>
              <a:rPr lang="en-US" dirty="0"/>
              <a:t> </a:t>
            </a:r>
            <a:r>
              <a:rPr lang="bg-BG" dirty="0"/>
              <a:t>(експоненциална) мъгла</a:t>
            </a:r>
          </a:p>
          <a:p>
            <a:pPr lvl="1"/>
            <a:r>
              <a:rPr lang="bg-BG" dirty="0"/>
              <a:t>Добре е цветът на фона и на мъглата да е един и същ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Разположение в </a:t>
            </a:r>
            <a:r>
              <a:rPr lang="en-US" dirty="0"/>
              <a:t>position</a:t>
            </a:r>
            <a:endParaRPr lang="bg-BG" dirty="0"/>
          </a:p>
          <a:p>
            <a:pPr lvl="1"/>
            <a:r>
              <a:rPr lang="bg-BG" dirty="0"/>
              <a:t>Случайни координати по </a:t>
            </a:r>
            <a:r>
              <a:rPr lang="en-US" dirty="0"/>
              <a:t>X</a:t>
            </a:r>
            <a:r>
              <a:rPr lang="bg-BG" dirty="0"/>
              <a:t> и </a:t>
            </a:r>
            <a:r>
              <a:rPr lang="en-US" dirty="0"/>
              <a:t>Z </a:t>
            </a:r>
            <a:r>
              <a:rPr lang="bg-BG" dirty="0"/>
              <a:t>в диапазона -70 до 70</a:t>
            </a:r>
            <a:endParaRPr lang="en-US" dirty="0"/>
          </a:p>
          <a:p>
            <a:r>
              <a:rPr lang="bg-BG" dirty="0"/>
              <a:t>Ориентация в </a:t>
            </a:r>
            <a:r>
              <a:rPr lang="en-US" dirty="0"/>
              <a:t>rotation</a:t>
            </a:r>
            <a:endParaRPr lang="bg-BG" dirty="0"/>
          </a:p>
          <a:p>
            <a:pPr lvl="1"/>
            <a:r>
              <a:rPr lang="bg-BG" dirty="0"/>
              <a:t>Или 0, или </a:t>
            </a:r>
            <a:r>
              <a:rPr lang="en-US" dirty="0">
                <a:sym typeface="Symbol"/>
              </a:rPr>
              <a:t>/2 </a:t>
            </a:r>
            <a:r>
              <a:rPr lang="bg-BG" dirty="0" err="1">
                <a:sym typeface="Symbol"/>
              </a:rPr>
              <a:t>радиана</a:t>
            </a:r>
            <a:r>
              <a:rPr lang="bg-BG" dirty="0">
                <a:sym typeface="Symbol"/>
              </a:rPr>
              <a:t> с </a:t>
            </a:r>
            <a:r>
              <a:rPr lang="en-GB" dirty="0" err="1">
                <a:solidFill>
                  <a:schemeClr val="tx1"/>
                </a:solidFill>
                <a:sym typeface="Symbol"/>
              </a:rPr>
              <a:t>Math.PI</a:t>
            </a:r>
            <a:r>
              <a:rPr lang="en-GB" dirty="0">
                <a:solidFill>
                  <a:schemeClr val="tx1"/>
                </a:solidFill>
                <a:sym typeface="Symbol"/>
              </a:rPr>
              <a:t>/2*</a:t>
            </a:r>
            <a:r>
              <a:rPr lang="en-GB" dirty="0" err="1">
                <a:solidFill>
                  <a:schemeClr val="tx1"/>
                </a:solidFill>
                <a:sym typeface="Symbol"/>
              </a:rPr>
              <a:t>Math.round</a:t>
            </a:r>
            <a:r>
              <a:rPr lang="en-GB" dirty="0">
                <a:solidFill>
                  <a:schemeClr val="tx1"/>
                </a:solidFill>
                <a:sym typeface="Symbol"/>
              </a:rPr>
              <a:t>(</a:t>
            </a:r>
            <a:r>
              <a:rPr lang="en-GB" dirty="0" err="1">
                <a:solidFill>
                  <a:schemeClr val="tx1"/>
                </a:solidFill>
                <a:sym typeface="Symbol"/>
              </a:rPr>
              <a:t>Math.random</a:t>
            </a:r>
            <a:r>
              <a:rPr lang="en-GB" dirty="0">
                <a:solidFill>
                  <a:schemeClr val="tx1"/>
                </a:solidFill>
                <a:sym typeface="Symbol"/>
              </a:rPr>
              <a:t>())</a:t>
            </a:r>
            <a:endParaRPr lang="bg-BG" dirty="0">
              <a:solidFill>
                <a:schemeClr val="tx1"/>
              </a:solidFill>
              <a:sym typeface="Symbol"/>
            </a:endParaRPr>
          </a:p>
          <a:p>
            <a:r>
              <a:rPr lang="bg-BG" dirty="0">
                <a:sym typeface="Symbol"/>
              </a:rPr>
              <a:t>Мащаб в </a:t>
            </a:r>
            <a:r>
              <a:rPr lang="en-US" dirty="0">
                <a:sym typeface="Symbol"/>
              </a:rPr>
              <a:t>scale</a:t>
            </a:r>
          </a:p>
          <a:p>
            <a:pPr lvl="1"/>
            <a:r>
              <a:rPr lang="bg-BG" dirty="0">
                <a:sym typeface="Symbol"/>
              </a:rPr>
              <a:t>Различни мащаби по трите оси в диапазона от 0.5 до 1.5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1313407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28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</a:t>
            </a:r>
            <a:r>
              <a:rPr lang="bg-BG" dirty="0"/>
              <a:t>6</a:t>
            </a:r>
            <a:r>
              <a:rPr lang="en-US" dirty="0"/>
              <a:t> E0</a:t>
            </a:r>
            <a:r>
              <a:rPr lang="bg-BG" dirty="0"/>
              <a:t>4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Външен контур</a:t>
            </a:r>
          </a:p>
          <a:p>
            <a:pPr lvl="1"/>
            <a:r>
              <a:rPr lang="bg-BG" dirty="0"/>
              <a:t>С две квадратични криви (почти както се прави сърце с пръсти)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838820" y="3581838"/>
            <a:ext cx="732041" cy="2358296"/>
          </a:xfrm>
          <a:custGeom>
            <a:avLst/>
            <a:gdLst>
              <a:gd name="connsiteX0" fmla="*/ 0 w 3778623"/>
              <a:gd name="connsiteY0" fmla="*/ 1062325 h 1075772"/>
              <a:gd name="connsiteX1" fmla="*/ 2541494 w 3778623"/>
              <a:gd name="connsiteY1" fmla="*/ 7 h 1075772"/>
              <a:gd name="connsiteX2" fmla="*/ 3778623 w 3778623"/>
              <a:gd name="connsiteY2" fmla="*/ 1075772 h 1075772"/>
              <a:gd name="connsiteX0" fmla="*/ 0 w 3778623"/>
              <a:gd name="connsiteY0" fmla="*/ 0 h 13447"/>
              <a:gd name="connsiteX1" fmla="*/ 3778623 w 3778623"/>
              <a:gd name="connsiteY1" fmla="*/ 13447 h 13447"/>
              <a:gd name="connsiteX0" fmla="*/ 0 w 3778623"/>
              <a:gd name="connsiteY0" fmla="*/ 0 h 13447"/>
              <a:gd name="connsiteX1" fmla="*/ 3778623 w 3778623"/>
              <a:gd name="connsiteY1" fmla="*/ 13447 h 13447"/>
              <a:gd name="connsiteX0" fmla="*/ 0 w 3778623"/>
              <a:gd name="connsiteY0" fmla="*/ 470346 h 483793"/>
              <a:gd name="connsiteX1" fmla="*/ 3778623 w 3778623"/>
              <a:gd name="connsiteY1" fmla="*/ 483793 h 483793"/>
              <a:gd name="connsiteX0" fmla="*/ 0 w 3778623"/>
              <a:gd name="connsiteY0" fmla="*/ 805194 h 818641"/>
              <a:gd name="connsiteX1" fmla="*/ 3778623 w 3778623"/>
              <a:gd name="connsiteY1" fmla="*/ 818641 h 818641"/>
              <a:gd name="connsiteX0" fmla="*/ 0 w 3778623"/>
              <a:gd name="connsiteY0" fmla="*/ 723961 h 737408"/>
              <a:gd name="connsiteX1" fmla="*/ 3778623 w 3778623"/>
              <a:gd name="connsiteY1" fmla="*/ 737408 h 737408"/>
              <a:gd name="connsiteX0" fmla="*/ 0 w 3778623"/>
              <a:gd name="connsiteY0" fmla="*/ 743064 h 756511"/>
              <a:gd name="connsiteX1" fmla="*/ 3778623 w 3778623"/>
              <a:gd name="connsiteY1" fmla="*/ 756511 h 756511"/>
              <a:gd name="connsiteX0" fmla="*/ 0 w 3778623"/>
              <a:gd name="connsiteY0" fmla="*/ 682168 h 695615"/>
              <a:gd name="connsiteX1" fmla="*/ 3778623 w 3778623"/>
              <a:gd name="connsiteY1" fmla="*/ 695615 h 695615"/>
              <a:gd name="connsiteX0" fmla="*/ 0 w 2771233"/>
              <a:gd name="connsiteY0" fmla="*/ 1747841 h 1747841"/>
              <a:gd name="connsiteX1" fmla="*/ 2771233 w 2771233"/>
              <a:gd name="connsiteY1" fmla="*/ 294115 h 1747841"/>
              <a:gd name="connsiteX0" fmla="*/ 223656 w 982377"/>
              <a:gd name="connsiteY0" fmla="*/ 2853694 h 2853694"/>
              <a:gd name="connsiteX1" fmla="*/ 220693 w 982377"/>
              <a:gd name="connsiteY1" fmla="*/ 191100 h 2853694"/>
              <a:gd name="connsiteX0" fmla="*/ 325286 w 1040697"/>
              <a:gd name="connsiteY0" fmla="*/ 2662594 h 2662594"/>
              <a:gd name="connsiteX1" fmla="*/ 322323 w 1040697"/>
              <a:gd name="connsiteY1" fmla="*/ 0 h 2662594"/>
              <a:gd name="connsiteX0" fmla="*/ 935196 w 935196"/>
              <a:gd name="connsiteY0" fmla="*/ 2662594 h 2662594"/>
              <a:gd name="connsiteX1" fmla="*/ 932233 w 935196"/>
              <a:gd name="connsiteY1" fmla="*/ 0 h 2662594"/>
              <a:gd name="connsiteX0" fmla="*/ 807556 w 807556"/>
              <a:gd name="connsiteY0" fmla="*/ 2662594 h 2662594"/>
              <a:gd name="connsiteX1" fmla="*/ 804593 w 807556"/>
              <a:gd name="connsiteY1" fmla="*/ 0 h 2662594"/>
              <a:gd name="connsiteX0" fmla="*/ 732041 w 732041"/>
              <a:gd name="connsiteY0" fmla="*/ 2662594 h 2662594"/>
              <a:gd name="connsiteX1" fmla="*/ 729078 w 732041"/>
              <a:gd name="connsiteY1" fmla="*/ 0 h 266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2041" h="2662594">
                <a:moveTo>
                  <a:pt x="732041" y="2662594"/>
                </a:moveTo>
                <a:cubicBezTo>
                  <a:pt x="-192272" y="856204"/>
                  <a:pt x="-293378" y="1751"/>
                  <a:pt x="729078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3200400" y="3581400"/>
            <a:ext cx="1371600" cy="2362199"/>
          </a:xfrm>
          <a:prstGeom prst="line">
            <a:avLst/>
          </a:prstGeom>
          <a:ln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200400" y="3581400"/>
            <a:ext cx="1371600" cy="0"/>
          </a:xfrm>
          <a:prstGeom prst="line">
            <a:avLst/>
          </a:prstGeom>
          <a:ln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572000" y="3581400"/>
            <a:ext cx="1371600" cy="2362200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572000" y="3581400"/>
            <a:ext cx="1371600" cy="0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 flipH="1">
            <a:off x="4572000" y="3581400"/>
            <a:ext cx="733310" cy="2358296"/>
          </a:xfrm>
          <a:custGeom>
            <a:avLst/>
            <a:gdLst>
              <a:gd name="connsiteX0" fmla="*/ 0 w 3778623"/>
              <a:gd name="connsiteY0" fmla="*/ 1062325 h 1075772"/>
              <a:gd name="connsiteX1" fmla="*/ 2541494 w 3778623"/>
              <a:gd name="connsiteY1" fmla="*/ 7 h 1075772"/>
              <a:gd name="connsiteX2" fmla="*/ 3778623 w 3778623"/>
              <a:gd name="connsiteY2" fmla="*/ 1075772 h 1075772"/>
              <a:gd name="connsiteX0" fmla="*/ 0 w 3778623"/>
              <a:gd name="connsiteY0" fmla="*/ 0 h 13447"/>
              <a:gd name="connsiteX1" fmla="*/ 3778623 w 3778623"/>
              <a:gd name="connsiteY1" fmla="*/ 13447 h 13447"/>
              <a:gd name="connsiteX0" fmla="*/ 0 w 3778623"/>
              <a:gd name="connsiteY0" fmla="*/ 0 h 13447"/>
              <a:gd name="connsiteX1" fmla="*/ 3778623 w 3778623"/>
              <a:gd name="connsiteY1" fmla="*/ 13447 h 13447"/>
              <a:gd name="connsiteX0" fmla="*/ 0 w 3778623"/>
              <a:gd name="connsiteY0" fmla="*/ 470346 h 483793"/>
              <a:gd name="connsiteX1" fmla="*/ 3778623 w 3778623"/>
              <a:gd name="connsiteY1" fmla="*/ 483793 h 483793"/>
              <a:gd name="connsiteX0" fmla="*/ 0 w 3778623"/>
              <a:gd name="connsiteY0" fmla="*/ 805194 h 818641"/>
              <a:gd name="connsiteX1" fmla="*/ 3778623 w 3778623"/>
              <a:gd name="connsiteY1" fmla="*/ 818641 h 818641"/>
              <a:gd name="connsiteX0" fmla="*/ 0 w 3778623"/>
              <a:gd name="connsiteY0" fmla="*/ 723961 h 737408"/>
              <a:gd name="connsiteX1" fmla="*/ 3778623 w 3778623"/>
              <a:gd name="connsiteY1" fmla="*/ 737408 h 737408"/>
              <a:gd name="connsiteX0" fmla="*/ 0 w 3778623"/>
              <a:gd name="connsiteY0" fmla="*/ 743064 h 756511"/>
              <a:gd name="connsiteX1" fmla="*/ 3778623 w 3778623"/>
              <a:gd name="connsiteY1" fmla="*/ 756511 h 756511"/>
              <a:gd name="connsiteX0" fmla="*/ 0 w 3778623"/>
              <a:gd name="connsiteY0" fmla="*/ 682168 h 695615"/>
              <a:gd name="connsiteX1" fmla="*/ 3778623 w 3778623"/>
              <a:gd name="connsiteY1" fmla="*/ 695615 h 695615"/>
              <a:gd name="connsiteX0" fmla="*/ 0 w 2771233"/>
              <a:gd name="connsiteY0" fmla="*/ 1747841 h 1747841"/>
              <a:gd name="connsiteX1" fmla="*/ 2771233 w 2771233"/>
              <a:gd name="connsiteY1" fmla="*/ 294115 h 1747841"/>
              <a:gd name="connsiteX0" fmla="*/ 223656 w 982377"/>
              <a:gd name="connsiteY0" fmla="*/ 2853694 h 2853694"/>
              <a:gd name="connsiteX1" fmla="*/ 220693 w 982377"/>
              <a:gd name="connsiteY1" fmla="*/ 191100 h 2853694"/>
              <a:gd name="connsiteX0" fmla="*/ 325286 w 1040697"/>
              <a:gd name="connsiteY0" fmla="*/ 2662594 h 2662594"/>
              <a:gd name="connsiteX1" fmla="*/ 322323 w 1040697"/>
              <a:gd name="connsiteY1" fmla="*/ 0 h 2662594"/>
              <a:gd name="connsiteX0" fmla="*/ 935196 w 935196"/>
              <a:gd name="connsiteY0" fmla="*/ 2662594 h 2662594"/>
              <a:gd name="connsiteX1" fmla="*/ 932233 w 935196"/>
              <a:gd name="connsiteY1" fmla="*/ 0 h 2662594"/>
              <a:gd name="connsiteX0" fmla="*/ 807556 w 807556"/>
              <a:gd name="connsiteY0" fmla="*/ 2662594 h 2662594"/>
              <a:gd name="connsiteX1" fmla="*/ 804593 w 807556"/>
              <a:gd name="connsiteY1" fmla="*/ 0 h 2662594"/>
              <a:gd name="connsiteX0" fmla="*/ 733310 w 733310"/>
              <a:gd name="connsiteY0" fmla="*/ 2662594 h 2662594"/>
              <a:gd name="connsiteX1" fmla="*/ 730347 w 733310"/>
              <a:gd name="connsiteY1" fmla="*/ 0 h 266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310" h="2662594">
                <a:moveTo>
                  <a:pt x="733310" y="2662594"/>
                </a:moveTo>
                <a:cubicBezTo>
                  <a:pt x="-194480" y="867981"/>
                  <a:pt x="-292109" y="1751"/>
                  <a:pt x="730347" y="0"/>
                </a:cubicBezTo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31" name="Straight Arrow Connector 30"/>
          <p:cNvCxnSpPr>
            <a:endCxn id="28" idx="0"/>
          </p:cNvCxnSpPr>
          <p:nvPr/>
        </p:nvCxnSpPr>
        <p:spPr>
          <a:xfrm flipH="1">
            <a:off x="4572000" y="5939696"/>
            <a:ext cx="1299410" cy="0"/>
          </a:xfrm>
          <a:prstGeom prst="straightConnector1">
            <a:avLst/>
          </a:prstGeom>
          <a:ln w="38100">
            <a:prstDash val="sysDot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38655" y="5631854"/>
            <a:ext cx="757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moveTo</a:t>
            </a:r>
            <a:endParaRPr lang="bg-BG" sz="1400" dirty="0">
              <a:solidFill>
                <a:schemeClr val="accent1"/>
              </a:solidFill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Вътрешен контур</a:t>
            </a:r>
          </a:p>
          <a:p>
            <a:pPr lvl="1"/>
            <a:r>
              <a:rPr lang="bg-BG" dirty="0"/>
              <a:t>Пълна дъга (окръжност)</a:t>
            </a:r>
          </a:p>
          <a:p>
            <a:r>
              <a:rPr lang="bg-BG" dirty="0"/>
              <a:t>Внимание</a:t>
            </a:r>
          </a:p>
          <a:p>
            <a:pPr lvl="1"/>
            <a:r>
              <a:rPr lang="bg-BG" dirty="0"/>
              <a:t>За да стане желаната дупка, трябва с </a:t>
            </a:r>
            <a:r>
              <a:rPr lang="en-US" dirty="0" err="1">
                <a:solidFill>
                  <a:schemeClr val="tx1"/>
                </a:solidFill>
              </a:rPr>
              <a:t>moveTo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bg-BG" dirty="0"/>
              <a:t>да се пренесе текущата точка в десния край на окръжността</a:t>
            </a:r>
          </a:p>
        </p:txBody>
      </p:sp>
      <p:sp>
        <p:nvSpPr>
          <p:cNvPr id="3" name="Oval 2"/>
          <p:cNvSpPr/>
          <p:nvPr/>
        </p:nvSpPr>
        <p:spPr>
          <a:xfrm>
            <a:off x="3352800" y="3962400"/>
            <a:ext cx="2362200" cy="23622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701553" y="5143500"/>
            <a:ext cx="9144" cy="0"/>
          </a:xfrm>
          <a:prstGeom prst="line">
            <a:avLst/>
          </a:prstGeom>
          <a:ln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719955" y="5141259"/>
            <a:ext cx="1299410" cy="0"/>
          </a:xfrm>
          <a:prstGeom prst="straightConnector1">
            <a:avLst/>
          </a:prstGeom>
          <a:ln w="38100">
            <a:prstDash val="sysDot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86610" y="4833417"/>
            <a:ext cx="757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moveTo</a:t>
            </a:r>
            <a:endParaRPr lang="bg-BG" sz="1400" dirty="0">
              <a:solidFill>
                <a:schemeClr val="accent1"/>
              </a:solidFill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562856" y="5159188"/>
            <a:ext cx="9144" cy="0"/>
          </a:xfrm>
          <a:prstGeom prst="line">
            <a:avLst/>
          </a:prstGeom>
          <a:ln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822628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Microsoft Office PowerPoint</Application>
  <PresentationFormat>On-screen Show (4:3)</PresentationFormat>
  <Paragraphs>118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Symbol</vt:lpstr>
      <vt:lpstr>Office Theme</vt:lpstr>
      <vt:lpstr>PowerPoint Presentation</vt:lpstr>
      <vt:lpstr>Решение на S06 E01</vt:lpstr>
      <vt:lpstr>PowerPoint Presentation</vt:lpstr>
      <vt:lpstr>PowerPoint Presentation</vt:lpstr>
      <vt:lpstr>Решение на S06 E02</vt:lpstr>
      <vt:lpstr>Решение на S06 E03</vt:lpstr>
      <vt:lpstr>PowerPoint Presentation</vt:lpstr>
      <vt:lpstr>Решение на S06 E04</vt:lpstr>
      <vt:lpstr>PowerPoint Presentation</vt:lpstr>
      <vt:lpstr>Решение на S06 E05*</vt:lpstr>
      <vt:lpstr>Решение на S06 E06**</vt:lpstr>
      <vt:lpstr>PowerPoint Presentation</vt:lpstr>
      <vt:lpstr>PowerPoint Presentation</vt:lpstr>
      <vt:lpstr>PowerPoint Presentation</vt:lpstr>
      <vt:lpstr>Край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2012-07-28T11:33:16Z</dcterms:created>
  <dcterms:modified xsi:type="dcterms:W3CDTF">2024-07-13T17:57:05Z</dcterms:modified>
</cp:coreProperties>
</file>