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48" r:id="rId1"/>
  </p:sldMasterIdLst>
  <p:notesMasterIdLst>
    <p:notesMasterId r:id="rId47"/>
  </p:notesMasterIdLst>
  <p:sldIdLst>
    <p:sldId id="257" r:id="rId2"/>
    <p:sldId id="258" r:id="rId3"/>
    <p:sldId id="259" r:id="rId4"/>
    <p:sldId id="314" r:id="rId5"/>
    <p:sldId id="260" r:id="rId6"/>
    <p:sldId id="262" r:id="rId7"/>
    <p:sldId id="263" r:id="rId8"/>
    <p:sldId id="264" r:id="rId9"/>
    <p:sldId id="310" r:id="rId10"/>
    <p:sldId id="267" r:id="rId11"/>
    <p:sldId id="268" r:id="rId12"/>
    <p:sldId id="271" r:id="rId13"/>
    <p:sldId id="272" r:id="rId14"/>
    <p:sldId id="273" r:id="rId15"/>
    <p:sldId id="304" r:id="rId16"/>
    <p:sldId id="275" r:id="rId17"/>
    <p:sldId id="276" r:id="rId18"/>
    <p:sldId id="278" r:id="rId19"/>
    <p:sldId id="312" r:id="rId20"/>
    <p:sldId id="279" r:id="rId21"/>
    <p:sldId id="280" r:id="rId22"/>
    <p:sldId id="282" r:id="rId23"/>
    <p:sldId id="315" r:id="rId24"/>
    <p:sldId id="313" r:id="rId25"/>
    <p:sldId id="283" r:id="rId26"/>
    <p:sldId id="284" r:id="rId27"/>
    <p:sldId id="311" r:id="rId28"/>
    <p:sldId id="285" r:id="rId29"/>
    <p:sldId id="286" r:id="rId30"/>
    <p:sldId id="287" r:id="rId31"/>
    <p:sldId id="288" r:id="rId32"/>
    <p:sldId id="289" r:id="rId33"/>
    <p:sldId id="290" r:id="rId34"/>
    <p:sldId id="291" r:id="rId35"/>
    <p:sldId id="292" r:id="rId36"/>
    <p:sldId id="293" r:id="rId37"/>
    <p:sldId id="294" r:id="rId38"/>
    <p:sldId id="295" r:id="rId39"/>
    <p:sldId id="296" r:id="rId40"/>
    <p:sldId id="297" r:id="rId41"/>
    <p:sldId id="298" r:id="rId42"/>
    <p:sldId id="299" r:id="rId43"/>
    <p:sldId id="302" r:id="rId44"/>
    <p:sldId id="300" r:id="rId45"/>
    <p:sldId id="301" r:id="rId46"/>
  </p:sldIdLst>
  <p:sldSz cx="9144000" cy="5143500" type="screen16x9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FF0000"/>
    <a:srgbClr val="0078D7"/>
    <a:srgbClr val="CCFFFF"/>
    <a:srgbClr val="CCECFF"/>
    <a:srgbClr val="FF0066"/>
    <a:srgbClr val="0000CC"/>
    <a:srgbClr val="000099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92" autoAdjust="0"/>
    <p:restoredTop sz="94660"/>
  </p:normalViewPr>
  <p:slideViewPr>
    <p:cSldViewPr>
      <p:cViewPr varScale="1">
        <p:scale>
          <a:sx n="112" d="100"/>
          <a:sy n="112" d="100"/>
        </p:scale>
        <p:origin x="514" y="7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-84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BF4EB6DA-7CFD-4DCF-860C-DD69EFC267B2}" type="datetimeFigureOut">
              <a:rPr lang="en-US" smtClean="0"/>
              <a:pPr/>
              <a:t>04-Oct-24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0" y="4560570"/>
            <a:ext cx="5852160" cy="4320540"/>
          </a:xfrm>
          <a:prstGeom prst="rect">
            <a:avLst/>
          </a:prstGeom>
        </p:spPr>
        <p:txBody>
          <a:bodyPr vert="horz" lIns="96661" tIns="48331" rIns="96661" bIns="48331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4"/>
            <a:ext cx="3169920" cy="480060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9A2BD2-1FFC-4068-BCFA-24F7ECC9F58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1156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94705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32</a:t>
            </a:fld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33</a:t>
            </a:fld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34</a:t>
            </a:fld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35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36</a:t>
            </a:fld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37</a:t>
            </a:fld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38</a:t>
            </a:fld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39</a:t>
            </a:fld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40</a:t>
            </a:fld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41</a:t>
            </a:fld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42</a:t>
            </a:fld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43</a:t>
            </a:fld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44</a:t>
            </a:fld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45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913589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E9A2BD2-1FFC-4068-BCFA-24F7ECC9F58C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1.%20Course\AniLogo\AniLogo.wmv" TargetMode="External"/><Relationship Id="rId1" Type="http://schemas.microsoft.com/office/2007/relationships/media" Target="file:///D:\Pavel\Courses\Materials\Course.OKG%202021\Lectures%202021\01.%20Course\AniLogo\AniLogo.wmv" TargetMode="External"/><Relationship Id="rId4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video" Target="file:///D:\Pavel\Courses\Materials\Course.OKG%202021\Lectures%202021\01.%20Course\AniLogo\AniLogo.wmv" TargetMode="External"/><Relationship Id="rId1" Type="http://schemas.microsoft.com/office/2007/relationships/media" Target="file:///D:\Pavel\Courses\Materials\Course.OKG%202021\Lectures%202021\01.%20Course\AniLogo\AniLogo.wmv" TargetMode="External"/><Relationship Id="rId4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AniLogo.wmv">
            <a:hlinkClick r:id="" action="ppaction://media"/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3352800" y="2068167"/>
            <a:ext cx="2438400" cy="1828800"/>
          </a:xfrm>
          <a:prstGeom prst="rect">
            <a:avLst/>
          </a:prstGeom>
        </p:spPr>
      </p:pic>
      <p:sp>
        <p:nvSpPr>
          <p:cNvPr id="23" name="TextBox 22"/>
          <p:cNvSpPr txBox="1"/>
          <p:nvPr userDrawn="1"/>
        </p:nvSpPr>
        <p:spPr>
          <a:xfrm>
            <a:off x="0" y="4857750"/>
            <a:ext cx="91440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bg-BG" sz="1400" spc="0" dirty="0">
                <a:effectLst/>
              </a:rPr>
              <a:t>О</a:t>
            </a:r>
            <a:r>
              <a:rPr lang="bg-BG" sz="1200" spc="0" dirty="0">
                <a:effectLst/>
              </a:rPr>
              <a:t>СНОВИ</a:t>
            </a:r>
            <a:r>
              <a:rPr lang="bg-BG" sz="1400" spc="0" dirty="0">
                <a:effectLst/>
              </a:rPr>
              <a:t> </a:t>
            </a:r>
            <a:r>
              <a:rPr lang="bg-BG" sz="1200" spc="0" dirty="0">
                <a:effectLst/>
              </a:rPr>
              <a:t>НА</a:t>
            </a:r>
            <a:r>
              <a:rPr lang="bg-BG" sz="1400" spc="0" dirty="0">
                <a:effectLst/>
              </a:rPr>
              <a:t> К</a:t>
            </a:r>
            <a:r>
              <a:rPr lang="bg-BG" sz="1200" spc="0" dirty="0">
                <a:effectLst/>
              </a:rPr>
              <a:t>ОМПЮТЪРНАТА</a:t>
            </a:r>
            <a:r>
              <a:rPr lang="bg-BG" sz="1400" spc="0" dirty="0">
                <a:effectLst/>
              </a:rPr>
              <a:t> Г</a:t>
            </a:r>
            <a:r>
              <a:rPr lang="bg-BG" sz="1200" spc="0" dirty="0">
                <a:effectLst/>
              </a:rPr>
              <a:t>РАФИКА</a:t>
            </a:r>
            <a:r>
              <a:rPr lang="bg-BG" sz="1400" spc="0" dirty="0">
                <a:effectLst/>
              </a:rPr>
              <a:t>   •   проф. д-р П</a:t>
            </a:r>
            <a:r>
              <a:rPr lang="bg-BG" sz="1200" spc="0" dirty="0">
                <a:effectLst/>
              </a:rPr>
              <a:t>АВЕЛ</a:t>
            </a:r>
            <a:r>
              <a:rPr lang="bg-BG" sz="1400" spc="0" dirty="0">
                <a:effectLst/>
              </a:rPr>
              <a:t> Б</a:t>
            </a:r>
            <a:r>
              <a:rPr lang="bg-BG" sz="1200" spc="0" dirty="0">
                <a:effectLst/>
              </a:rPr>
              <a:t>ОЙЧЕВ</a:t>
            </a:r>
            <a:r>
              <a:rPr lang="bg-BG" sz="1400" spc="0" dirty="0">
                <a:effectLst/>
              </a:rPr>
              <a:t>   •   КИТ-ФМИ-СУ   •   202</a:t>
            </a:r>
            <a:r>
              <a:rPr lang="en-US" sz="1400" spc="0" dirty="0">
                <a:effectLst/>
              </a:rPr>
              <a:t>4</a:t>
            </a:r>
          </a:p>
        </p:txBody>
      </p:sp>
      <p:sp>
        <p:nvSpPr>
          <p:cNvPr id="31" name="Content Placeholder 30"/>
          <p:cNvSpPr>
            <a:spLocks noGrp="1"/>
          </p:cNvSpPr>
          <p:nvPr>
            <p:ph sz="quarter" idx="11" hasCustomPrompt="1"/>
          </p:nvPr>
        </p:nvSpPr>
        <p:spPr>
          <a:xfrm>
            <a:off x="0" y="361950"/>
            <a:ext cx="9144000" cy="457200"/>
          </a:xfrm>
        </p:spPr>
        <p:txBody>
          <a:bodyPr/>
          <a:lstStyle>
            <a:lvl1pPr algn="ctr">
              <a:buNone/>
              <a:defRPr b="0">
                <a:solidFill>
                  <a:srgbClr val="0070C0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Номер на лекция</a:t>
            </a:r>
            <a:endParaRPr lang="en-US" dirty="0"/>
          </a:p>
        </p:txBody>
      </p:sp>
      <p:sp>
        <p:nvSpPr>
          <p:cNvPr id="32" name="Content Placeholder 30"/>
          <p:cNvSpPr>
            <a:spLocks noGrp="1"/>
          </p:cNvSpPr>
          <p:nvPr>
            <p:ph sz="quarter" idx="12" hasCustomPrompt="1"/>
          </p:nvPr>
        </p:nvSpPr>
        <p:spPr>
          <a:xfrm>
            <a:off x="0" y="819150"/>
            <a:ext cx="9144000" cy="800100"/>
          </a:xfrm>
        </p:spPr>
        <p:txBody>
          <a:bodyPr>
            <a:noAutofit/>
          </a:bodyPr>
          <a:lstStyle>
            <a:lvl1pPr algn="ctr">
              <a:buNone/>
              <a:defRPr sz="6600" b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pPr lvl="0"/>
            <a:r>
              <a:rPr lang="bg-BG" dirty="0"/>
              <a:t>Заглавие 1</a:t>
            </a:r>
            <a:endParaRPr lang="en-US" dirty="0"/>
          </a:p>
        </p:txBody>
      </p:sp>
      <p:sp>
        <p:nvSpPr>
          <p:cNvPr id="2" name="Rectangle 1"/>
          <p:cNvSpPr/>
          <p:nvPr userDrawn="1"/>
        </p:nvSpPr>
        <p:spPr>
          <a:xfrm>
            <a:off x="3352800" y="2068167"/>
            <a:ext cx="2438400" cy="18288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repeatCount="indefinite" fill="hold" display="0">
                  <p:stCondLst>
                    <p:cond delay="indefinite"/>
                  </p:stCondLst>
                </p:cTn>
                <p:tgtEl>
                  <p:spTgt spid="4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4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4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4"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AniLogo.wmv">
            <a:hlinkClick r:id="" action="ppaction://media"/>
          </p:cNvPr>
          <p:cNvPicPr>
            <a:picLocks noChangeAspect="1"/>
          </p:cNvPicPr>
          <p:nvPr userDrawn="1">
            <a:videoFile r:link="rId2"/>
            <p:extLst>
              <p:ext uri="{DAA4B4D4-6D71-4841-9C94-3DE7FCFB9230}">
                <p14:media xmlns:p14="http://schemas.microsoft.com/office/powerpoint/2010/main" r:link="rId1"/>
              </p:ext>
            </p:extLst>
          </p:nvPr>
        </p:nvPicPr>
        <p:blipFill>
          <a:blip r:embed="rId4">
            <a:lum bright="2000"/>
          </a:blip>
          <a:stretch>
            <a:fillRect/>
          </a:stretch>
        </p:blipFill>
        <p:spPr>
          <a:xfrm>
            <a:off x="1712" y="59504"/>
            <a:ext cx="1219200" cy="91440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123950"/>
            <a:ext cx="7848600" cy="37338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j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j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j-lt"/>
              </a:defRPr>
            </a:lvl4pPr>
            <a:lvl5pPr>
              <a:defRPr sz="2000">
                <a:effectLst/>
                <a:latin typeface="+mj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295400" y="133350"/>
            <a:ext cx="7848600" cy="781050"/>
          </a:xfrm>
          <a:noFill/>
        </p:spPr>
        <p:txBody>
          <a:bodyPr>
            <a:normAutofit/>
          </a:bodyPr>
          <a:lstStyle>
            <a:lvl1pPr algn="l">
              <a:defRPr sz="4000">
                <a:effectLst/>
                <a:latin typeface="+mj-lt"/>
                <a:cs typeface="Lucida Sans Unicode" panose="020B0602030504020204" pitchFamily="34" charset="0"/>
              </a:defRPr>
            </a:lvl1pPr>
          </a:lstStyle>
          <a:p>
            <a:r>
              <a:rPr lang="en-US" dirty="0"/>
              <a:t>Click to edit Master title</a:t>
            </a:r>
          </a:p>
        </p:txBody>
      </p:sp>
      <p:sp>
        <p:nvSpPr>
          <p:cNvPr id="7" name="Rectangle 6"/>
          <p:cNvSpPr/>
          <p:nvPr userDrawn="1"/>
        </p:nvSpPr>
        <p:spPr>
          <a:xfrm>
            <a:off x="0" y="57150"/>
            <a:ext cx="1219200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04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seq concurrent="1" nextAc="seek">
              <p:cTn id="7" restart="whenNotActive" fill="hold" evtFilter="cancelBubble" nodeType="interactiveSeq">
                <p:stCondLst>
                  <p:cond evt="onClick" delay="0">
                    <p:tgtEl>
                      <p:spTgt spid="9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8" fill="hold">
                      <p:stCondLst>
                        <p:cond delay="0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1" dur="1" fill="hold"/>
                                        <p:tgtEl>
                                          <p:spTgt spid="9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9"/>
                  </p:tgtEl>
                </p:cond>
              </p:nextCondLst>
            </p:seq>
            <p:video>
              <p:cMediaNode vol="80000">
                <p:cTn id="12" repeatCount="indefinite" fill="hold" display="0">
                  <p:stCondLst>
                    <p:cond delay="indefinite"/>
                  </p:stCondLst>
                </p:cTn>
                <p:tgtEl>
                  <p:spTgt spid="9"/>
                </p:tgtEl>
              </p:cMediaNode>
            </p:video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4724400"/>
          </a:xfrm>
        </p:spPr>
        <p:txBody>
          <a:bodyPr>
            <a:normAutofit/>
          </a:bodyPr>
          <a:lstStyle>
            <a:lvl1pPr marL="0" indent="0">
              <a:defRPr sz="2800">
                <a:effectLst/>
                <a:latin typeface="+mn-lt"/>
              </a:defRPr>
            </a:lvl1pPr>
            <a:lvl2pPr>
              <a:buFont typeface="Calibri" pitchFamily="34" charset="0"/>
              <a:buChar char="–"/>
              <a:defRPr sz="2400">
                <a:effectLst/>
                <a:latin typeface="+mn-lt"/>
              </a:defRPr>
            </a:lvl2pPr>
            <a:lvl3pPr>
              <a:defRPr sz="2000">
                <a:effectLst/>
                <a:latin typeface="Calibri Light" panose="020F0302020204030204" pitchFamily="34" charset="0"/>
              </a:defRPr>
            </a:lvl3pPr>
            <a:lvl4pPr>
              <a:defRPr sz="2000">
                <a:effectLst/>
                <a:latin typeface="+mn-lt"/>
              </a:defRPr>
            </a:lvl4pPr>
            <a:lvl5pPr>
              <a:defRPr sz="2000">
                <a:effectLst/>
                <a:latin typeface="+mn-lt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700835112"/>
      </p:ext>
    </p:extLst>
  </p:cSld>
  <p:clrMapOvr>
    <a:masterClrMapping/>
  </p:clrMapOvr>
  <p:transition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5143500"/>
          </a:xfrm>
        </p:spPr>
        <p:txBody>
          <a:bodyPr>
            <a:normAutofit/>
          </a:bodyPr>
          <a:lstStyle>
            <a:lvl1pPr algn="ctr">
              <a:defRPr sz="5400"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0" y="205979"/>
            <a:ext cx="91440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6" r:id="rId3"/>
    <p:sldLayoutId id="2147483654" r:id="rId4"/>
    <p:sldLayoutId id="2147483655" r:id="rId5"/>
  </p:sldLayoutIdLst>
  <p:txStyles>
    <p:titleStyle>
      <a:lvl1pPr algn="l" defTabSz="914400" rtl="0" eaLnBrk="1" latinLnBrk="0" hangingPunct="1">
        <a:spcBef>
          <a:spcPct val="0"/>
        </a:spcBef>
        <a:buNone/>
        <a:defRPr sz="4400" b="1" kern="1200" spc="-100" baseline="0">
          <a:solidFill>
            <a:schemeClr val="tx1"/>
          </a:solidFill>
          <a:effectLst/>
          <a:latin typeface="Lucida Sans Unicode" panose="020B0602030504020204" pitchFamily="34" charset="0"/>
          <a:ea typeface="+mj-ea"/>
          <a:cs typeface="Lucida Sans Unicode" panose="020B0602030504020204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None/>
        <a:defRPr sz="3200" b="1" kern="1200">
          <a:solidFill>
            <a:schemeClr val="tx1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2pPr>
      <a:lvl3pPr marL="746125" indent="0" algn="l" defTabSz="914400" rtl="0" eaLnBrk="1" latinLnBrk="0" hangingPunct="1">
        <a:spcBef>
          <a:spcPts val="0"/>
        </a:spcBef>
        <a:buFont typeface="Arial" pitchFamily="34" charset="0"/>
        <a:buNone/>
        <a:defRPr sz="2000" kern="1200">
          <a:solidFill>
            <a:srgbClr val="0070C0"/>
          </a:solidFill>
          <a:effectLst/>
          <a:latin typeface="Lucida Sans Unicode" panose="020B0602030504020204" pitchFamily="34" charset="0"/>
          <a:ea typeface="+mn-ea"/>
          <a:cs typeface="Lucida Sans Unicode" panose="020B0602030504020204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13" Type="http://schemas.openxmlformats.org/officeDocument/2006/relationships/image" Target="../media/image23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12" Type="http://schemas.openxmlformats.org/officeDocument/2006/relationships/image" Target="../media/image2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11" Type="http://schemas.openxmlformats.org/officeDocument/2006/relationships/image" Target="../media/image21.png"/><Relationship Id="rId5" Type="http://schemas.openxmlformats.org/officeDocument/2006/relationships/image" Target="../media/image15.png"/><Relationship Id="rId10" Type="http://schemas.openxmlformats.org/officeDocument/2006/relationships/image" Target="../media/image20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Relationship Id="rId14" Type="http://schemas.openxmlformats.org/officeDocument/2006/relationships/image" Target="../media/image24.png"/></Relationships>
</file>

<file path=ppt/slides/_rels/slide3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13" Type="http://schemas.openxmlformats.org/officeDocument/2006/relationships/image" Target="../media/image34.png"/><Relationship Id="rId3" Type="http://schemas.openxmlformats.org/officeDocument/2006/relationships/image" Target="../media/image25.png"/><Relationship Id="rId7" Type="http://schemas.openxmlformats.org/officeDocument/2006/relationships/image" Target="../media/image29.png"/><Relationship Id="rId12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6" Type="http://schemas.openxmlformats.org/officeDocument/2006/relationships/image" Target="../media/image37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8.png"/><Relationship Id="rId11" Type="http://schemas.openxmlformats.org/officeDocument/2006/relationships/hyperlink" Target="Exercises%20demos/Solution%20S04%20E06/Solution%20S04%20E06.html" TargetMode="External"/><Relationship Id="rId5" Type="http://schemas.openxmlformats.org/officeDocument/2006/relationships/image" Target="../media/image27.png"/><Relationship Id="rId15" Type="http://schemas.openxmlformats.org/officeDocument/2006/relationships/image" Target="../media/image36.png"/><Relationship Id="rId10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5.png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13" Type="http://schemas.openxmlformats.org/officeDocument/2006/relationships/hyperlink" Target="Exercises%20demos/Solution%20S07%20E04/Solution%20S07%20E04.html" TargetMode="External"/><Relationship Id="rId3" Type="http://schemas.openxmlformats.org/officeDocument/2006/relationships/image" Target="../media/image38.png"/><Relationship Id="rId7" Type="http://schemas.openxmlformats.org/officeDocument/2006/relationships/image" Target="../media/image42.png"/><Relationship Id="rId12" Type="http://schemas.openxmlformats.org/officeDocument/2006/relationships/image" Target="../media/image47.png"/><Relationship Id="rId2" Type="http://schemas.openxmlformats.org/officeDocument/2006/relationships/notesSlide" Target="../notesSlides/notesSlide27.xml"/><Relationship Id="rId16" Type="http://schemas.openxmlformats.org/officeDocument/2006/relationships/image" Target="../media/image50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1.jpeg"/><Relationship Id="rId11" Type="http://schemas.openxmlformats.org/officeDocument/2006/relationships/image" Target="../media/image46.png"/><Relationship Id="rId5" Type="http://schemas.openxmlformats.org/officeDocument/2006/relationships/image" Target="../media/image40.png"/><Relationship Id="rId15" Type="http://schemas.openxmlformats.org/officeDocument/2006/relationships/image" Target="../media/image49.png"/><Relationship Id="rId10" Type="http://schemas.openxmlformats.org/officeDocument/2006/relationships/image" Target="../media/image45.png"/><Relationship Id="rId4" Type="http://schemas.openxmlformats.org/officeDocument/2006/relationships/image" Target="../media/image39.png"/><Relationship Id="rId9" Type="http://schemas.openxmlformats.org/officeDocument/2006/relationships/image" Target="../media/image44.png"/><Relationship Id="rId14" Type="http://schemas.openxmlformats.org/officeDocument/2006/relationships/image" Target="../media/image48.png"/></Relationships>
</file>

<file path=ppt/slides/_rels/slide3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5.png"/><Relationship Id="rId13" Type="http://schemas.openxmlformats.org/officeDocument/2006/relationships/image" Target="../media/image60.jpeg"/><Relationship Id="rId3" Type="http://schemas.openxmlformats.org/officeDocument/2006/relationships/image" Target="../media/image51.png"/><Relationship Id="rId7" Type="http://schemas.openxmlformats.org/officeDocument/2006/relationships/image" Target="../media/image54.png"/><Relationship Id="rId12" Type="http://schemas.openxmlformats.org/officeDocument/2006/relationships/image" Target="../media/image59.jpeg"/><Relationship Id="rId2" Type="http://schemas.openxmlformats.org/officeDocument/2006/relationships/notesSlide" Target="../notesSlides/notesSlide28.xml"/><Relationship Id="rId16" Type="http://schemas.openxmlformats.org/officeDocument/2006/relationships/image" Target="../media/image63.pn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53.png"/><Relationship Id="rId11" Type="http://schemas.openxmlformats.org/officeDocument/2006/relationships/image" Target="../media/image58.png"/><Relationship Id="rId5" Type="http://schemas.openxmlformats.org/officeDocument/2006/relationships/hyperlink" Target="Exercises%20demos/Solution%20S08%20E04/Solution%20S08%20E04.html" TargetMode="External"/><Relationship Id="rId15" Type="http://schemas.openxmlformats.org/officeDocument/2006/relationships/image" Target="../media/image62.png"/><Relationship Id="rId10" Type="http://schemas.openxmlformats.org/officeDocument/2006/relationships/image" Target="../media/image57.png"/><Relationship Id="rId4" Type="http://schemas.openxmlformats.org/officeDocument/2006/relationships/image" Target="../media/image52.png"/><Relationship Id="rId9" Type="http://schemas.openxmlformats.org/officeDocument/2006/relationships/image" Target="../media/image56.png"/><Relationship Id="rId14" Type="http://schemas.openxmlformats.org/officeDocument/2006/relationships/image" Target="../media/image61.png"/></Relationships>
</file>

<file path=ppt/slides/_rels/slide3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.png"/><Relationship Id="rId13" Type="http://schemas.openxmlformats.org/officeDocument/2006/relationships/image" Target="../media/image73.png"/><Relationship Id="rId3" Type="http://schemas.openxmlformats.org/officeDocument/2006/relationships/image" Target="../media/image64.png"/><Relationship Id="rId7" Type="http://schemas.openxmlformats.org/officeDocument/2006/relationships/image" Target="../media/image67.png"/><Relationship Id="rId12" Type="http://schemas.openxmlformats.org/officeDocument/2006/relationships/image" Target="../media/image72.png"/><Relationship Id="rId2" Type="http://schemas.openxmlformats.org/officeDocument/2006/relationships/notesSlide" Target="../notesSlides/notesSlide29.xml"/><Relationship Id="rId16" Type="http://schemas.openxmlformats.org/officeDocument/2006/relationships/image" Target="../media/image76.jpeg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66.png"/><Relationship Id="rId11" Type="http://schemas.openxmlformats.org/officeDocument/2006/relationships/image" Target="../media/image71.png"/><Relationship Id="rId5" Type="http://schemas.openxmlformats.org/officeDocument/2006/relationships/hyperlink" Target="Exercises%20demos/Solution%20S10%20E06/Solution%20S10%20E06.html" TargetMode="External"/><Relationship Id="rId15" Type="http://schemas.openxmlformats.org/officeDocument/2006/relationships/image" Target="../media/image75.png"/><Relationship Id="rId10" Type="http://schemas.openxmlformats.org/officeDocument/2006/relationships/image" Target="../media/image70.png"/><Relationship Id="rId4" Type="http://schemas.openxmlformats.org/officeDocument/2006/relationships/image" Target="../media/image65.jpeg"/><Relationship Id="rId9" Type="http://schemas.openxmlformats.org/officeDocument/2006/relationships/image" Target="../media/image69.png"/><Relationship Id="rId14" Type="http://schemas.openxmlformats.org/officeDocument/2006/relationships/image" Target="../media/image74.jpe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5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Content Placeholder 20"/>
          <p:cNvSpPr>
            <a:spLocks noGrp="1"/>
          </p:cNvSpPr>
          <p:nvPr>
            <p:ph sz="quarter" idx="1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bg-BG"/>
              <a:t>ТЕМА №1</a:t>
            </a:r>
            <a:endParaRPr lang="en-US" dirty="0"/>
          </a:p>
        </p:txBody>
      </p:sp>
      <p:sp>
        <p:nvSpPr>
          <p:cNvPr id="22" name="Content Placeholder 21"/>
          <p:cNvSpPr>
            <a:spLocks noGrp="1"/>
          </p:cNvSpPr>
          <p:nvPr>
            <p:ph sz="quarter" idx="12"/>
          </p:nvPr>
        </p:nvSpPr>
        <p:spPr/>
        <p:txBody>
          <a:bodyPr/>
          <a:lstStyle/>
          <a:p>
            <a:r>
              <a:rPr lang="bg-BG"/>
              <a:t>Курс</a:t>
            </a:r>
            <a:r>
              <a:rPr lang="en-US"/>
              <a:t> </a:t>
            </a:r>
            <a:r>
              <a:rPr lang="bg-BG"/>
              <a:t>ОКГ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9738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30 теми</a:t>
            </a:r>
          </a:p>
          <a:p>
            <a:pPr lvl="1"/>
            <a:r>
              <a:rPr lang="ru-RU" dirty="0"/>
              <a:t>Всяка тема си заслужава отделен курс</a:t>
            </a:r>
          </a:p>
          <a:p>
            <a:pPr lvl="1"/>
            <a:r>
              <a:rPr lang="ru-RU" dirty="0"/>
              <a:t>Математиката е сведена до минимум</a:t>
            </a:r>
          </a:p>
          <a:p>
            <a:r>
              <a:rPr lang="bg-BG" dirty="0"/>
              <a:t>Очакван обем</a:t>
            </a:r>
          </a:p>
          <a:p>
            <a:pPr lvl="1"/>
            <a:r>
              <a:rPr lang="bg-BG" dirty="0"/>
              <a:t>Слайдове 		≈2000</a:t>
            </a:r>
          </a:p>
          <a:p>
            <a:pPr lvl="1"/>
            <a:r>
              <a:rPr lang="bg-BG" dirty="0"/>
              <a:t>Илюстрации и видеа	≈1000</a:t>
            </a:r>
          </a:p>
          <a:p>
            <a:pPr lvl="1"/>
            <a:r>
              <a:rPr lang="bg-BG" dirty="0"/>
              <a:t>Програми и формули	≈1000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Обем и достъп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351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7848600" cy="5105400"/>
          </a:xfrm>
        </p:spPr>
        <p:txBody>
          <a:bodyPr>
            <a:normAutofit/>
          </a:bodyPr>
          <a:lstStyle/>
          <a:p>
            <a:r>
              <a:rPr lang="bg-BG" dirty="0"/>
              <a:t>Лекциите и демонстрациите</a:t>
            </a:r>
          </a:p>
          <a:p>
            <a:pPr lvl="1"/>
            <a:r>
              <a:rPr lang="bg-BG" dirty="0"/>
              <a:t>В Мудъл</a:t>
            </a:r>
          </a:p>
          <a:p>
            <a:r>
              <a:rPr lang="bg-BG" dirty="0"/>
              <a:t>Упражненията и решенията</a:t>
            </a:r>
          </a:p>
          <a:p>
            <a:pPr lvl="1"/>
            <a:r>
              <a:rPr lang="bg-BG" dirty="0"/>
              <a:t>Пак там</a:t>
            </a:r>
          </a:p>
          <a:p>
            <a:r>
              <a:rPr lang="bg-BG" dirty="0"/>
              <a:t>Тестовете и домашните</a:t>
            </a:r>
          </a:p>
          <a:p>
            <a:pPr lvl="1"/>
            <a:r>
              <a:rPr lang="bg-BG" dirty="0"/>
              <a:t>Пак там</a:t>
            </a:r>
          </a:p>
          <a:p>
            <a:r>
              <a:rPr lang="bg-BG" dirty="0"/>
              <a:t>Резултатите и оценките</a:t>
            </a:r>
          </a:p>
          <a:p>
            <a:pPr lvl="1"/>
            <a:r>
              <a:rPr lang="bg-BG" dirty="0"/>
              <a:t>Пак там</a:t>
            </a:r>
          </a:p>
          <a:p>
            <a:r>
              <a:rPr lang="bg-BG" dirty="0"/>
              <a:t>Съобщения и форум</a:t>
            </a:r>
          </a:p>
          <a:p>
            <a:pPr lvl="1"/>
            <a:r>
              <a:rPr lang="bg-BG" dirty="0"/>
              <a:t>Естествено, пак там</a:t>
            </a:r>
          </a:p>
          <a:p>
            <a:pPr lvl="1"/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812114553"/>
      </p:ext>
    </p:extLst>
  </p:cSld>
  <p:clrMapOvr>
    <a:masterClrMapping/>
  </p:clrMapOvr>
  <p:transition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Оценяване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083854"/>
      </p:ext>
    </p:extLst>
  </p:cSld>
  <p:clrMapOvr>
    <a:masterClrMapping/>
  </p:clrMapOvr>
  <p:transition advTm="2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Оцеляване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653332"/>
      </p:ext>
    </p:extLst>
  </p:cSld>
  <p:clrMapOvr>
    <a:masterClrMapping/>
  </p:clrMapOvr>
  <p:transition spd="slow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Точкова система</a:t>
            </a:r>
          </a:p>
          <a:p>
            <a:pPr lvl="1"/>
            <a:r>
              <a:rPr lang="bg-BG" dirty="0"/>
              <a:t>От 0 до 100 точки</a:t>
            </a:r>
          </a:p>
          <a:p>
            <a:pPr lvl="1"/>
            <a:r>
              <a:rPr lang="bg-BG" dirty="0"/>
              <a:t>Нужни са поне 40 точки</a:t>
            </a:r>
          </a:p>
          <a:p>
            <a:pPr lvl="1"/>
            <a:r>
              <a:rPr lang="bg-BG" dirty="0" err="1"/>
              <a:t>Ск</a:t>
            </a:r>
            <a:r>
              <a:rPr lang="en-GB" dirty="0"/>
              <a:t>à</a:t>
            </a:r>
            <a:r>
              <a:rPr lang="bg-BG" dirty="0"/>
              <a:t>ла на оценяване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Система за оценяване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>
            <a:off x="160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/>
          <p:cNvCxnSpPr/>
          <p:nvPr/>
        </p:nvCxnSpPr>
        <p:spPr>
          <a:xfrm>
            <a:off x="236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/>
          <p:cNvCxnSpPr/>
          <p:nvPr/>
        </p:nvCxnSpPr>
        <p:spPr>
          <a:xfrm>
            <a:off x="312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/>
          <p:nvPr/>
        </p:nvCxnSpPr>
        <p:spPr>
          <a:xfrm>
            <a:off x="464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617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838200" y="3657600"/>
            <a:ext cx="3048000" cy="5143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9000">
                <a:srgbClr val="FF0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2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8" name="Rectangle 17"/>
          <p:cNvSpPr/>
          <p:nvPr/>
        </p:nvSpPr>
        <p:spPr>
          <a:xfrm>
            <a:off x="3886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99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3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5410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9900"/>
              </a:gs>
              <a:gs pos="99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4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6934200" y="3657600"/>
            <a:ext cx="762000" cy="514350"/>
          </a:xfrm>
          <a:prstGeom prst="rect">
            <a:avLst/>
          </a:prstGeom>
          <a:gradFill flip="none" rotWithShape="1">
            <a:gsLst>
              <a:gs pos="14000">
                <a:srgbClr val="FFFF00"/>
              </a:gs>
              <a:gs pos="83000">
                <a:srgbClr val="92D0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5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21" name="Rectangle 20"/>
          <p:cNvSpPr/>
          <p:nvPr/>
        </p:nvSpPr>
        <p:spPr>
          <a:xfrm>
            <a:off x="7696200" y="3657600"/>
            <a:ext cx="762000" cy="51435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6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83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/>
          <p:cNvCxnSpPr/>
          <p:nvPr/>
        </p:nvCxnSpPr>
        <p:spPr>
          <a:xfrm>
            <a:off x="388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541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693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769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>
            <a:off x="845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685800" y="32575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0           10 </a:t>
            </a:r>
            <a:r>
              <a:rPr lang="bg-BG" sz="1600" dirty="0"/>
              <a:t> </a:t>
            </a:r>
            <a:r>
              <a:rPr lang="bg-BG" dirty="0"/>
              <a:t>         20          30          40          50          60          70     </a:t>
            </a:r>
            <a:r>
              <a:rPr lang="bg-BG" sz="1400" dirty="0"/>
              <a:t> </a:t>
            </a:r>
            <a:r>
              <a:rPr lang="bg-BG" dirty="0"/>
              <a:t>     80    </a:t>
            </a:r>
            <a:r>
              <a:rPr lang="bg-BG" sz="1600" dirty="0"/>
              <a:t> </a:t>
            </a:r>
            <a:r>
              <a:rPr lang="bg-BG" dirty="0"/>
              <a:t>     90    </a:t>
            </a:r>
            <a:r>
              <a:rPr lang="bg-BG" sz="1400" dirty="0"/>
              <a:t> </a:t>
            </a:r>
            <a:r>
              <a:rPr lang="bg-BG" dirty="0"/>
              <a:t>   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0410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8D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Windows 10 blue screen (BSOD) when starting the camera / webcam,  SPUVCbv64.sys - RunTime Co., Ltd.">
            <a:extLst>
              <a:ext uri="{FF2B5EF4-FFF2-40B4-BE49-F238E27FC236}">
                <a16:creationId xmlns:a16="http://schemas.microsoft.com/office/drawing/2014/main" id="{D2170A87-A66A-4C6F-AF54-89AE5EB00DD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349" t="64425" r="82935" b="23767"/>
          <a:stretch/>
        </p:blipFill>
        <p:spPr bwMode="auto">
          <a:xfrm>
            <a:off x="979227" y="3320102"/>
            <a:ext cx="614149" cy="607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34E4AE1-3C7C-45DE-9522-8FA362E73274}"/>
              </a:ext>
            </a:extLst>
          </p:cNvPr>
          <p:cNvSpPr txBox="1"/>
          <p:nvPr/>
        </p:nvSpPr>
        <p:spPr>
          <a:xfrm>
            <a:off x="894080" y="2800350"/>
            <a:ext cx="1260473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10%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EAEF9BF-3E62-474D-85AC-E54CBCA68B27}"/>
              </a:ext>
            </a:extLst>
          </p:cNvPr>
          <p:cNvSpPr txBox="1"/>
          <p:nvPr/>
        </p:nvSpPr>
        <p:spPr>
          <a:xfrm>
            <a:off x="893298" y="1838984"/>
            <a:ext cx="508293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Your PC ran into a problem and needs to restart. We’re</a:t>
            </a:r>
          </a:p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just collecting some error info, and then we’ll restart for</a:t>
            </a:r>
          </a:p>
          <a:p>
            <a:r>
              <a:rPr lang="en-US" sz="16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you.</a:t>
            </a:r>
            <a:endParaRPr lang="bg-BG" sz="16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FB20891-9636-4E19-BB56-86AA68834B76}"/>
              </a:ext>
            </a:extLst>
          </p:cNvPr>
          <p:cNvSpPr txBox="1"/>
          <p:nvPr/>
        </p:nvSpPr>
        <p:spPr>
          <a:xfrm>
            <a:off x="806092" y="574138"/>
            <a:ext cx="708848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0" dirty="0">
                <a:solidFill>
                  <a:schemeClr val="bg1"/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:(</a:t>
            </a:r>
            <a:endParaRPr lang="bg-BG" sz="8000" dirty="0">
              <a:solidFill>
                <a:schemeClr val="bg1"/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551BF0-F082-40FF-8EC9-C92D5D72789D}"/>
              </a:ext>
            </a:extLst>
          </p:cNvPr>
          <p:cNvSpPr txBox="1"/>
          <p:nvPr/>
        </p:nvSpPr>
        <p:spPr>
          <a:xfrm>
            <a:off x="1534551" y="3319743"/>
            <a:ext cx="275748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For a small bonus send the text code below to the lecturer</a:t>
            </a:r>
          </a:p>
          <a:p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within a week. Only the first person will get the bonus.</a:t>
            </a:r>
          </a:p>
          <a:p>
            <a:endParaRPr lang="en-US" sz="800" dirty="0">
              <a:solidFill>
                <a:schemeClr val="accent5">
                  <a:lumMod val="40000"/>
                  <a:lumOff val="60000"/>
                </a:schemeClr>
              </a:solidFill>
              <a:latin typeface="Leelawadee UI Semilight" panose="020B0402040204020203" pitchFamily="34" charset="-34"/>
              <a:cs typeface="Leelawadee UI Semilight" panose="020B0402040204020203" pitchFamily="34" charset="-34"/>
            </a:endParaRPr>
          </a:p>
          <a:p>
            <a:r>
              <a:rPr lang="en-US" sz="8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Code: CRITICAL_CHICKENBOARD_FRIED</a:t>
            </a:r>
            <a:endParaRPr lang="bg-BG" sz="8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821A74-36C9-4403-B869-8160C7F5282E}"/>
              </a:ext>
            </a:extLst>
          </p:cNvPr>
          <p:cNvSpPr txBox="1"/>
          <p:nvPr/>
        </p:nvSpPr>
        <p:spPr>
          <a:xfrm>
            <a:off x="894080" y="2800350"/>
            <a:ext cx="1260473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21%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2B9005-6D3C-4246-BA0D-CB368E5CD7B2}"/>
              </a:ext>
            </a:extLst>
          </p:cNvPr>
          <p:cNvSpPr txBox="1"/>
          <p:nvPr/>
        </p:nvSpPr>
        <p:spPr>
          <a:xfrm>
            <a:off x="894080" y="2800350"/>
            <a:ext cx="1290931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34%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D062AE1-CC28-4EB8-BC17-59410E14E1CA}"/>
              </a:ext>
            </a:extLst>
          </p:cNvPr>
          <p:cNvSpPr txBox="1"/>
          <p:nvPr/>
        </p:nvSpPr>
        <p:spPr>
          <a:xfrm>
            <a:off x="894080" y="2800350"/>
            <a:ext cx="1287725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60%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8627892-E4B6-4B73-9F85-8C8C3E0D4E03}"/>
              </a:ext>
            </a:extLst>
          </p:cNvPr>
          <p:cNvSpPr txBox="1"/>
          <p:nvPr/>
        </p:nvSpPr>
        <p:spPr>
          <a:xfrm>
            <a:off x="894080" y="2800350"/>
            <a:ext cx="1284519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78%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52A0C06-60EB-4343-AADD-CBD954CC6923}"/>
              </a:ext>
            </a:extLst>
          </p:cNvPr>
          <p:cNvSpPr txBox="1"/>
          <p:nvPr/>
        </p:nvSpPr>
        <p:spPr>
          <a:xfrm>
            <a:off x="894080" y="2800350"/>
            <a:ext cx="1290931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94%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0B43532-7AF2-4C75-9E89-8FDCFC582154}"/>
              </a:ext>
            </a:extLst>
          </p:cNvPr>
          <p:cNvSpPr txBox="1"/>
          <p:nvPr/>
        </p:nvSpPr>
        <p:spPr>
          <a:xfrm>
            <a:off x="894080" y="2800350"/>
            <a:ext cx="1355051" cy="307777"/>
          </a:xfrm>
          <a:prstGeom prst="rect">
            <a:avLst/>
          </a:prstGeom>
          <a:solidFill>
            <a:srgbClr val="0078D7"/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5">
                    <a:lumMod val="40000"/>
                    <a:lumOff val="60000"/>
                  </a:schemeClr>
                </a:solidFill>
                <a:latin typeface="Leelawadee UI Semilight" panose="020B0402040204020203" pitchFamily="34" charset="-34"/>
                <a:cs typeface="Leelawadee UI Semilight" panose="020B0402040204020203" pitchFamily="34" charset="-34"/>
              </a:rPr>
              <a:t>100% complete</a:t>
            </a:r>
            <a:endParaRPr lang="bg-BG" sz="1400" dirty="0">
              <a:solidFill>
                <a:schemeClr val="accent5">
                  <a:lumMod val="40000"/>
                  <a:lumOff val="60000"/>
                </a:schemeClr>
              </a:solidFill>
              <a:latin typeface="Candara Light" panose="020E0502030303020204" pitchFamily="34" charset="0"/>
              <a:cs typeface="Leelawadee UI Semilight" panose="020B0402040204020203" pitchFamily="34" charset="-34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DEE02E0-DE38-43D5-9F77-88BEB6BE2B05}"/>
              </a:ext>
            </a:extLst>
          </p:cNvPr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31379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300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6000"/>
                            </p:stCondLst>
                            <p:childTnLst>
                              <p:par>
                                <p:cTn id="11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9000"/>
                            </p:stCondLst>
                            <p:childTnLst>
                              <p:par>
                                <p:cTn id="14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2000"/>
                            </p:stCondLst>
                            <p:childTnLst>
                              <p:par>
                                <p:cTn id="17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0"/>
                            </p:stCondLst>
                            <p:childTnLst>
                              <p:par>
                                <p:cTn id="20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8000"/>
                            </p:stCondLst>
                            <p:childTnLst>
                              <p:par>
                                <p:cTn id="23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2100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300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Точкова система</a:t>
            </a:r>
          </a:p>
          <a:p>
            <a:pPr lvl="1"/>
            <a:r>
              <a:rPr lang="bg-BG" dirty="0"/>
              <a:t>От 0 до 100 точки</a:t>
            </a:r>
          </a:p>
          <a:p>
            <a:pPr lvl="1"/>
            <a:r>
              <a:rPr lang="bg-BG" dirty="0"/>
              <a:t>Нужни са поне 40 точки</a:t>
            </a:r>
          </a:p>
          <a:p>
            <a:pPr lvl="1"/>
            <a:r>
              <a:rPr lang="bg-BG" dirty="0" err="1"/>
              <a:t>Ск</a:t>
            </a:r>
            <a:r>
              <a:rPr lang="en-GB" dirty="0"/>
              <a:t>à</a:t>
            </a:r>
            <a:r>
              <a:rPr lang="bg-BG" dirty="0"/>
              <a:t>ла на оценяване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Система за оценяване</a:t>
            </a:r>
            <a:endParaRPr lang="en-US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160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36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>
            <a:off x="312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/>
          <p:cNvCxnSpPr/>
          <p:nvPr/>
        </p:nvCxnSpPr>
        <p:spPr>
          <a:xfrm>
            <a:off x="464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6172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838200" y="3657600"/>
            <a:ext cx="3048000" cy="51435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99000">
                <a:srgbClr val="FF00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2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3886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0000"/>
              </a:gs>
              <a:gs pos="99000">
                <a:srgbClr val="FF99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3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4" name="Rectangle 33"/>
          <p:cNvSpPr/>
          <p:nvPr/>
        </p:nvSpPr>
        <p:spPr>
          <a:xfrm>
            <a:off x="5410200" y="3657600"/>
            <a:ext cx="1524000" cy="514350"/>
          </a:xfrm>
          <a:prstGeom prst="rect">
            <a:avLst/>
          </a:prstGeom>
          <a:gradFill flip="none" rotWithShape="1">
            <a:gsLst>
              <a:gs pos="0">
                <a:srgbClr val="FF9900"/>
              </a:gs>
              <a:gs pos="99000">
                <a:srgbClr val="FFFF0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4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5" name="Rectangle 34"/>
          <p:cNvSpPr/>
          <p:nvPr/>
        </p:nvSpPr>
        <p:spPr>
          <a:xfrm>
            <a:off x="6934200" y="3657600"/>
            <a:ext cx="762000" cy="514350"/>
          </a:xfrm>
          <a:prstGeom prst="rect">
            <a:avLst/>
          </a:prstGeom>
          <a:gradFill flip="none" rotWithShape="1">
            <a:gsLst>
              <a:gs pos="14000">
                <a:srgbClr val="FFFF00"/>
              </a:gs>
              <a:gs pos="83000">
                <a:srgbClr val="92D050"/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5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7696200" y="3657600"/>
            <a:ext cx="762000" cy="514350"/>
          </a:xfrm>
          <a:prstGeom prst="rect">
            <a:avLst/>
          </a:prstGeom>
          <a:solidFill>
            <a:srgbClr val="33CC33"/>
          </a:solidFill>
          <a:ln>
            <a:noFill/>
          </a:ln>
          <a:effectLst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bg-BG" sz="3600" b="1" dirty="0">
                <a:ln>
                  <a:solidFill>
                    <a:schemeClr val="bg1">
                      <a:lumMod val="50000"/>
                    </a:schemeClr>
                  </a:solidFill>
                </a:ln>
              </a:rPr>
              <a:t>6</a:t>
            </a:r>
            <a:endParaRPr lang="en-US" dirty="0">
              <a:ln>
                <a:solidFill>
                  <a:schemeClr val="bg1">
                    <a:lumMod val="50000"/>
                  </a:schemeClr>
                </a:solidFill>
              </a:ln>
            </a:endParaRPr>
          </a:p>
        </p:txBody>
      </p:sp>
      <p:cxnSp>
        <p:nvCxnSpPr>
          <p:cNvPr id="37" name="Straight Connector 36"/>
          <p:cNvCxnSpPr/>
          <p:nvPr/>
        </p:nvCxnSpPr>
        <p:spPr>
          <a:xfrm>
            <a:off x="83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/>
          <p:cNvCxnSpPr/>
          <p:nvPr/>
        </p:nvCxnSpPr>
        <p:spPr>
          <a:xfrm>
            <a:off x="388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5410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6934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7696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8458200" y="3543300"/>
            <a:ext cx="0" cy="685800"/>
          </a:xfrm>
          <a:prstGeom prst="line">
            <a:avLst/>
          </a:prstGeom>
          <a:ln w="57150">
            <a:solidFill>
              <a:schemeClr val="tx1"/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85800" y="3257550"/>
            <a:ext cx="8077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/>
              <a:t>0           10 </a:t>
            </a:r>
            <a:r>
              <a:rPr lang="bg-BG" sz="1600" dirty="0"/>
              <a:t> </a:t>
            </a:r>
            <a:r>
              <a:rPr lang="bg-BG" dirty="0"/>
              <a:t>         20          30          40          50          60          70     </a:t>
            </a:r>
            <a:r>
              <a:rPr lang="bg-BG" sz="1400" dirty="0"/>
              <a:t> </a:t>
            </a:r>
            <a:r>
              <a:rPr lang="bg-BG" dirty="0"/>
              <a:t>     80    </a:t>
            </a:r>
            <a:r>
              <a:rPr lang="bg-BG" sz="1600" dirty="0"/>
              <a:t> </a:t>
            </a:r>
            <a:r>
              <a:rPr lang="bg-BG" dirty="0"/>
              <a:t>     90    </a:t>
            </a:r>
            <a:r>
              <a:rPr lang="bg-BG" sz="1400" dirty="0"/>
              <a:t> </a:t>
            </a:r>
            <a:r>
              <a:rPr lang="bg-BG" dirty="0"/>
              <a:t>    100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2326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3350"/>
            <a:ext cx="3810000" cy="4724400"/>
          </a:xfrm>
        </p:spPr>
        <p:txBody>
          <a:bodyPr/>
          <a:lstStyle/>
          <a:p>
            <a:r>
              <a:rPr lang="bg-BG" dirty="0"/>
              <a:t>Точки се получават от:</a:t>
            </a:r>
          </a:p>
          <a:p>
            <a:pPr lvl="1"/>
            <a:r>
              <a:rPr lang="bg-BG" dirty="0"/>
              <a:t>Тестове</a:t>
            </a:r>
          </a:p>
          <a:p>
            <a:pPr lvl="1"/>
            <a:r>
              <a:rPr lang="bg-BG" dirty="0"/>
              <a:t>Домашни</a:t>
            </a:r>
          </a:p>
          <a:p>
            <a:pPr lvl="1"/>
            <a:r>
              <a:rPr lang="bg-BG" dirty="0"/>
              <a:t>Задачи</a:t>
            </a:r>
          </a:p>
          <a:p>
            <a:pPr lvl="1"/>
            <a:r>
              <a:rPr lang="bg-BG" dirty="0"/>
              <a:t>Бонуси</a:t>
            </a:r>
          </a:p>
          <a:p>
            <a:pPr lvl="1"/>
            <a:r>
              <a:rPr lang="bg-BG" dirty="0"/>
              <a:t>Проект</a:t>
            </a:r>
          </a:p>
          <a:p>
            <a:pPr lvl="1"/>
            <a:r>
              <a:rPr lang="bg-BG" dirty="0"/>
              <a:t>Изпит</a:t>
            </a:r>
          </a:p>
          <a:p>
            <a:pPr lvl="1"/>
            <a:r>
              <a:rPr lang="bg-BG" dirty="0" err="1"/>
              <a:t>Тарикатлък</a:t>
            </a:r>
            <a:endParaRPr lang="bg-BG" dirty="0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5105400" y="133350"/>
            <a:ext cx="4038600" cy="40005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3600" b="1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3200" kern="1200">
                <a:solidFill>
                  <a:srgbClr val="0070C0"/>
                </a:solidFill>
                <a:effectLst>
                  <a:outerShdw blurRad="50800" dir="16200000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8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effectLst>
                  <a:outerShdw blurRad="50800" dir="16200000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>
                <a:effectLst/>
                <a:latin typeface="+mj-lt"/>
                <a:cs typeface="Lucida Sans Unicode" panose="020B0602030504020204" pitchFamily="34" charset="0"/>
              </a:rPr>
              <a:t>…и се губят от: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Мързел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Разсеяност</a:t>
            </a:r>
            <a:endParaRPr lang="en-US" sz="2400" dirty="0">
              <a:effectLst/>
              <a:latin typeface="+mj-lt"/>
              <a:cs typeface="Lucida Sans Unicode" panose="020B0602030504020204" pitchFamily="34" charset="0"/>
            </a:endParaRP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Алкохолизъм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Неглижиране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Катаклизъм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Преписване</a:t>
            </a:r>
          </a:p>
          <a:p>
            <a:pPr lvl="1"/>
            <a:r>
              <a:rPr lang="bg-BG" sz="2400" dirty="0">
                <a:effectLst/>
                <a:latin typeface="+mj-lt"/>
                <a:cs typeface="Lucida Sans Unicode" panose="020B0602030504020204" pitchFamily="34" charset="0"/>
              </a:rPr>
              <a:t>Тарикатлък</a:t>
            </a:r>
          </a:p>
        </p:txBody>
      </p:sp>
    </p:spTree>
    <p:extLst>
      <p:ext uri="{BB962C8B-B14F-4D97-AF65-F5344CB8AC3E}">
        <p14:creationId xmlns:p14="http://schemas.microsoft.com/office/powerpoint/2010/main" val="35298048"/>
      </p:ext>
    </p:extLst>
  </p:cSld>
  <p:clrMapOvr>
    <a:masterClrMapping/>
  </p:clrMapOvr>
  <p:transition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Задължителност</a:t>
            </a:r>
          </a:p>
          <a:p>
            <a:pPr lvl="1"/>
            <a:r>
              <a:rPr lang="bg-BG" dirty="0"/>
              <a:t>Никой елемент не е задължителен</a:t>
            </a:r>
          </a:p>
          <a:p>
            <a:pPr lvl="1"/>
            <a:r>
              <a:rPr lang="bg-BG" dirty="0"/>
              <a:t>Ако не се направи, носи 0 точки</a:t>
            </a:r>
          </a:p>
          <a:p>
            <a:r>
              <a:rPr lang="bg-BG" dirty="0"/>
              <a:t>Тестове – 50 точки</a:t>
            </a:r>
          </a:p>
          <a:p>
            <a:pPr lvl="1"/>
            <a:r>
              <a:rPr lang="bg-BG" dirty="0"/>
              <a:t>Два основни теста (2</a:t>
            </a:r>
            <a:r>
              <a:rPr lang="en-US" dirty="0"/>
              <a:t> x </a:t>
            </a:r>
            <a:r>
              <a:rPr lang="bg-BG" dirty="0"/>
              <a:t>25 т) по време на семестъра</a:t>
            </a:r>
          </a:p>
          <a:p>
            <a:pPr lvl="1"/>
            <a:r>
              <a:rPr lang="bg-BG" dirty="0"/>
              <a:t>Извънреден Коледно-новогодишен тест (10 т)</a:t>
            </a:r>
          </a:p>
          <a:p>
            <a:pPr lvl="1"/>
            <a:r>
              <a:rPr lang="bg-BG" dirty="0"/>
              <a:t>Той допълва основните тестове до 50 т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Точки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461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2DB5173-A9BE-47F5-9788-8494B6B8BB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Домашни – 20 точки</a:t>
            </a:r>
          </a:p>
          <a:p>
            <a:pPr lvl="1"/>
            <a:r>
              <a:rPr lang="bg-BG" dirty="0"/>
              <a:t>Две домашни (2</a:t>
            </a:r>
            <a:r>
              <a:rPr lang="en-US" dirty="0"/>
              <a:t> x </a:t>
            </a:r>
            <a:r>
              <a:rPr lang="bg-BG" dirty="0"/>
              <a:t>5 т) по време на семестъра</a:t>
            </a:r>
          </a:p>
          <a:p>
            <a:pPr lvl="1"/>
            <a:r>
              <a:rPr lang="bg-BG" dirty="0"/>
              <a:t>Пет задачи на асистента (5 х 2 т)</a:t>
            </a:r>
          </a:p>
          <a:p>
            <a:r>
              <a:rPr lang="bg-BG" dirty="0"/>
              <a:t>Изпит – 30 точки</a:t>
            </a:r>
          </a:p>
          <a:p>
            <a:pPr lvl="1"/>
            <a:r>
              <a:rPr lang="bg-BG" dirty="0"/>
              <a:t>Има няколко варианта</a:t>
            </a:r>
          </a:p>
          <a:p>
            <a:r>
              <a:rPr lang="bg-BG" dirty="0"/>
              <a:t>Бонус – 10 точки</a:t>
            </a:r>
          </a:p>
        </p:txBody>
      </p:sp>
    </p:spTree>
    <p:extLst>
      <p:ext uri="{BB962C8B-B14F-4D97-AF65-F5344CB8AC3E}">
        <p14:creationId xmlns:p14="http://schemas.microsoft.com/office/powerpoint/2010/main" val="2219380227"/>
      </p:ext>
    </p:extLst>
  </p:cSld>
  <p:clrMapOvr>
    <a:masterClrMapping/>
  </p:clrMapOvr>
  <p:transition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Тема 1: Курс ОКГ</a:t>
            </a:r>
          </a:p>
          <a:p>
            <a:pPr lvl="1"/>
            <a:r>
              <a:rPr lang="bg-BG" dirty="0"/>
              <a:t>Обща информация за курса</a:t>
            </a:r>
            <a:endParaRPr lang="en-US" dirty="0"/>
          </a:p>
          <a:p>
            <a:pPr lvl="1"/>
            <a:r>
              <a:rPr lang="bg-BG" dirty="0"/>
              <a:t>Съдържание и оценяване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Съдържание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576257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Варианти за изпита</a:t>
            </a:r>
          </a:p>
          <a:p>
            <a:pPr lvl="1"/>
            <a:r>
              <a:rPr lang="bg-BG" dirty="0"/>
              <a:t>Единствено според точките от тестовете</a:t>
            </a:r>
          </a:p>
          <a:p>
            <a:pPr lvl="1"/>
            <a:r>
              <a:rPr lang="bg-BG" dirty="0"/>
              <a:t>Без значение са точките от домашни и бонуси</a:t>
            </a:r>
          </a:p>
          <a:p>
            <a:pPr lvl="1"/>
            <a:r>
              <a:rPr lang="bg-BG" dirty="0"/>
              <a:t>Позволено е </a:t>
            </a:r>
            <a:r>
              <a:rPr lang="en-US" dirty="0"/>
              <a:t>downgrade</a:t>
            </a:r>
            <a:r>
              <a:rPr lang="bg-BG" dirty="0" err="1"/>
              <a:t>ване</a:t>
            </a:r>
            <a:r>
              <a:rPr lang="bg-BG" dirty="0"/>
              <a:t> 3 → 2 → 1 → 0</a:t>
            </a:r>
          </a:p>
          <a:p>
            <a:pPr lvl="1"/>
            <a:endParaRPr lang="bg-BG" dirty="0"/>
          </a:p>
          <a:p>
            <a:pPr marL="0" lvl="1" indent="0">
              <a:buNone/>
            </a:pPr>
            <a:r>
              <a:rPr lang="bg-BG" b="1" dirty="0"/>
              <a:t>Вариант 0</a:t>
            </a:r>
            <a:r>
              <a:rPr lang="bg-BG" dirty="0"/>
              <a:t>: Отказвате се (добре е да имате 40+ точки)</a:t>
            </a:r>
          </a:p>
          <a:p>
            <a:pPr marL="0" lvl="1" indent="0">
              <a:buNone/>
            </a:pPr>
            <a:r>
              <a:rPr lang="bg-BG" b="1" dirty="0"/>
              <a:t>Вариант 1</a:t>
            </a:r>
            <a:r>
              <a:rPr lang="bg-BG" dirty="0"/>
              <a:t>: Развиване на въпрос от конспекта</a:t>
            </a:r>
          </a:p>
          <a:p>
            <a:pPr marL="0" lvl="1" indent="0">
              <a:buNone/>
            </a:pPr>
            <a:r>
              <a:rPr lang="bg-BG" b="1" dirty="0"/>
              <a:t>Вариант 2</a:t>
            </a:r>
            <a:r>
              <a:rPr lang="bg-BG" dirty="0"/>
              <a:t>: Курсов проект (поне </a:t>
            </a:r>
            <a:r>
              <a:rPr lang="en-US" b="1" dirty="0">
                <a:solidFill>
                  <a:srgbClr val="FF0000"/>
                </a:solidFill>
              </a:rPr>
              <a:t>2e</a:t>
            </a:r>
            <a:r>
              <a:rPr lang="en-US" b="1" baseline="30000" dirty="0">
                <a:solidFill>
                  <a:srgbClr val="FF0000"/>
                </a:solidFill>
              </a:rPr>
              <a:t>e</a:t>
            </a:r>
            <a:r>
              <a:rPr lang="bg-BG" dirty="0"/>
              <a:t> точки от тестове)</a:t>
            </a:r>
            <a:endParaRPr lang="en-US" dirty="0"/>
          </a:p>
          <a:p>
            <a:pPr marL="0" lvl="1" indent="0">
              <a:buNone/>
            </a:pPr>
            <a:r>
              <a:rPr lang="bg-BG" b="1" dirty="0"/>
              <a:t>Вариант </a:t>
            </a:r>
            <a:r>
              <a:rPr lang="en-US" b="1" dirty="0"/>
              <a:t>3</a:t>
            </a:r>
            <a:r>
              <a:rPr lang="bg-BG" dirty="0"/>
              <a:t>: </a:t>
            </a:r>
            <a:r>
              <a:rPr lang="en-US" dirty="0"/>
              <a:t>Fast-pass</a:t>
            </a:r>
            <a:r>
              <a:rPr lang="bg-BG" dirty="0"/>
              <a:t> (поне </a:t>
            </a:r>
            <a:r>
              <a:rPr lang="en-US" b="1" dirty="0">
                <a:solidFill>
                  <a:srgbClr val="FF0000"/>
                </a:solidFill>
              </a:rPr>
              <a:t>2</a:t>
            </a:r>
            <a:r>
              <a:rPr lang="el-GR" b="1" dirty="0">
                <a:solidFill>
                  <a:srgbClr val="FF0000"/>
                </a:solidFill>
              </a:rPr>
              <a:t>π</a:t>
            </a:r>
            <a:r>
              <a:rPr lang="en-US" b="1" baseline="30000" dirty="0">
                <a:solidFill>
                  <a:srgbClr val="FF0000"/>
                </a:solidFill>
              </a:rPr>
              <a:t>e</a:t>
            </a:r>
            <a:r>
              <a:rPr lang="bg-BG" dirty="0"/>
              <a:t> точки</a:t>
            </a:r>
            <a:r>
              <a:rPr lang="en-US" dirty="0"/>
              <a:t> </a:t>
            </a:r>
            <a:r>
              <a:rPr lang="bg-BG" dirty="0"/>
              <a:t>и чисто минало)</a:t>
            </a:r>
          </a:p>
        </p:txBody>
      </p:sp>
    </p:spTree>
    <p:extLst>
      <p:ext uri="{BB962C8B-B14F-4D97-AF65-F5344CB8AC3E}">
        <p14:creationId xmlns:p14="http://schemas.microsoft.com/office/powerpoint/2010/main" val="2197000329"/>
      </p:ext>
    </p:extLst>
  </p:cSld>
  <p:clrMapOvr>
    <a:masterClrMapping/>
  </p:clrMapOvr>
  <p:transition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Предаване</a:t>
            </a:r>
          </a:p>
          <a:p>
            <a:pPr lvl="1"/>
            <a:r>
              <a:rPr lang="bg-BG" dirty="0"/>
              <a:t>Една седмица преди изпита, през Мудъл</a:t>
            </a:r>
            <a:endParaRPr lang="en-US" dirty="0"/>
          </a:p>
          <a:p>
            <a:r>
              <a:rPr lang="bg-BG" dirty="0"/>
              <a:t>Ранно предаване</a:t>
            </a:r>
          </a:p>
          <a:p>
            <a:pPr lvl="1"/>
            <a:r>
              <a:rPr lang="bg-BG" dirty="0"/>
              <a:t>Силно препоръчително</a:t>
            </a:r>
          </a:p>
          <a:p>
            <a:pPr lvl="1"/>
            <a:r>
              <a:rPr lang="bg-BG" dirty="0"/>
              <a:t>Получаване на ранна оценка</a:t>
            </a:r>
          </a:p>
          <a:p>
            <a:pPr lvl="1"/>
            <a:r>
              <a:rPr lang="bg-BG" dirty="0"/>
              <a:t>Възможност за подобрение на проекта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За проекта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42171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Бонус</a:t>
            </a:r>
            <a:r>
              <a:rPr lang="en-US" dirty="0"/>
              <a:t>-</a:t>
            </a:r>
            <a:r>
              <a:rPr lang="bg-BG" dirty="0"/>
              <a:t>точки</a:t>
            </a:r>
          </a:p>
          <a:p>
            <a:pPr lvl="1"/>
            <a:r>
              <a:rPr lang="bg-BG" dirty="0"/>
              <a:t>Задачи</a:t>
            </a:r>
            <a:r>
              <a:rPr lang="en-US" dirty="0"/>
              <a:t>,</a:t>
            </a:r>
            <a:r>
              <a:rPr lang="bg-BG" dirty="0"/>
              <a:t> пръснати из семестъра</a:t>
            </a:r>
          </a:p>
          <a:p>
            <a:pPr lvl="1"/>
            <a:r>
              <a:rPr lang="bg-BG" dirty="0"/>
              <a:t>Някои са състезателен тип – първият печели</a:t>
            </a:r>
          </a:p>
          <a:p>
            <a:pPr lvl="1"/>
            <a:r>
              <a:rPr lang="bg-BG" dirty="0"/>
              <a:t>Дават се по усмотрение от преподавателите</a:t>
            </a:r>
          </a:p>
          <a:p>
            <a:pPr lvl="1"/>
            <a:r>
              <a:rPr lang="bg-BG" dirty="0"/>
              <a:t>Не разчитайте на тях*</a:t>
            </a:r>
          </a:p>
          <a:p>
            <a:r>
              <a:rPr lang="bg-BG" dirty="0"/>
              <a:t>Препоръки</a:t>
            </a:r>
          </a:p>
          <a:p>
            <a:pPr lvl="1"/>
            <a:r>
              <a:rPr lang="bg-BG" dirty="0"/>
              <a:t>При 100+ точки</a:t>
            </a:r>
          </a:p>
          <a:p>
            <a:endParaRPr lang="bg-BG" sz="1900" b="0" dirty="0"/>
          </a:p>
          <a:p>
            <a:endParaRPr lang="bg-BG" sz="1900" b="0" dirty="0"/>
          </a:p>
          <a:p>
            <a:endParaRPr lang="bg-BG" sz="1900" b="0" dirty="0"/>
          </a:p>
          <a:p>
            <a:pPr marL="460375" lvl="2" algn="r"/>
            <a:r>
              <a:rPr lang="bg-BG" b="0" dirty="0"/>
              <a:t>* на бонус-точките</a:t>
            </a:r>
          </a:p>
        </p:txBody>
      </p:sp>
      <p:cxnSp>
        <p:nvCxnSpPr>
          <p:cNvPr id="6" name="Straight Connector 5"/>
          <p:cNvCxnSpPr/>
          <p:nvPr/>
        </p:nvCxnSpPr>
        <p:spPr>
          <a:xfrm flipH="1">
            <a:off x="5486400" y="4248150"/>
            <a:ext cx="36576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9643447"/>
      </p:ext>
    </p:extLst>
  </p:cSld>
  <p:clrMapOvr>
    <a:masterClrMapping/>
  </p:clrMapOvr>
  <p:transition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8B8C966-5831-4F4E-A201-5B8D3849E5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Черти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4C74045-8D5B-4E2C-90DC-22F41FF38C3B}"/>
              </a:ext>
            </a:extLst>
          </p:cNvPr>
          <p:cNvCxnSpPr/>
          <p:nvPr/>
        </p:nvCxnSpPr>
        <p:spPr>
          <a:xfrm flipH="1">
            <a:off x="1981200" y="1047750"/>
            <a:ext cx="304800" cy="1371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1119EB0-BEE6-49D1-A7C2-A269AD805B45}"/>
              </a:ext>
            </a:extLst>
          </p:cNvPr>
          <p:cNvCxnSpPr>
            <a:cxnSpLocks/>
          </p:cNvCxnSpPr>
          <p:nvPr/>
        </p:nvCxnSpPr>
        <p:spPr>
          <a:xfrm flipH="1">
            <a:off x="2362200" y="1075330"/>
            <a:ext cx="37532" cy="1371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45BEF1C-53CE-4512-A61C-B05C56C089FA}"/>
              </a:ext>
            </a:extLst>
          </p:cNvPr>
          <p:cNvCxnSpPr>
            <a:cxnSpLocks/>
          </p:cNvCxnSpPr>
          <p:nvPr/>
        </p:nvCxnSpPr>
        <p:spPr>
          <a:xfrm flipH="1">
            <a:off x="2674961" y="994011"/>
            <a:ext cx="152968" cy="140771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D26FAB9-3662-4D64-BA25-2DD4F9931286}"/>
              </a:ext>
            </a:extLst>
          </p:cNvPr>
          <p:cNvCxnSpPr>
            <a:cxnSpLocks/>
          </p:cNvCxnSpPr>
          <p:nvPr/>
        </p:nvCxnSpPr>
        <p:spPr>
          <a:xfrm flipH="1">
            <a:off x="2943367" y="1052868"/>
            <a:ext cx="152400" cy="14048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04E359B-D8F2-48CD-A293-3021DA802BA0}"/>
              </a:ext>
            </a:extLst>
          </p:cNvPr>
          <p:cNvCxnSpPr>
            <a:cxnSpLocks/>
          </p:cNvCxnSpPr>
          <p:nvPr/>
        </p:nvCxnSpPr>
        <p:spPr>
          <a:xfrm>
            <a:off x="1905000" y="1657350"/>
            <a:ext cx="1371600" cy="228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95F8E0E-F2FD-4590-8B57-0ACB7F953074}"/>
              </a:ext>
            </a:extLst>
          </p:cNvPr>
          <p:cNvCxnSpPr>
            <a:cxnSpLocks/>
          </p:cNvCxnSpPr>
          <p:nvPr/>
        </p:nvCxnSpPr>
        <p:spPr>
          <a:xfrm flipH="1" flipV="1">
            <a:off x="4047699" y="895350"/>
            <a:ext cx="304800" cy="137160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0C1B41D-D83B-48D9-B110-31E8D1935636}"/>
              </a:ext>
            </a:extLst>
          </p:cNvPr>
          <p:cNvCxnSpPr>
            <a:cxnSpLocks/>
          </p:cNvCxnSpPr>
          <p:nvPr/>
        </p:nvCxnSpPr>
        <p:spPr>
          <a:xfrm flipV="1">
            <a:off x="4466231" y="1057701"/>
            <a:ext cx="115436" cy="13440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58A4BA6-6564-4B90-A459-0DCBCE6D3BB5}"/>
              </a:ext>
            </a:extLst>
          </p:cNvPr>
          <p:cNvCxnSpPr>
            <a:cxnSpLocks/>
          </p:cNvCxnSpPr>
          <p:nvPr/>
        </p:nvCxnSpPr>
        <p:spPr>
          <a:xfrm flipV="1">
            <a:off x="4619767" y="922930"/>
            <a:ext cx="206992" cy="13440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363D6A2-8000-45A3-8286-71667E4A6745}"/>
              </a:ext>
            </a:extLst>
          </p:cNvPr>
          <p:cNvCxnSpPr>
            <a:cxnSpLocks/>
          </p:cNvCxnSpPr>
          <p:nvPr/>
        </p:nvCxnSpPr>
        <p:spPr>
          <a:xfrm flipH="1" flipV="1">
            <a:off x="4987118" y="996855"/>
            <a:ext cx="152400" cy="1404866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6353634-011C-48FF-83EE-61A11F86B98D}"/>
              </a:ext>
            </a:extLst>
          </p:cNvPr>
          <p:cNvCxnSpPr>
            <a:cxnSpLocks/>
          </p:cNvCxnSpPr>
          <p:nvPr/>
        </p:nvCxnSpPr>
        <p:spPr>
          <a:xfrm>
            <a:off x="3933967" y="1504950"/>
            <a:ext cx="1409132" cy="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0E7FF4DD-298F-4675-9EFF-F29F1A12ACA7}"/>
              </a:ext>
            </a:extLst>
          </p:cNvPr>
          <p:cNvCxnSpPr>
            <a:cxnSpLocks/>
          </p:cNvCxnSpPr>
          <p:nvPr/>
        </p:nvCxnSpPr>
        <p:spPr>
          <a:xfrm>
            <a:off x="6350186" y="1047750"/>
            <a:ext cx="206992" cy="1344020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7C43BD2-C3E5-4A26-800C-B5C4163D5FA4}"/>
              </a:ext>
            </a:extLst>
          </p:cNvPr>
          <p:cNvCxnSpPr>
            <a:cxnSpLocks/>
          </p:cNvCxnSpPr>
          <p:nvPr/>
        </p:nvCxnSpPr>
        <p:spPr>
          <a:xfrm flipH="1">
            <a:off x="6740859" y="827537"/>
            <a:ext cx="101221" cy="1354825"/>
          </a:xfrm>
          <a:prstGeom prst="lin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6810488"/>
      </p:ext>
    </p:extLst>
  </p:cSld>
  <p:clrMapOvr>
    <a:masterClrMapping/>
  </p:clrMapOvr>
  <p:transition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9E7297C-BC21-4C7F-B056-B62DACC4F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Значки</a:t>
            </a:r>
          </a:p>
          <a:p>
            <a:pPr lvl="1"/>
            <a:r>
              <a:rPr lang="bg-BG" dirty="0"/>
              <a:t>Не носят точки, а се получават според точките</a:t>
            </a:r>
          </a:p>
          <a:p>
            <a:pPr lvl="1"/>
            <a:r>
              <a:rPr lang="bg-BG" dirty="0"/>
              <a:t>Основно се използват за хвалене пред внуците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3D6B230-2BBF-4D82-8B18-881EB24AA5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1656" y="3315894"/>
            <a:ext cx="1371600" cy="13716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786AFA7-5F74-4BF1-A32A-9C3F9838B1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1809750"/>
            <a:ext cx="1371600" cy="13716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F19EDE-DB06-4CFB-8CD1-74E3F9521E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5073" y="1809750"/>
            <a:ext cx="1367043" cy="13716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90A4C8A-1186-40B2-9CE7-783257E20A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6566" y="3315894"/>
            <a:ext cx="1371600" cy="13716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78546DDC-0DC4-4ADC-AE51-16E4D8DD47E9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34200" y="3315894"/>
            <a:ext cx="1371600" cy="13716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4BBBC2C-6584-406D-9C80-F1FB88713C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1" y="1809750"/>
            <a:ext cx="1371600" cy="13716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69321BF1-7E67-44A3-8A33-77E51E23E97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1389" y="1809750"/>
            <a:ext cx="1371600" cy="13716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06FE290-2390-4FB0-8AE9-25B53FFCE4A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7705" y="1809750"/>
            <a:ext cx="1371600" cy="13716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4ACF111-CFD9-45C8-B83E-922E777C3EE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09111" y="3315894"/>
            <a:ext cx="1371600" cy="13716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49BFD5E-6696-486B-A1CA-AADA91CAC1DD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4021" y="3315894"/>
            <a:ext cx="1371600" cy="137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6438970"/>
      </p:ext>
    </p:extLst>
  </p:cSld>
  <p:clrMapOvr>
    <a:masterClrMapping/>
  </p:clrMapOvr>
  <p:transition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Преписване</a:t>
            </a:r>
          </a:p>
          <a:p>
            <a:pPr lvl="1"/>
            <a:r>
              <a:rPr lang="bg-BG" dirty="0"/>
              <a:t>Минус в троен размер, през семестъра</a:t>
            </a:r>
          </a:p>
          <a:p>
            <a:pPr lvl="1"/>
            <a:r>
              <a:rPr lang="bg-BG" dirty="0"/>
              <a:t>Късане, ако е през сесията</a:t>
            </a:r>
          </a:p>
          <a:p>
            <a:r>
              <a:rPr lang="bg-BG" dirty="0"/>
              <a:t>Закъснения</a:t>
            </a:r>
          </a:p>
          <a:p>
            <a:pPr lvl="1"/>
            <a:r>
              <a:rPr lang="bg-BG" dirty="0"/>
              <a:t>На домашно: получават се 0 точки</a:t>
            </a:r>
          </a:p>
          <a:p>
            <a:pPr lvl="1"/>
            <a:r>
              <a:rPr lang="bg-BG" dirty="0"/>
              <a:t>На тест: прави се следващата тестова кампания</a:t>
            </a:r>
          </a:p>
          <a:p>
            <a:pPr lvl="2"/>
            <a:r>
              <a:rPr lang="bg-BG" dirty="0"/>
              <a:t>(само ако има места, но винаги с намаление 10 точки)</a:t>
            </a:r>
          </a:p>
          <a:p>
            <a:pPr lvl="1"/>
            <a:r>
              <a:rPr lang="bg-BG" dirty="0"/>
              <a:t>На проект: </a:t>
            </a:r>
            <a:r>
              <a:rPr lang="en-US" dirty="0"/>
              <a:t>downgrade</a:t>
            </a:r>
            <a:r>
              <a:rPr lang="bg-BG" dirty="0" err="1"/>
              <a:t>ване</a:t>
            </a:r>
            <a:r>
              <a:rPr lang="bg-BG" dirty="0"/>
              <a:t> до развиване на въпрос</a:t>
            </a:r>
          </a:p>
          <a:p>
            <a:pPr lvl="1"/>
            <a:endParaRPr lang="bg-BG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Наказания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8574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Само тест</a:t>
            </a:r>
          </a:p>
          <a:p>
            <a:pPr lvl="1"/>
            <a:r>
              <a:rPr lang="bg-BG" dirty="0"/>
              <a:t>Същата </a:t>
            </a:r>
            <a:r>
              <a:rPr lang="bg-BG" dirty="0" err="1"/>
              <a:t>ск</a:t>
            </a:r>
            <a:r>
              <a:rPr lang="en-GB" dirty="0"/>
              <a:t>à</a:t>
            </a:r>
            <a:r>
              <a:rPr lang="bg-BG" dirty="0"/>
              <a:t>ла, но като проценти</a:t>
            </a:r>
          </a:p>
          <a:p>
            <a:pPr lvl="1"/>
            <a:r>
              <a:rPr lang="bg-BG" dirty="0"/>
              <a:t>Без проект или </a:t>
            </a:r>
            <a:r>
              <a:rPr lang="en-US" dirty="0"/>
              <a:t>fast-pass</a:t>
            </a:r>
            <a:endParaRPr lang="bg-BG" dirty="0"/>
          </a:p>
          <a:p>
            <a:pPr lvl="1"/>
            <a:r>
              <a:rPr lang="bg-BG" dirty="0"/>
              <a:t>Без развиване или завиване на въпрос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Поправителна сесия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4409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bg-BG" dirty="0"/>
              <a:t>Възможности за питане</a:t>
            </a:r>
          </a:p>
          <a:p>
            <a:pPr lvl="1"/>
            <a:r>
              <a:rPr lang="bg-BG" dirty="0"/>
              <a:t>На живо по време на лекция</a:t>
            </a:r>
          </a:p>
          <a:p>
            <a:pPr lvl="1"/>
            <a:r>
              <a:rPr lang="bg-BG" dirty="0"/>
              <a:t>През форума в </a:t>
            </a:r>
            <a:r>
              <a:rPr lang="bg-BG" dirty="0" err="1"/>
              <a:t>Мудъл</a:t>
            </a:r>
            <a:endParaRPr lang="bg-BG" dirty="0"/>
          </a:p>
          <a:p>
            <a:pPr lvl="1"/>
            <a:r>
              <a:rPr lang="bg-BG" dirty="0"/>
              <a:t>Със съобщение в </a:t>
            </a:r>
            <a:r>
              <a:rPr lang="bg-BG" dirty="0" err="1"/>
              <a:t>Мудъл</a:t>
            </a:r>
            <a:endParaRPr lang="bg-BG" dirty="0"/>
          </a:p>
          <a:p>
            <a:r>
              <a:rPr lang="bg-BG" dirty="0"/>
              <a:t>Забавяне или игнориране</a:t>
            </a:r>
          </a:p>
          <a:p>
            <a:pPr lvl="1"/>
            <a:r>
              <a:rPr lang="bg-BG" dirty="0"/>
              <a:t>При писане на </a:t>
            </a:r>
            <a:r>
              <a:rPr lang="bg-BG" dirty="0" err="1"/>
              <a:t>крокодилица</a:t>
            </a:r>
            <a:endParaRPr lang="bg-BG" dirty="0"/>
          </a:p>
          <a:p>
            <a:pPr lvl="1"/>
            <a:r>
              <a:rPr lang="bg-BG" dirty="0"/>
              <a:t>При липса на име, ф.н. и дисциплина</a:t>
            </a:r>
          </a:p>
          <a:p>
            <a:pPr lvl="1"/>
            <a:r>
              <a:rPr lang="bg-BG" dirty="0"/>
              <a:t>При „благодаря предварително“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Контакти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05822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9253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да ми дадете тема на проект?</a:t>
            </a:r>
          </a:p>
          <a:p>
            <a:pPr lvl="1"/>
            <a:r>
              <a:rPr lang="bg-BG" dirty="0"/>
              <a:t>ДА, но само основната рамка</a:t>
            </a:r>
          </a:p>
          <a:p>
            <a:r>
              <a:rPr lang="bg-BG" dirty="0"/>
              <a:t>Може ли аз да предложа?</a:t>
            </a:r>
          </a:p>
          <a:p>
            <a:pPr lvl="1"/>
            <a:r>
              <a:rPr lang="bg-BG" dirty="0"/>
              <a:t>ДА, но само в рамките на рамката</a:t>
            </a:r>
          </a:p>
          <a:p>
            <a:r>
              <a:rPr lang="bg-BG" dirty="0"/>
              <a:t>Може ли да ползвам този код?</a:t>
            </a:r>
          </a:p>
          <a:p>
            <a:pPr lvl="1"/>
            <a:r>
              <a:rPr lang="bg-BG" dirty="0"/>
              <a:t>ДА, но за учене, а не за преписване</a:t>
            </a:r>
            <a:endParaRPr lang="en-US" dirty="0"/>
          </a:p>
          <a:p>
            <a:endParaRPr lang="bg-BG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Често задавани въпроси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37134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Обща информация</a:t>
            </a:r>
            <a:br>
              <a:rPr lang="bg-BG"/>
            </a:br>
            <a:r>
              <a:rPr lang="bg-BG"/>
              <a:t>за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884546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Може ли тройка?</a:t>
            </a:r>
          </a:p>
          <a:p>
            <a:pPr lvl="1"/>
            <a:r>
              <a:rPr lang="bg-BG" dirty="0"/>
              <a:t>Моля?! …. А, да, ако получите общо поне 40 точки</a:t>
            </a:r>
          </a:p>
          <a:p>
            <a:r>
              <a:rPr lang="bg-BG" dirty="0"/>
              <a:t>Не ми достигат само 0.7 точки, може ли да…</a:t>
            </a:r>
          </a:p>
          <a:p>
            <a:pPr lvl="1"/>
            <a:r>
              <a:rPr lang="bg-BG" dirty="0"/>
              <a:t>НЕ !</a:t>
            </a:r>
            <a:endParaRPr lang="en-US" dirty="0"/>
          </a:p>
          <a:p>
            <a:r>
              <a:rPr lang="bg-BG" dirty="0"/>
              <a:t>Какво е „условна” оценка?</a:t>
            </a:r>
          </a:p>
          <a:p>
            <a:pPr lvl="1"/>
            <a:r>
              <a:rPr lang="bg-BG" dirty="0"/>
              <a:t>Оценката, която бихте получили, ако отговорите на допълнителни въпроси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7554242"/>
      </p:ext>
    </p:extLst>
  </p:cSld>
  <p:clrMapOvr>
    <a:masterClrMapping/>
  </p:clrMapOvr>
  <p:transition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/>
              <a:t>Какво ще правим на упражненията?</a:t>
            </a:r>
          </a:p>
          <a:p>
            <a:pPr lvl="1"/>
            <a:r>
              <a:rPr lang="bg-BG"/>
              <a:t>Ето какво:</a:t>
            </a:r>
            <a:endParaRPr lang="bg-BG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4947" y="1352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21792" y="1352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5290" y="1352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495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8" name="Picture 3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8445" y="2495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1944" y="2495553"/>
            <a:ext cx="1524313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2" y="3638552"/>
            <a:ext cx="15243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1" name="Picture 7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18445" y="3638552"/>
            <a:ext cx="15243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2" name="Picture 8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61944" y="3638552"/>
            <a:ext cx="15243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0462" y="1352550"/>
            <a:ext cx="1524312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4" name="Picture 6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10462" y="2495551"/>
            <a:ext cx="15243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324287" y="3638552"/>
            <a:ext cx="1524313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393474629"/>
      </p:ext>
    </p:extLst>
  </p:cSld>
  <p:clrMapOvr>
    <a:masterClrMapping/>
  </p:clrMapOvr>
  <p:transition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5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9091" y="352986"/>
            <a:ext cx="1513513" cy="102869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" name="Picture 7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728" y="352985"/>
            <a:ext cx="1513514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" name="Picture 8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69" y="342900"/>
            <a:ext cx="15135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5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0071" y="342900"/>
            <a:ext cx="1513513" cy="102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9090" y="1469090"/>
            <a:ext cx="1513513" cy="102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2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4296" y="1469090"/>
            <a:ext cx="1513512" cy="1028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68" y="1465727"/>
            <a:ext cx="1513513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7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9386" y="2635621"/>
            <a:ext cx="151351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4">
            <a:hlinkClick r:id="rId11" action="ppaction://hlinkfile"/>
          </p:cNvPr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68" y="2632259"/>
            <a:ext cx="3157432" cy="21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39089" y="3771901"/>
            <a:ext cx="1513513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3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729" y="3771900"/>
            <a:ext cx="151351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" name="Picture 4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67729" y="2635625"/>
            <a:ext cx="151351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40071" y="1469090"/>
            <a:ext cx="1513513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22361430"/>
      </p:ext>
    </p:extLst>
  </p:cSld>
  <p:clrMapOvr>
    <a:masterClrMapping/>
  </p:clrMapOvr>
  <p:transition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3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"/>
            <a:ext cx="151028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7" y="342904"/>
            <a:ext cx="151028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29"/>
          <p:cNvPicPr>
            <a:picLocks noChangeAspect="1" noChangeArrowheads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0486" y="342905"/>
            <a:ext cx="151028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" name="Picture 30"/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2119" y="342905"/>
            <a:ext cx="1510281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6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1465727"/>
            <a:ext cx="151028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3" name="Picture 7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6" y="1465727"/>
            <a:ext cx="1510282" cy="102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4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0486" y="1465729"/>
            <a:ext cx="1510281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4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2119" y="1465728"/>
            <a:ext cx="1510282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9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2627220"/>
            <a:ext cx="1510282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5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6" y="2632259"/>
            <a:ext cx="1510280" cy="10286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8">
            <a:hlinkClick r:id="rId13" action="ppaction://hlinkfile"/>
          </p:cNvPr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33750" y="2632259"/>
            <a:ext cx="3138650" cy="21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8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93336" y="3771900"/>
            <a:ext cx="1510281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2" y="3771900"/>
            <a:ext cx="1510281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44431559"/>
      </p:ext>
    </p:extLst>
  </p:cSld>
  <p:clrMapOvr>
    <a:masterClrMapping/>
  </p:clrMapOvr>
  <p:transition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876" y="342902"/>
            <a:ext cx="1511064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0" name="Picture 1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7352" y="342903"/>
            <a:ext cx="1511065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1" name="Picture 2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989" y="2638976"/>
            <a:ext cx="3157411" cy="2171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" name="Picture 7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2" y="342901"/>
            <a:ext cx="1511063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14876" y="1465731"/>
            <a:ext cx="1511065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5" name="Picture 2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37352" y="1465727"/>
            <a:ext cx="1511063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6" name="Picture 25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2" y="1465728"/>
            <a:ext cx="1511065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7" name="Picture 26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342900"/>
            <a:ext cx="1511065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9" name="Picture 2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1465731"/>
            <a:ext cx="1511064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3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2" y="2632260"/>
            <a:ext cx="1511064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3771901"/>
            <a:ext cx="1511064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7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2970301" y="2632260"/>
            <a:ext cx="1511064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3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44293" y="3781985"/>
            <a:ext cx="1511065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3366630"/>
      </p:ext>
    </p:extLst>
  </p:cSld>
  <p:clrMapOvr>
    <a:masterClrMapping/>
  </p:clrMapOvr>
  <p:transition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4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2" y="342900"/>
            <a:ext cx="1511087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" name="Picture 6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236" y="342897"/>
            <a:ext cx="1511088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2" name="Picture 8">
            <a:hlinkClick r:id="rId5" action="ppaction://hlinkfile"/>
          </p:cNvPr>
          <p:cNvPicPr>
            <a:picLocks noChangeAspect="1" noChangeArrowheads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236" y="2633949"/>
            <a:ext cx="3116236" cy="21716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5" name="Picture 2"/>
          <p:cNvPicPr>
            <a:picLocks noChangeAspect="1" noChangeArrowheads="1"/>
          </p:cNvPicPr>
          <p:nvPr/>
        </p:nvPicPr>
        <p:blipFill>
          <a:blip r:embed="rId7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1465727"/>
            <a:ext cx="1511087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6" name="Picture 4"/>
          <p:cNvPicPr>
            <a:picLocks noChangeAspect="1" noChangeArrowheads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1" y="1465728"/>
            <a:ext cx="1511088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7" name="Picture 3"/>
          <p:cNvPicPr>
            <a:picLocks noChangeAspect="1" noChangeArrowheads="1"/>
          </p:cNvPicPr>
          <p:nvPr/>
        </p:nvPicPr>
        <p:blipFill>
          <a:blip r:embed="rId9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1311" y="342900"/>
            <a:ext cx="1511089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8" name="Picture 2"/>
          <p:cNvPicPr>
            <a:picLocks noChangeAspect="1" noChangeArrowheads="1"/>
          </p:cNvPicPr>
          <p:nvPr/>
        </p:nvPicPr>
        <p:blipFill>
          <a:blip r:embed="rId10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3780307"/>
            <a:ext cx="1511087" cy="10286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9" name="Picture 2"/>
          <p:cNvPicPr>
            <a:picLocks noChangeAspect="1" noChangeArrowheads="1"/>
          </p:cNvPicPr>
          <p:nvPr/>
        </p:nvPicPr>
        <p:blipFill>
          <a:blip r:embed="rId11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4642236" y="1465731"/>
            <a:ext cx="1511088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0" name="Picture 3"/>
          <p:cNvPicPr>
            <a:picLocks noChangeAspect="1" noChangeArrowheads="1"/>
          </p:cNvPicPr>
          <p:nvPr/>
        </p:nvPicPr>
        <p:blipFill>
          <a:blip r:embed="rId1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6261310" y="1465728"/>
            <a:ext cx="1511088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1" name="Picture 4"/>
          <p:cNvPicPr>
            <a:picLocks noChangeAspect="1" noChangeArrowheads="1"/>
          </p:cNvPicPr>
          <p:nvPr/>
        </p:nvPicPr>
        <p:blipFill>
          <a:blip r:embed="rId1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2" y="2633944"/>
            <a:ext cx="1511087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2" name="Picture 2"/>
          <p:cNvPicPr>
            <a:picLocks noChangeAspect="1" noChangeArrowheads="1"/>
          </p:cNvPicPr>
          <p:nvPr/>
        </p:nvPicPr>
        <p:blipFill>
          <a:blip r:embed="rId1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001061" y="3790393"/>
            <a:ext cx="1511087" cy="1028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3" name="Picture 8"/>
          <p:cNvPicPr>
            <a:picLocks noChangeAspect="1" noChangeArrowheads="1"/>
          </p:cNvPicPr>
          <p:nvPr/>
        </p:nvPicPr>
        <p:blipFill>
          <a:blip r:embed="rId1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1" y="2633949"/>
            <a:ext cx="1511087" cy="10286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44" name="Picture 7"/>
          <p:cNvPicPr>
            <a:picLocks noChangeAspect="1" noChangeArrowheads="1"/>
          </p:cNvPicPr>
          <p:nvPr/>
        </p:nvPicPr>
        <p:blipFill>
          <a:blip r:embed="rId1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371600" y="342900"/>
            <a:ext cx="1511085" cy="102869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03997462"/>
      </p:ext>
    </p:extLst>
  </p:cSld>
  <p:clrMapOvr>
    <a:masterClrMapping/>
  </p:clrMapOvr>
  <p:transition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Какви оценки пишете?</a:t>
            </a:r>
          </a:p>
          <a:p>
            <a:pPr lvl="1"/>
            <a:r>
              <a:rPr lang="bg-BG" dirty="0"/>
              <a:t>Винаги положителни</a:t>
            </a:r>
          </a:p>
          <a:p>
            <a:pPr lvl="2"/>
            <a:r>
              <a:rPr lang="bg-BG" dirty="0"/>
              <a:t>(в математическия смисъл)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Никога </a:t>
            </a:r>
            <a:r>
              <a:rPr lang="bg-BG" dirty="0" err="1"/>
              <a:t>незадавани</a:t>
            </a:r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0FCCD0FD-EC35-4733-A281-A826A34B8439}"/>
              </a:ext>
            </a:extLst>
          </p:cNvPr>
          <p:cNvSpPr txBox="1">
            <a:spLocks/>
          </p:cNvSpPr>
          <p:nvPr/>
        </p:nvSpPr>
        <p:spPr>
          <a:xfrm>
            <a:off x="152400" y="1123950"/>
            <a:ext cx="8839199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0070C0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2pPr>
            <a:lvl3pPr marL="746125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lvl="1" indent="0">
              <a:buFont typeface="Calibri" pitchFamily="34" charset="0"/>
              <a:buNone/>
              <a:tabLst>
                <a:tab pos="2913063" algn="l"/>
                <a:tab pos="3827463" algn="l"/>
                <a:tab pos="4805363" algn="l"/>
                <a:tab pos="5719763" algn="l"/>
                <a:tab pos="6688138" algn="l"/>
              </a:tabLst>
            </a:pPr>
            <a:endParaRPr lang="en-US" dirty="0"/>
          </a:p>
          <a:p>
            <a:pPr marL="457200" lvl="1" indent="0">
              <a:buFont typeface="Calibri" pitchFamily="34" charset="0"/>
              <a:buNone/>
              <a:tabLst>
                <a:tab pos="2913063" algn="l"/>
                <a:tab pos="3827463" algn="l"/>
                <a:tab pos="4805363" algn="l"/>
                <a:tab pos="5719763" algn="l"/>
                <a:tab pos="6688138" algn="l"/>
              </a:tabLst>
            </a:pPr>
            <a:endParaRPr lang="en-US" dirty="0"/>
          </a:p>
          <a:p>
            <a:pPr marL="457200" lvl="1" indent="0">
              <a:buFont typeface="Calibri" pitchFamily="34" charset="0"/>
              <a:buNone/>
              <a:tabLst>
                <a:tab pos="2913063" algn="l"/>
                <a:tab pos="3827463" algn="l"/>
                <a:tab pos="4805363" algn="l"/>
                <a:tab pos="5719763" algn="l"/>
                <a:tab pos="6688138" algn="l"/>
              </a:tabLst>
            </a:pPr>
            <a:endParaRPr lang="en-US" dirty="0"/>
          </a:p>
          <a:p>
            <a:pPr marL="457200" lvl="1" indent="0">
              <a:buFont typeface="Calibri" pitchFamily="34" charset="0"/>
              <a:buNone/>
              <a:tabLst>
                <a:tab pos="1882775" algn="l"/>
                <a:tab pos="2689225" algn="l"/>
                <a:tab pos="3432175" algn="l"/>
                <a:tab pos="4230688" algn="l"/>
                <a:tab pos="5029200" algn="l"/>
              </a:tabLst>
            </a:pPr>
            <a:r>
              <a:rPr lang="bg-BG" dirty="0"/>
              <a:t>	</a:t>
            </a:r>
            <a:endParaRPr lang="bg-BG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77CDB2E-9FD6-4280-BEE3-C80F963644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9597221"/>
              </p:ext>
            </p:extLst>
          </p:nvPr>
        </p:nvGraphicFramePr>
        <p:xfrm>
          <a:off x="304800" y="2574309"/>
          <a:ext cx="8534411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28800">
                  <a:extLst>
                    <a:ext uri="{9D8B030D-6E8A-4147-A177-3AD203B41FA5}">
                      <a16:colId xmlns:a16="http://schemas.microsoft.com/office/drawing/2014/main" val="4043302271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1454984486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1089269089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1290122001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576699111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3707008354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740076088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3533994015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52957718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3795281470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3330104633"/>
                    </a:ext>
                  </a:extLst>
                </a:gridCol>
                <a:gridCol w="609601">
                  <a:extLst>
                    <a:ext uri="{9D8B030D-6E8A-4147-A177-3AD203B41FA5}">
                      <a16:colId xmlns:a16="http://schemas.microsoft.com/office/drawing/2014/main" val="246787758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2019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600" dirty="0"/>
                        <a:t>2024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02374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b="1" dirty="0"/>
                        <a:t>Средна оценка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4.40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4.98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4.78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4.91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sz="1800" dirty="0"/>
                        <a:t>4.47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4.37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4.46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4.97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78108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bg-BG" sz="1600" b="1" dirty="0"/>
                        <a:t>Дял на отличници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61%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53%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59%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38%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33%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42%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57%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59%</a:t>
                      </a:r>
                      <a:endParaRPr lang="bg-BG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bg-BG" dirty="0"/>
                        <a:t>???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208231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7978229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Източници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8319783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28600" y="1123950"/>
            <a:ext cx="8915400" cy="3733800"/>
          </a:xfrm>
        </p:spPr>
        <p:txBody>
          <a:bodyPr>
            <a:normAutofit lnSpcReduction="10000"/>
          </a:bodyPr>
          <a:lstStyle/>
          <a:p>
            <a:pPr marL="1147763" indent="-1147763"/>
            <a:r>
              <a:rPr lang="en-US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LUKI</a:t>
            </a:r>
            <a:r>
              <a:rPr lang="en-US" sz="2400" b="0" dirty="0"/>
              <a:t>]	</a:t>
            </a:r>
            <a:r>
              <a:rPr lang="bg-BG" sz="2400" b="0" dirty="0"/>
              <a:t>Евгений </a:t>
            </a:r>
            <a:r>
              <a:rPr lang="bg-BG" sz="2400" b="0" dirty="0" err="1"/>
              <a:t>Лукипудис</a:t>
            </a:r>
            <a:r>
              <a:rPr lang="en-US" sz="2400" b="0" dirty="0"/>
              <a:t>, 1996, </a:t>
            </a:r>
            <a:r>
              <a:rPr lang="bg-BG" sz="2400" b="0" dirty="0">
                <a:solidFill>
                  <a:srgbClr val="0070C0"/>
                </a:solidFill>
              </a:rPr>
              <a:t>Компютърна графика и геометрично</a:t>
            </a:r>
            <a:r>
              <a:rPr lang="en-US" sz="2400" b="0" dirty="0">
                <a:solidFill>
                  <a:srgbClr val="0070C0"/>
                </a:solidFill>
              </a:rPr>
              <a:t> </a:t>
            </a:r>
            <a:r>
              <a:rPr lang="bg-BG" sz="2400" b="0" dirty="0">
                <a:solidFill>
                  <a:srgbClr val="0070C0"/>
                </a:solidFill>
              </a:rPr>
              <a:t>моделиране</a:t>
            </a:r>
            <a:r>
              <a:rPr lang="en-US" sz="2400" b="0" dirty="0">
                <a:solidFill>
                  <a:srgbClr val="0070C0"/>
                </a:solidFill>
              </a:rPr>
              <a:t>:</a:t>
            </a:r>
            <a:r>
              <a:rPr lang="bg-BG" sz="2400" b="0" dirty="0">
                <a:solidFill>
                  <a:srgbClr val="0070C0"/>
                </a:solidFill>
              </a:rPr>
              <a:t> Част </a:t>
            </a:r>
            <a:r>
              <a:rPr lang="en-US" sz="2400" b="0" dirty="0">
                <a:solidFill>
                  <a:srgbClr val="0070C0"/>
                </a:solidFill>
              </a:rPr>
              <a:t>I</a:t>
            </a:r>
            <a:r>
              <a:rPr lang="en-US" sz="2400" b="0" dirty="0"/>
              <a:t>, </a:t>
            </a:r>
            <a:r>
              <a:rPr lang="bg-BG" sz="2400" b="0" dirty="0"/>
              <a:t>Изд. </a:t>
            </a:r>
            <a:r>
              <a:rPr lang="bg-BG" sz="2400" b="0" dirty="0" err="1"/>
              <a:t>Лукипудис</a:t>
            </a:r>
            <a:r>
              <a:rPr lang="en-US" sz="2400" b="0" dirty="0"/>
              <a:t>,</a:t>
            </a:r>
            <a:r>
              <a:rPr lang="bg-BG" sz="2400" b="0" dirty="0"/>
              <a:t> </a:t>
            </a:r>
            <a:r>
              <a:rPr lang="en-US" sz="2400" b="0" dirty="0"/>
              <a:t>ISBN 954-8935-01-5</a:t>
            </a:r>
            <a:endParaRPr lang="bg-BG" sz="2400" b="0" dirty="0"/>
          </a:p>
          <a:p>
            <a:pPr marL="1147763" indent="-1147763"/>
            <a:endParaRPr lang="en-US" sz="2400" b="0" dirty="0"/>
          </a:p>
          <a:p>
            <a:pPr marL="1147763" indent="-1147763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PAQU</a:t>
            </a:r>
            <a:r>
              <a:rPr lang="en-US" sz="2400" b="0" dirty="0"/>
              <a:t>]	Andrew Paquette, 2008, </a:t>
            </a:r>
            <a:r>
              <a:rPr lang="en-US" sz="2400" b="0" dirty="0">
                <a:solidFill>
                  <a:srgbClr val="0070C0"/>
                </a:solidFill>
              </a:rPr>
              <a:t>Computer Graphics for Artists: An Introduction</a:t>
            </a:r>
            <a:r>
              <a:rPr lang="en-US" sz="2400" b="0" dirty="0"/>
              <a:t>, Springer, ISBN: 978-1-84800-140-4</a:t>
            </a:r>
            <a:endParaRPr lang="bg-BG" sz="2400" b="0" dirty="0"/>
          </a:p>
          <a:p>
            <a:pPr marL="1147763" indent="-1147763"/>
            <a:endParaRPr lang="en-US" sz="2400" b="0" dirty="0"/>
          </a:p>
          <a:p>
            <a:pPr marL="1147763" lvl="0" indent="-1147763"/>
            <a:r>
              <a:rPr lang="en-US" sz="2400" b="0" dirty="0"/>
              <a:t>[</a:t>
            </a:r>
            <a:r>
              <a:rPr lang="en-US" sz="2400" dirty="0" err="1">
                <a:solidFill>
                  <a:srgbClr val="0070C0"/>
                </a:solidFill>
              </a:rPr>
              <a:t>KLAW</a:t>
            </a:r>
            <a:r>
              <a:rPr lang="en-US" sz="2400" b="0" dirty="0"/>
              <a:t>]</a:t>
            </a:r>
            <a:r>
              <a:rPr lang="bg-BG" sz="2400" b="0" dirty="0"/>
              <a:t>	</a:t>
            </a:r>
            <a:r>
              <a:rPr lang="en-US" sz="2400" b="0" dirty="0"/>
              <a:t>Frank </a:t>
            </a:r>
            <a:r>
              <a:rPr lang="en-US" sz="2400" b="0" dirty="0" err="1"/>
              <a:t>Klawonn</a:t>
            </a:r>
            <a:r>
              <a:rPr lang="en-US" sz="2400" b="0" dirty="0"/>
              <a:t>, 1996, </a:t>
            </a:r>
            <a:r>
              <a:rPr lang="en-US" sz="2400" b="0" dirty="0">
                <a:solidFill>
                  <a:srgbClr val="0070C0"/>
                </a:solidFill>
              </a:rPr>
              <a:t>Introduction to Computer Graphics using Java 2D and 3D</a:t>
            </a:r>
            <a:r>
              <a:rPr lang="en-US" sz="2400" b="0" dirty="0"/>
              <a:t>, Springer,</a:t>
            </a:r>
            <a:r>
              <a:rPr lang="bg-BG" sz="2400" b="0" dirty="0"/>
              <a:t> </a:t>
            </a:r>
            <a:r>
              <a:rPr lang="en-US" sz="2400" b="0" dirty="0"/>
              <a:t>ISBN 978-1-4471-2732-1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Източници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082694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146175" lvl="0" indent="-1146175">
              <a:lnSpc>
                <a:spcPct val="90000"/>
              </a:lnSpc>
              <a:spcBef>
                <a:spcPct val="20000"/>
              </a:spcBef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VINC</a:t>
            </a:r>
            <a:r>
              <a:rPr lang="en-US" sz="2400" dirty="0"/>
              <a:t>]	John Vince, 2006, </a:t>
            </a:r>
            <a:r>
              <a:rPr lang="en-US" sz="2400" dirty="0">
                <a:solidFill>
                  <a:srgbClr val="0070C0"/>
                </a:solidFill>
              </a:rPr>
              <a:t>Mathematics for Computer Graphics</a:t>
            </a:r>
            <a:r>
              <a:rPr lang="en-US" sz="2400" dirty="0"/>
              <a:t>, Springer, ISBN 978-1-84628-034-4</a:t>
            </a:r>
            <a:endParaRPr lang="bg-BG" sz="2400" dirty="0"/>
          </a:p>
          <a:p>
            <a:pPr>
              <a:lnSpc>
                <a:spcPct val="90000"/>
              </a:lnSpc>
              <a:spcBef>
                <a:spcPct val="20000"/>
              </a:spcBef>
              <a:defRPr/>
            </a:pPr>
            <a:endParaRPr lang="bg-BG" sz="2400" dirty="0"/>
          </a:p>
          <a:p>
            <a:pPr marL="1146175" lvl="0" indent="-114617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LASZ</a:t>
            </a:r>
            <a:r>
              <a:rPr lang="en-US" sz="2400" dirty="0"/>
              <a:t>]	Michael Laszlo, 1996, </a:t>
            </a:r>
            <a:r>
              <a:rPr lang="en-US" sz="2400" dirty="0">
                <a:solidFill>
                  <a:srgbClr val="0070C0"/>
                </a:solidFill>
              </a:rPr>
              <a:t>Computational geometry and Computer Graphics in C++</a:t>
            </a:r>
            <a:r>
              <a:rPr lang="en-US" sz="2400" dirty="0"/>
              <a:t>, Prentice-Hall, ISBN 0-13-290842-5</a:t>
            </a:r>
            <a:endParaRPr lang="bg-BG" sz="2400" dirty="0"/>
          </a:p>
          <a:p>
            <a:pPr marL="1146175" lvl="1" indent="-1146175">
              <a:lnSpc>
                <a:spcPct val="90000"/>
              </a:lnSpc>
              <a:spcBef>
                <a:spcPct val="20000"/>
              </a:spcBef>
              <a:defRPr/>
            </a:pPr>
            <a:endParaRPr lang="bg-BG" sz="2400" dirty="0"/>
          </a:p>
          <a:p>
            <a:pPr marL="1146175" indent="-114617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BAGL</a:t>
            </a:r>
            <a:r>
              <a:rPr lang="en-US" sz="2400" dirty="0"/>
              <a:t>]	Mike Bailey &amp; Andrew </a:t>
            </a:r>
            <a:r>
              <a:rPr lang="en-US" sz="2400" dirty="0" err="1"/>
              <a:t>Glassner</a:t>
            </a:r>
            <a:r>
              <a:rPr lang="en-US" sz="2400" dirty="0"/>
              <a:t>, 2004, </a:t>
            </a:r>
            <a:r>
              <a:rPr lang="en-US" sz="2400" dirty="0">
                <a:solidFill>
                  <a:srgbClr val="0070C0"/>
                </a:solidFill>
              </a:rPr>
              <a:t>Introduction to</a:t>
            </a:r>
            <a:r>
              <a:rPr lang="bg-BG" sz="2400" dirty="0">
                <a:solidFill>
                  <a:srgbClr val="0070C0"/>
                </a:solidFill>
              </a:rPr>
              <a:t> </a:t>
            </a:r>
            <a:r>
              <a:rPr lang="en-US" sz="2400" dirty="0">
                <a:solidFill>
                  <a:srgbClr val="0070C0"/>
                </a:solidFill>
              </a:rPr>
              <a:t>Computer Graphics</a:t>
            </a:r>
            <a:r>
              <a:rPr lang="en-US" sz="2400" dirty="0"/>
              <a:t>, SIGGRAPH, ISBN 0-13-290842-5</a:t>
            </a:r>
            <a:endParaRPr lang="bg-BG" sz="2400" dirty="0"/>
          </a:p>
          <a:p>
            <a:pPr marL="1146175" lvl="1" indent="-1146175">
              <a:lnSpc>
                <a:spcPct val="90000"/>
              </a:lnSpc>
              <a:spcBef>
                <a:spcPct val="20000"/>
              </a:spcBef>
              <a:defRPr/>
            </a:pPr>
            <a:endParaRPr lang="bg-BG" sz="2400" dirty="0"/>
          </a:p>
          <a:p>
            <a:pPr marL="1146175" indent="-1146175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AGO1</a:t>
            </a:r>
            <a:r>
              <a:rPr lang="en-US" sz="2400" dirty="0"/>
              <a:t>]	Max </a:t>
            </a:r>
            <a:r>
              <a:rPr lang="en-US" sz="2400" dirty="0" err="1"/>
              <a:t>Agoston</a:t>
            </a:r>
            <a:r>
              <a:rPr lang="en-US" sz="2400" dirty="0"/>
              <a:t>, 2005, </a:t>
            </a:r>
            <a:r>
              <a:rPr lang="en-US" sz="2400" dirty="0">
                <a:solidFill>
                  <a:srgbClr val="0070C0"/>
                </a:solidFill>
              </a:rPr>
              <a:t>Computer Graphics and Geometric Modeling: Mathematics</a:t>
            </a:r>
            <a:r>
              <a:rPr lang="en-US" sz="2400" dirty="0"/>
              <a:t>, Springer, ISBN 1-85233-817-2</a:t>
            </a:r>
            <a:endParaRPr lang="bg-BG" sz="2400" dirty="0"/>
          </a:p>
        </p:txBody>
      </p:sp>
    </p:spTree>
    <p:extLst>
      <p:ext uri="{BB962C8B-B14F-4D97-AF65-F5344CB8AC3E}">
        <p14:creationId xmlns:p14="http://schemas.microsoft.com/office/powerpoint/2010/main" val="3925856523"/>
      </p:ext>
    </p:extLst>
  </p:cSld>
  <p:clrMapOvr>
    <a:masterClrMapping/>
  </p:clrMapOvr>
  <p:transition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066D41-D0FA-412D-B74A-A720AA593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За направата на лекциите</a:t>
            </a:r>
            <a:br>
              <a:rPr lang="bg-BG" sz="4000" dirty="0"/>
            </a:br>
            <a:r>
              <a:rPr lang="bg-BG" sz="4000" dirty="0"/>
              <a:t>по ОКГ не е използван ИИ</a:t>
            </a:r>
          </a:p>
        </p:txBody>
      </p:sp>
    </p:spTree>
    <p:extLst>
      <p:ext uri="{BB962C8B-B14F-4D97-AF65-F5344CB8AC3E}">
        <p14:creationId xmlns:p14="http://schemas.microsoft.com/office/powerpoint/2010/main" val="146249366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AGO2</a:t>
            </a:r>
            <a:r>
              <a:rPr lang="en-US" sz="2400" dirty="0"/>
              <a:t>]	Max </a:t>
            </a:r>
            <a:r>
              <a:rPr lang="en-US" sz="2400" dirty="0" err="1"/>
              <a:t>Agoston</a:t>
            </a:r>
            <a:r>
              <a:rPr lang="en-US" sz="2400" dirty="0"/>
              <a:t>, 2005, </a:t>
            </a:r>
            <a:r>
              <a:rPr lang="en-US" sz="2400" dirty="0">
                <a:solidFill>
                  <a:srgbClr val="0070C0"/>
                </a:solidFill>
              </a:rPr>
              <a:t>Computer Graphics and Geometric Modeling: Implementation and Algorithms</a:t>
            </a:r>
            <a:r>
              <a:rPr lang="en-US" sz="2400" dirty="0"/>
              <a:t>, Springer, ISBN 1-85233-818-0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ZHDA</a:t>
            </a:r>
            <a:r>
              <a:rPr lang="en-US" sz="2400" dirty="0"/>
              <a:t>]	</a:t>
            </a:r>
            <a:r>
              <a:rPr lang="nl-NL" sz="2400" dirty="0"/>
              <a:t>Hong Zhang, Y. Daniel Liang</a:t>
            </a:r>
            <a:r>
              <a:rPr lang="en-US" sz="2400" dirty="0"/>
              <a:t>, 2006, </a:t>
            </a:r>
            <a:r>
              <a:rPr lang="en-US" sz="2400" dirty="0">
                <a:solidFill>
                  <a:srgbClr val="0070C0"/>
                </a:solidFill>
              </a:rPr>
              <a:t>Computer Graphics Using Java™ 2D and 3D</a:t>
            </a:r>
            <a:r>
              <a:rPr lang="en-US" sz="2400" dirty="0"/>
              <a:t>, Prentice Hall, 978-0-13-035118-0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MORT</a:t>
            </a:r>
            <a:r>
              <a:rPr lang="en-US" sz="2400" dirty="0"/>
              <a:t>]	</a:t>
            </a:r>
            <a:r>
              <a:rPr lang="nl-NL" sz="2400" dirty="0"/>
              <a:t>Michael Mortison</a:t>
            </a:r>
            <a:r>
              <a:rPr lang="en-US" sz="2400" dirty="0"/>
              <a:t>, 1999, </a:t>
            </a:r>
            <a:r>
              <a:rPr lang="en-US" sz="2400" dirty="0">
                <a:solidFill>
                  <a:srgbClr val="0070C0"/>
                </a:solidFill>
              </a:rPr>
              <a:t>Mathematics for Computer Graphics Applications</a:t>
            </a:r>
            <a:r>
              <a:rPr lang="en-US" sz="2400" dirty="0"/>
              <a:t>, Industrial Press, 0-8311-3111-X</a:t>
            </a:r>
          </a:p>
        </p:txBody>
      </p:sp>
    </p:spTree>
    <p:extLst>
      <p:ext uri="{BB962C8B-B14F-4D97-AF65-F5344CB8AC3E}">
        <p14:creationId xmlns:p14="http://schemas.microsoft.com/office/powerpoint/2010/main" val="415822496"/>
      </p:ext>
    </p:extLst>
  </p:cSld>
  <p:clrMapOvr>
    <a:masterClrMapping/>
  </p:clrMapOvr>
  <p:transition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SALO</a:t>
            </a:r>
            <a:r>
              <a:rPr lang="en-US" sz="2400" dirty="0"/>
              <a:t>]	</a:t>
            </a:r>
            <a:r>
              <a:rPr lang="nl-NL" sz="2400" dirty="0"/>
              <a:t>David Salomon</a:t>
            </a:r>
            <a:r>
              <a:rPr lang="en-US" sz="2400" dirty="0"/>
              <a:t>, 2006, </a:t>
            </a:r>
            <a:r>
              <a:rPr lang="en-US" sz="2400" dirty="0">
                <a:solidFill>
                  <a:srgbClr val="0070C0"/>
                </a:solidFill>
              </a:rPr>
              <a:t>Curves and Surfaces for Computer Graphics</a:t>
            </a:r>
            <a:r>
              <a:rPr lang="en-US" sz="2400" dirty="0"/>
              <a:t>, Springer, 978-0-387-24196-8</a:t>
            </a:r>
            <a:endParaRPr lang="en-US" sz="2400" dirty="0">
              <a:solidFill>
                <a:srgbClr val="0070C0"/>
              </a:solidFill>
            </a:endParaRPr>
          </a:p>
          <a:p>
            <a:pPr marL="1255713" indent="-1255713">
              <a:spcBef>
                <a:spcPct val="20000"/>
              </a:spcBef>
              <a:defRPr/>
            </a:pP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LENG</a:t>
            </a:r>
            <a:r>
              <a:rPr lang="en-US" sz="2400" dirty="0"/>
              <a:t>]	Eric </a:t>
            </a:r>
            <a:r>
              <a:rPr lang="en-US" sz="2400" dirty="0" err="1"/>
              <a:t>Lengyel</a:t>
            </a:r>
            <a:r>
              <a:rPr lang="en-US" sz="2400" dirty="0"/>
              <a:t>, 2004, </a:t>
            </a:r>
            <a:r>
              <a:rPr lang="en-US" sz="2400" dirty="0">
                <a:solidFill>
                  <a:srgbClr val="0070C0"/>
                </a:solidFill>
              </a:rPr>
              <a:t>Mathematics for 3D Game Programming &amp; Computer Graphics</a:t>
            </a:r>
            <a:r>
              <a:rPr lang="en-US" sz="2400" dirty="0"/>
              <a:t>, Charles River Media, ISBN 1-58450-277-0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PARE</a:t>
            </a:r>
            <a:r>
              <a:rPr lang="en-US" sz="2400" dirty="0"/>
              <a:t>]	Rick Parent, 2002, </a:t>
            </a:r>
            <a:r>
              <a:rPr lang="en-US" sz="2400" dirty="0">
                <a:solidFill>
                  <a:srgbClr val="0070C0"/>
                </a:solidFill>
              </a:rPr>
              <a:t>Computer Animation Algorithms and Techniques</a:t>
            </a:r>
            <a:r>
              <a:rPr lang="en-US" sz="2400" dirty="0"/>
              <a:t>, Morgan Kaufmann Publishers, Academic Press, ISBN 1-55860-579-7</a:t>
            </a:r>
          </a:p>
        </p:txBody>
      </p:sp>
    </p:spTree>
    <p:extLst>
      <p:ext uri="{BB962C8B-B14F-4D97-AF65-F5344CB8AC3E}">
        <p14:creationId xmlns:p14="http://schemas.microsoft.com/office/powerpoint/2010/main" val="4159085542"/>
      </p:ext>
    </p:extLst>
  </p:cSld>
  <p:clrMapOvr>
    <a:masterClrMapping/>
  </p:clrMapOvr>
  <p:transition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KLRO</a:t>
            </a:r>
            <a:r>
              <a:rPr lang="en-US" sz="2400" dirty="0"/>
              <a:t>]	</a:t>
            </a:r>
            <a:r>
              <a:rPr lang="en-US" sz="2400" dirty="0" err="1"/>
              <a:t>Reinhard</a:t>
            </a:r>
            <a:r>
              <a:rPr lang="bg-BG" sz="2400" dirty="0"/>
              <a:t> </a:t>
            </a:r>
            <a:r>
              <a:rPr lang="en-US" sz="2400" dirty="0" err="1"/>
              <a:t>Klette</a:t>
            </a:r>
            <a:r>
              <a:rPr lang="en-US" sz="2400" dirty="0"/>
              <a:t>,</a:t>
            </a:r>
            <a:r>
              <a:rPr lang="bg-BG" sz="2400" dirty="0"/>
              <a:t> </a:t>
            </a:r>
            <a:r>
              <a:rPr lang="en-US" sz="2400" dirty="0" err="1"/>
              <a:t>Azriel</a:t>
            </a:r>
            <a:r>
              <a:rPr lang="bg-BG" sz="2400" dirty="0"/>
              <a:t> </a:t>
            </a:r>
            <a:r>
              <a:rPr lang="en-US" sz="2400" dirty="0"/>
              <a:t>Rosenfeld, 200</a:t>
            </a:r>
            <a:r>
              <a:rPr lang="bg-BG" sz="2400" dirty="0"/>
              <a:t>4</a:t>
            </a:r>
            <a:r>
              <a:rPr lang="en-US" sz="2400" dirty="0"/>
              <a:t>, </a:t>
            </a:r>
            <a:r>
              <a:rPr lang="en-US" sz="2400" dirty="0">
                <a:solidFill>
                  <a:srgbClr val="0070C0"/>
                </a:solidFill>
              </a:rPr>
              <a:t>Digital Geometry Geometric Methods for Digital Image Analysis</a:t>
            </a:r>
            <a:r>
              <a:rPr lang="en-US" sz="2400" dirty="0"/>
              <a:t>, Morgan Kaufmann Publishers, 1</a:t>
            </a:r>
            <a:r>
              <a:rPr lang="bg-BG" sz="2400" dirty="0"/>
              <a:t>-</a:t>
            </a:r>
            <a:r>
              <a:rPr lang="en-US" sz="2400" dirty="0"/>
              <a:t>55860</a:t>
            </a:r>
            <a:r>
              <a:rPr lang="bg-BG" sz="2400" dirty="0"/>
              <a:t>-</a:t>
            </a:r>
            <a:r>
              <a:rPr lang="en-US" sz="2400" dirty="0"/>
              <a:t>861</a:t>
            </a:r>
            <a:r>
              <a:rPr lang="bg-BG" sz="2400" dirty="0"/>
              <a:t>-</a:t>
            </a:r>
            <a:r>
              <a:rPr lang="en-US" sz="2400" dirty="0"/>
              <a:t>3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LEVK</a:t>
            </a:r>
            <a:r>
              <a:rPr lang="en-US" sz="2400" dirty="0"/>
              <a:t>]	Haim </a:t>
            </a:r>
            <a:r>
              <a:rPr lang="en-US" sz="2400" dirty="0" err="1"/>
              <a:t>Levkowitz</a:t>
            </a:r>
            <a:r>
              <a:rPr lang="en-US" sz="2400" dirty="0"/>
              <a:t>, 1997, </a:t>
            </a:r>
            <a:r>
              <a:rPr lang="en-US" sz="2400" dirty="0">
                <a:solidFill>
                  <a:srgbClr val="0070C0"/>
                </a:solidFill>
              </a:rPr>
              <a:t>Color theory and modeling for computer graphics, visualization, and multi-media applications</a:t>
            </a:r>
            <a:r>
              <a:rPr lang="en-US" sz="2400" dirty="0"/>
              <a:t>, Springer, 978-0-79-239928-5</a:t>
            </a: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endParaRPr lang="en-US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ALZH</a:t>
            </a:r>
            <a:r>
              <a:rPr lang="en-US" sz="2400" dirty="0"/>
              <a:t>]	</a:t>
            </a:r>
            <a:r>
              <a:rPr lang="en-US" sz="2400" dirty="0" err="1"/>
              <a:t>Leen</a:t>
            </a:r>
            <a:r>
              <a:rPr lang="en-US" sz="2400" dirty="0"/>
              <a:t> </a:t>
            </a:r>
            <a:r>
              <a:rPr lang="en-US" sz="2400" dirty="0" err="1"/>
              <a:t>Ammeraal</a:t>
            </a:r>
            <a:r>
              <a:rPr lang="en-US" sz="2400" dirty="0"/>
              <a:t>, Kang Zhang, 2007, </a:t>
            </a:r>
            <a:r>
              <a:rPr lang="en-US" sz="2400" dirty="0">
                <a:solidFill>
                  <a:srgbClr val="0070C0"/>
                </a:solidFill>
              </a:rPr>
              <a:t>Computer Graphics for Java Programmers</a:t>
            </a:r>
            <a:r>
              <a:rPr lang="en-US" sz="2400" dirty="0"/>
              <a:t>, Wiley, ISBN 978-0-47-003160-5</a:t>
            </a:r>
          </a:p>
        </p:txBody>
      </p:sp>
    </p:spTree>
    <p:extLst>
      <p:ext uri="{BB962C8B-B14F-4D97-AF65-F5344CB8AC3E}">
        <p14:creationId xmlns:p14="http://schemas.microsoft.com/office/powerpoint/2010/main" val="48412018"/>
      </p:ext>
    </p:extLst>
  </p:cSld>
  <p:clrMapOvr>
    <a:masterClrMapping/>
  </p:clrMapOvr>
  <p:transition>
    <p:push dir="u"/>
  </p:transition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3"/>
          <p:cNvSpPr txBox="1">
            <a:spLocks/>
          </p:cNvSpPr>
          <p:nvPr/>
        </p:nvSpPr>
        <p:spPr>
          <a:xfrm>
            <a:off x="228600" y="228600"/>
            <a:ext cx="8915400" cy="49149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GRIM</a:t>
            </a:r>
            <a:r>
              <a:rPr lang="en-US" sz="2400" dirty="0"/>
              <a:t>]	Ralph </a:t>
            </a:r>
            <a:r>
              <a:rPr lang="en-US" sz="2400" dirty="0" err="1"/>
              <a:t>Grimaldi</a:t>
            </a:r>
            <a:r>
              <a:rPr lang="en-US" sz="2400" dirty="0"/>
              <a:t>, 2004, </a:t>
            </a:r>
            <a:r>
              <a:rPr lang="en-US" sz="2400" dirty="0">
                <a:solidFill>
                  <a:srgbClr val="0070C0"/>
                </a:solidFill>
              </a:rPr>
              <a:t>Discrete and Combinational Mathematics: An Applied Introduction</a:t>
            </a:r>
            <a:r>
              <a:rPr lang="en-US" sz="2400" dirty="0"/>
              <a:t>, Pearson Education, ISBN 0-201-72634-3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 err="1">
                <a:solidFill>
                  <a:srgbClr val="0070C0"/>
                </a:solidFill>
              </a:rPr>
              <a:t>SEAK</a:t>
            </a:r>
            <a:r>
              <a:rPr lang="en-US" sz="2400" dirty="0"/>
              <a:t>]	Mark Segal, Kurt Akeley, 2001, </a:t>
            </a:r>
            <a:r>
              <a:rPr lang="en-US" sz="2400" dirty="0">
                <a:solidFill>
                  <a:srgbClr val="0070C0"/>
                </a:solidFill>
              </a:rPr>
              <a:t>The OpenGL® Graphics System: A Specification</a:t>
            </a:r>
            <a:r>
              <a:rPr lang="en-US" sz="2400" dirty="0"/>
              <a:t>, Silicon Graphics</a:t>
            </a:r>
          </a:p>
          <a:p>
            <a:pPr marL="1255713" indent="-1255713">
              <a:spcBef>
                <a:spcPct val="20000"/>
              </a:spcBef>
              <a:defRPr/>
            </a:pPr>
            <a:endParaRPr lang="bg-BG" sz="2400" dirty="0"/>
          </a:p>
          <a:p>
            <a:pPr marL="1255713" indent="-1255713">
              <a:spcBef>
                <a:spcPct val="20000"/>
              </a:spcBef>
              <a:defRPr/>
            </a:pPr>
            <a:r>
              <a:rPr lang="en-US" sz="2400" dirty="0"/>
              <a:t>[</a:t>
            </a:r>
            <a:r>
              <a:rPr lang="en-US" sz="2400" b="1" dirty="0">
                <a:solidFill>
                  <a:srgbClr val="0070C0"/>
                </a:solidFill>
              </a:rPr>
              <a:t>FALC</a:t>
            </a:r>
            <a:r>
              <a:rPr lang="en-US" sz="2400" dirty="0"/>
              <a:t>]	</a:t>
            </a:r>
            <a:r>
              <a:rPr lang="en-US" sz="2400" dirty="0" err="1"/>
              <a:t>Kennet</a:t>
            </a:r>
            <a:r>
              <a:rPr lang="en-US" sz="2400" dirty="0"/>
              <a:t> Falconer, 1990, </a:t>
            </a:r>
            <a:r>
              <a:rPr lang="en-US" sz="2400" dirty="0">
                <a:solidFill>
                  <a:srgbClr val="0070C0"/>
                </a:solidFill>
              </a:rPr>
              <a:t>Fractal Geometry – Mathematical Foundations and Applications</a:t>
            </a:r>
            <a:r>
              <a:rPr lang="en-US" sz="2400" dirty="0"/>
              <a:t>, John Wiley &amp; Sons, ISBN 0-471-92287-0</a:t>
            </a:r>
          </a:p>
        </p:txBody>
      </p:sp>
    </p:spTree>
    <p:extLst>
      <p:ext uri="{BB962C8B-B14F-4D97-AF65-F5344CB8AC3E}">
        <p14:creationId xmlns:p14="http://schemas.microsoft.com/office/powerpoint/2010/main" val="3570383701"/>
      </p:ext>
    </p:extLst>
  </p:cSld>
  <p:clrMapOvr>
    <a:masterClrMapping/>
  </p:clrMapOvr>
  <p:transition>
    <p:push dir="u"/>
  </p:transition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232048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Край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00260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Лекции петък, 13:00-15:00, зала </a:t>
            </a:r>
            <a:r>
              <a:rPr lang="en-US" dirty="0"/>
              <a:t>325</a:t>
            </a:r>
            <a:endParaRPr lang="bg-BG" dirty="0"/>
          </a:p>
          <a:p>
            <a:pPr lvl="1"/>
            <a:r>
              <a:rPr lang="bg-BG" dirty="0"/>
              <a:t>проф</a:t>
            </a:r>
            <a:r>
              <a:rPr lang="bg-BG"/>
              <a:t>. Павел </a:t>
            </a:r>
            <a:r>
              <a:rPr lang="bg-BG" dirty="0"/>
              <a:t>Бойчев, ФМИ, </a:t>
            </a:r>
            <a:r>
              <a:rPr lang="bg-BG" dirty="0" err="1"/>
              <a:t>каб</a:t>
            </a:r>
            <a:r>
              <a:rPr lang="bg-BG" dirty="0"/>
              <a:t>. 512</a:t>
            </a:r>
          </a:p>
          <a:p>
            <a:r>
              <a:rPr lang="bg-BG" dirty="0"/>
              <a:t>Упражнения</a:t>
            </a:r>
          </a:p>
          <a:p>
            <a:pPr lvl="1"/>
            <a:r>
              <a:rPr lang="bg-BG" dirty="0"/>
              <a:t>поток </a:t>
            </a:r>
            <a:r>
              <a:rPr lang="en-US" dirty="0"/>
              <a:t>I</a:t>
            </a:r>
            <a:r>
              <a:rPr lang="bg-BG" dirty="0"/>
              <a:t>: </a:t>
            </a:r>
            <a:r>
              <a:rPr lang="ru-RU" dirty="0"/>
              <a:t>гл. ас. Олег Константинов </a:t>
            </a:r>
            <a:endParaRPr lang="en-US" dirty="0"/>
          </a:p>
          <a:p>
            <a:pPr lvl="1"/>
            <a:r>
              <a:rPr lang="bg-BG" dirty="0"/>
              <a:t>поток </a:t>
            </a:r>
            <a:r>
              <a:rPr lang="en-US" dirty="0"/>
              <a:t>II</a:t>
            </a:r>
            <a:r>
              <a:rPr lang="bg-BG" dirty="0"/>
              <a:t>: </a:t>
            </a:r>
            <a:r>
              <a:rPr lang="ru-RU" dirty="0"/>
              <a:t>гл. ас. Елица Пелтекова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Преподаватели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87482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Теория </a:t>
            </a:r>
            <a:r>
              <a:rPr lang="bg-BG" dirty="0"/>
              <a:t>в</a:t>
            </a:r>
            <a:r>
              <a:rPr lang="ru-RU" dirty="0"/>
              <a:t> КГ</a:t>
            </a:r>
          </a:p>
          <a:p>
            <a:pPr lvl="1"/>
            <a:r>
              <a:rPr lang="ru-RU" dirty="0"/>
              <a:t>Основни понятия, задачи и алгоритми</a:t>
            </a:r>
          </a:p>
          <a:p>
            <a:r>
              <a:rPr lang="ru-RU" dirty="0"/>
              <a:t>Практика в КГ</a:t>
            </a:r>
          </a:p>
          <a:p>
            <a:pPr lvl="1"/>
            <a:r>
              <a:rPr lang="ru-RU" dirty="0" err="1"/>
              <a:t>Близване</a:t>
            </a:r>
            <a:r>
              <a:rPr lang="ru-RU" dirty="0"/>
              <a:t> на </a:t>
            </a:r>
            <a:r>
              <a:rPr lang="en-US" dirty="0"/>
              <a:t>Three.js</a:t>
            </a:r>
            <a:r>
              <a:rPr lang="bg-BG" dirty="0"/>
              <a:t> с леки 3</a:t>
            </a:r>
            <a:r>
              <a:rPr lang="en-US" dirty="0"/>
              <a:t>D</a:t>
            </a:r>
            <a:r>
              <a:rPr lang="bg-BG" dirty="0"/>
              <a:t> сцени и анимации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Цели на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4108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bg-BG" dirty="0"/>
              <a:t>От математиката</a:t>
            </a:r>
          </a:p>
          <a:p>
            <a:pPr lvl="1"/>
            <a:r>
              <a:rPr lang="bg-BG" dirty="0"/>
              <a:t>Любов към геометрия и числени методи</a:t>
            </a:r>
          </a:p>
          <a:p>
            <a:pPr lvl="1"/>
            <a:r>
              <a:rPr lang="bg-BG" dirty="0"/>
              <a:t>Полезни са спомените от преди КСК</a:t>
            </a:r>
          </a:p>
          <a:p>
            <a:r>
              <a:rPr lang="bg-BG" dirty="0"/>
              <a:t>От компютърните науки</a:t>
            </a:r>
          </a:p>
          <a:p>
            <a:pPr lvl="1"/>
            <a:r>
              <a:rPr lang="bg-BG" dirty="0"/>
              <a:t>Опит с език за програмиране (</a:t>
            </a:r>
            <a:r>
              <a:rPr lang="en-US" dirty="0"/>
              <a:t>HTML</a:t>
            </a:r>
            <a:r>
              <a:rPr lang="bg-BG" dirty="0"/>
              <a:t> и </a:t>
            </a:r>
            <a:r>
              <a:rPr lang="en-US" dirty="0"/>
              <a:t>CSS</a:t>
            </a:r>
            <a:r>
              <a:rPr lang="bg-BG" dirty="0"/>
              <a:t> не са)</a:t>
            </a:r>
          </a:p>
          <a:p>
            <a:pPr lvl="1"/>
            <a:r>
              <a:rPr lang="bg-BG" dirty="0"/>
              <a:t>Ще ползваме </a:t>
            </a:r>
            <a:r>
              <a:rPr lang="en-US" dirty="0"/>
              <a:t>JavaScript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Изисквания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61478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Теми в курса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65485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1295400" y="1123950"/>
            <a:ext cx="3276600" cy="3733800"/>
          </a:xfrm>
        </p:spPr>
        <p:txBody>
          <a:bodyPr/>
          <a:lstStyle/>
          <a:p>
            <a:r>
              <a:rPr lang="bg-BG" dirty="0"/>
              <a:t>Цикъл 1</a:t>
            </a:r>
          </a:p>
          <a:p>
            <a:pPr lvl="1"/>
            <a:r>
              <a:rPr lang="bg-BG" dirty="0"/>
              <a:t>Алгоритми</a:t>
            </a:r>
          </a:p>
          <a:p>
            <a:pPr lvl="1"/>
            <a:r>
              <a:rPr lang="bg-BG" dirty="0" err="1"/>
              <a:t>Растеризация</a:t>
            </a:r>
            <a:endParaRPr lang="bg-BG" dirty="0"/>
          </a:p>
          <a:p>
            <a:pPr lvl="1"/>
            <a:r>
              <a:rPr lang="bg-BG" dirty="0"/>
              <a:t>Обекти</a:t>
            </a:r>
          </a:p>
          <a:p>
            <a:pPr lvl="1"/>
            <a:r>
              <a:rPr lang="bg-BG" dirty="0"/>
              <a:t>Анимация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Два цикъла</a:t>
            </a:r>
            <a:r>
              <a:rPr lang="en-US"/>
              <a:t> </a:t>
            </a:r>
            <a:r>
              <a:rPr lang="bg-BG"/>
              <a:t>от теми</a:t>
            </a:r>
            <a:endParaRPr lang="en-US" dirty="0"/>
          </a:p>
        </p:txBody>
      </p:sp>
      <p:sp>
        <p:nvSpPr>
          <p:cNvPr id="13" name="Content Placeholder 7">
            <a:extLst>
              <a:ext uri="{FF2B5EF4-FFF2-40B4-BE49-F238E27FC236}">
                <a16:creationId xmlns:a16="http://schemas.microsoft.com/office/drawing/2014/main" id="{B487C979-4208-4B61-84A5-669BA02E6B47}"/>
              </a:ext>
            </a:extLst>
          </p:cNvPr>
          <p:cNvSpPr txBox="1">
            <a:spLocks/>
          </p:cNvSpPr>
          <p:nvPr/>
        </p:nvSpPr>
        <p:spPr>
          <a:xfrm>
            <a:off x="4572000" y="1108312"/>
            <a:ext cx="3276600" cy="3733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800" b="1" kern="1200">
                <a:solidFill>
                  <a:schemeClr val="tx1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Calibri" pitchFamily="34" charset="0"/>
              <a:buChar char="–"/>
              <a:defRPr sz="2400" kern="1200">
                <a:solidFill>
                  <a:srgbClr val="0070C0"/>
                </a:solidFill>
                <a:effectLst/>
                <a:latin typeface="+mj-lt"/>
                <a:ea typeface="+mn-ea"/>
                <a:cs typeface="Lucida Sans Unicode" panose="020B0602030504020204" pitchFamily="34" charset="0"/>
              </a:defRPr>
            </a:lvl2pPr>
            <a:lvl3pPr marL="746125" indent="0" algn="l" defTabSz="914400" rtl="0" eaLnBrk="1" latinLnBrk="0" hangingPunct="1">
              <a:spcBef>
                <a:spcPts val="0"/>
              </a:spcBef>
              <a:buFont typeface="Arial" pitchFamily="34" charset="0"/>
              <a:buNone/>
              <a:defRPr sz="2000" kern="1200">
                <a:solidFill>
                  <a:srgbClr val="0070C0"/>
                </a:solidFill>
                <a:effectLst/>
                <a:latin typeface="Calibri Light" panose="020F0302020204030204" pitchFamily="34" charset="0"/>
                <a:ea typeface="+mn-ea"/>
                <a:cs typeface="Lucida Sans Unicode" panose="020B0602030504020204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effectLst/>
                <a:latin typeface="+mj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dirty="0"/>
              <a:t>Цикъл 2</a:t>
            </a:r>
          </a:p>
          <a:p>
            <a:pPr lvl="1"/>
            <a:r>
              <a:rPr lang="bg-BG" dirty="0"/>
              <a:t>Алгоритми</a:t>
            </a:r>
          </a:p>
          <a:p>
            <a:pPr lvl="1"/>
            <a:r>
              <a:rPr lang="bg-BG" dirty="0" err="1"/>
              <a:t>Растеризация</a:t>
            </a:r>
            <a:endParaRPr lang="bg-BG" dirty="0"/>
          </a:p>
          <a:p>
            <a:pPr lvl="1"/>
            <a:r>
              <a:rPr lang="bg-BG" dirty="0"/>
              <a:t>Обекти</a:t>
            </a:r>
          </a:p>
          <a:p>
            <a:pPr lvl="1"/>
            <a:r>
              <a:rPr lang="bg-BG" dirty="0"/>
              <a:t>Ефекти</a:t>
            </a:r>
          </a:p>
        </p:txBody>
      </p:sp>
    </p:spTree>
    <p:extLst>
      <p:ext uri="{BB962C8B-B14F-4D97-AF65-F5344CB8AC3E}">
        <p14:creationId xmlns:p14="http://schemas.microsoft.com/office/powerpoint/2010/main" val="332539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1390</Words>
  <Application>Microsoft Office PowerPoint</Application>
  <PresentationFormat>On-screen Show (16:9)</PresentationFormat>
  <Paragraphs>313</Paragraphs>
  <Slides>45</Slides>
  <Notes>39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Candara Light</vt:lpstr>
      <vt:lpstr>Leelawadee UI Semilight</vt:lpstr>
      <vt:lpstr>Lucida Sans Unicode</vt:lpstr>
      <vt:lpstr>Office Theme</vt:lpstr>
      <vt:lpstr>PowerPoint Presentation</vt:lpstr>
      <vt:lpstr>Съдържание</vt:lpstr>
      <vt:lpstr>Обща информация за курса</vt:lpstr>
      <vt:lpstr>За направата на лекциите по ОКГ не е използван ИИ</vt:lpstr>
      <vt:lpstr>Преподаватели</vt:lpstr>
      <vt:lpstr>Цели на курса</vt:lpstr>
      <vt:lpstr>Изисквания</vt:lpstr>
      <vt:lpstr>Теми в курса</vt:lpstr>
      <vt:lpstr>Два цикъла от теми</vt:lpstr>
      <vt:lpstr>Обем и достъп</vt:lpstr>
      <vt:lpstr>PowerPoint Presentation</vt:lpstr>
      <vt:lpstr>Оценяване</vt:lpstr>
      <vt:lpstr>Оцеляване</vt:lpstr>
      <vt:lpstr>Система за оценяване</vt:lpstr>
      <vt:lpstr>PowerPoint Presentation</vt:lpstr>
      <vt:lpstr>Система за оценяване</vt:lpstr>
      <vt:lpstr>PowerPoint Presentation</vt:lpstr>
      <vt:lpstr>Точки</vt:lpstr>
      <vt:lpstr>PowerPoint Presentation</vt:lpstr>
      <vt:lpstr>PowerPoint Presentation</vt:lpstr>
      <vt:lpstr>За проекта</vt:lpstr>
      <vt:lpstr>PowerPoint Presentation</vt:lpstr>
      <vt:lpstr>PowerPoint Presentation</vt:lpstr>
      <vt:lpstr>PowerPoint Presentation</vt:lpstr>
      <vt:lpstr>Наказания</vt:lpstr>
      <vt:lpstr>Поправителна сесия</vt:lpstr>
      <vt:lpstr>Контакти</vt:lpstr>
      <vt:lpstr>Въпроси?</vt:lpstr>
      <vt:lpstr>Често задавани въпроси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Никога незадавани</vt:lpstr>
      <vt:lpstr>Източници</vt:lpstr>
      <vt:lpstr>Източници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Въпроси?</vt:lpstr>
      <vt:lpstr>Край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2012-07-22T14:27:25Z</dcterms:created>
  <dcterms:modified xsi:type="dcterms:W3CDTF">2024-10-04T07:58:55Z</dcterms:modified>
</cp:coreProperties>
</file>