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CC"/>
    <a:srgbClr val="000099"/>
    <a:srgbClr val="33CC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538" y="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F4EB6DA-7CFD-4DCF-860C-DD69EFC267B2}" type="datetimeFigureOut">
              <a:rPr lang="en-US" smtClean="0"/>
              <a:pPr/>
              <a:t>04-Oct-24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E9A2BD2-1FFC-4068-BCFA-24F7ECC9F5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5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E5D33-3699-4752-B125-D26C4DFC234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24\Lectures%202024\03.%20Coordinate%20systems\AniLogo\AniBig.wmv" TargetMode="External"/><Relationship Id="rId1" Type="http://schemas.microsoft.com/office/2007/relationships/media" Target="file:///D:\Pavel\Courses\Materials\Course.OKG%202024\Lectures%202024\03.%20Coordinate%20systems\AniLogo\AniBig.wmv" TargetMode="Externa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24\Lectures%202024\03.%20Coordinate%20systems\AniLogo\AniBig.wmv" TargetMode="External"/><Relationship Id="rId1" Type="http://schemas.microsoft.com/office/2007/relationships/media" Target="file:///D:\Pavel\Courses\Materials\Course.OKG%202024\Lectures%202024\03.%20Coordinate%20systems\AniLogo\AniBig.wmv" TargetMode="Externa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485775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400" spc="0" dirty="0">
                <a:effectLst/>
              </a:rPr>
              <a:t>О</a:t>
            </a:r>
            <a:r>
              <a:rPr lang="bg-BG" sz="1200" spc="0" dirty="0">
                <a:effectLst/>
              </a:rPr>
              <a:t>СНОВИ</a:t>
            </a:r>
            <a:r>
              <a:rPr lang="bg-BG" sz="1400" spc="0" dirty="0">
                <a:effectLst/>
              </a:rPr>
              <a:t> </a:t>
            </a:r>
            <a:r>
              <a:rPr lang="bg-BG" sz="1200" spc="0" dirty="0">
                <a:effectLst/>
              </a:rPr>
              <a:t>НА</a:t>
            </a:r>
            <a:r>
              <a:rPr lang="bg-BG" sz="1400" spc="0" dirty="0">
                <a:effectLst/>
              </a:rPr>
              <a:t> К</a:t>
            </a:r>
            <a:r>
              <a:rPr lang="bg-BG" sz="1200" spc="0" dirty="0">
                <a:effectLst/>
              </a:rPr>
              <a:t>ОМПЮТЪРНАТА</a:t>
            </a:r>
            <a:r>
              <a:rPr lang="bg-BG" sz="1400" spc="0" dirty="0">
                <a:effectLst/>
              </a:rPr>
              <a:t> Г</a:t>
            </a:r>
            <a:r>
              <a:rPr lang="bg-BG" sz="1200" spc="0" dirty="0">
                <a:effectLst/>
              </a:rPr>
              <a:t>РАФИКА</a:t>
            </a:r>
            <a:r>
              <a:rPr lang="bg-BG" sz="1400" spc="0" dirty="0">
                <a:effectLst/>
              </a:rPr>
              <a:t>   •   проф. д-р П</a:t>
            </a:r>
            <a:r>
              <a:rPr lang="bg-BG" sz="1200" spc="0" dirty="0">
                <a:effectLst/>
              </a:rPr>
              <a:t>АВЕЛ</a:t>
            </a:r>
            <a:r>
              <a:rPr lang="bg-BG" sz="1400" spc="0" dirty="0">
                <a:effectLst/>
              </a:rPr>
              <a:t> Б</a:t>
            </a:r>
            <a:r>
              <a:rPr lang="bg-BG" sz="1200" spc="0" dirty="0">
                <a:effectLst/>
              </a:rPr>
              <a:t>ОЙЧЕВ</a:t>
            </a:r>
            <a:r>
              <a:rPr lang="bg-BG" sz="1400" spc="0" dirty="0">
                <a:effectLst/>
              </a:rPr>
              <a:t>   •   КИТ-ФМИ-СУ   •   </a:t>
            </a:r>
            <a:r>
              <a:rPr lang="en-US" sz="1400" spc="0" dirty="0">
                <a:effectLst/>
              </a:rPr>
              <a:t>202</a:t>
            </a:r>
            <a:r>
              <a:rPr lang="bg-BG" sz="1400" spc="0" dirty="0">
                <a:effectLst/>
              </a:rPr>
              <a:t>4</a:t>
            </a:r>
            <a:endParaRPr lang="en-US" sz="1400" spc="0" dirty="0">
              <a:effectLst/>
            </a:endParaRP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0" y="361950"/>
            <a:ext cx="9144000" cy="457200"/>
          </a:xfrm>
        </p:spPr>
        <p:txBody>
          <a:bodyPr/>
          <a:lstStyle>
            <a:lvl1pPr algn="ctr">
              <a:buNone/>
              <a:defRPr b="0">
                <a:solidFill>
                  <a:srgbClr val="0070C0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0" y="819150"/>
            <a:ext cx="9144000" cy="800100"/>
          </a:xfrm>
        </p:spPr>
        <p:txBody>
          <a:bodyPr>
            <a:noAutofit/>
          </a:bodyPr>
          <a:lstStyle>
            <a:lvl1pPr algn="ctr">
              <a:buNone/>
              <a:defRPr sz="66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  <p:pic>
        <p:nvPicPr>
          <p:cNvPr id="3" name="AniBig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contrast="20000"/>
          </a:blip>
          <a:stretch>
            <a:fillRect/>
          </a:stretch>
        </p:blipFill>
        <p:spPr>
          <a:xfrm>
            <a:off x="3352800" y="2114550"/>
            <a:ext cx="2438400" cy="18288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3352800" y="2114550"/>
            <a:ext cx="2438400" cy="18288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4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23950"/>
            <a:ext cx="7848600" cy="37338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j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j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j-lt"/>
              </a:defRPr>
            </a:lvl4pPr>
            <a:lvl5pPr>
              <a:defRPr sz="2000">
                <a:effectLst/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95400" y="133350"/>
            <a:ext cx="7848600" cy="781050"/>
          </a:xfrm>
          <a:noFill/>
        </p:spPr>
        <p:txBody>
          <a:bodyPr>
            <a:normAutofit/>
          </a:bodyPr>
          <a:lstStyle>
            <a:lvl1pPr algn="l">
              <a:defRPr sz="4000">
                <a:effectLst/>
                <a:latin typeface="+mj-lt"/>
                <a:cs typeface="Lucida Sans Unicode" panose="020B06020305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5" name="AniBig.wmv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contrast="20000"/>
          </a:blip>
          <a:stretch>
            <a:fillRect/>
          </a:stretch>
        </p:blipFill>
        <p:spPr>
          <a:xfrm>
            <a:off x="0" y="57150"/>
            <a:ext cx="1219200" cy="914400"/>
          </a:xfrm>
          <a:prstGeom prst="rect">
            <a:avLst/>
          </a:prstGeom>
        </p:spPr>
      </p:pic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0" y="57150"/>
            <a:ext cx="1219200" cy="9144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4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3350"/>
            <a:ext cx="7848600" cy="47244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n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n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n-lt"/>
              </a:defRPr>
            </a:lvl4pPr>
            <a:lvl5pPr>
              <a:defRPr sz="2000">
                <a:effectLst/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0835112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>
            <a:lvl1pPr algn="ctr">
              <a:defRPr sz="5400">
                <a:effectLst/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 spc="-100" baseline="0">
          <a:solidFill>
            <a:schemeClr val="tx1"/>
          </a:solidFill>
          <a:effectLst/>
          <a:latin typeface="Lucida Sans Unicode" panose="020B0602030504020204" pitchFamily="34" charset="0"/>
          <a:ea typeface="+mj-ea"/>
          <a:cs typeface="Lucida Sans Unicode" panose="020B0602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tx1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2pPr>
      <a:lvl3pPr marL="746125" indent="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WGfkNV6lIUY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../../Media/Videos/Logical%20Illusion%20in%20an%20Optical%20Illusion%20(Sound).avi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Demos/m03141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Demos/m03191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hyperlink" Target="../../Media/Videos/Pizza%20Ordering%20Dilemma.avi" TargetMode="External"/><Relationship Id="rId5" Type="http://schemas.openxmlformats.org/officeDocument/2006/relationships/hyperlink" Target="http://youtu.be/_IVRTK5ezo0" TargetMode="External"/><Relationship Id="rId4" Type="http://schemas.openxmlformats.org/officeDocument/2006/relationships/image" Target="../media/image2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://scidiv.bellevuecollege.edu/dh/ccal/CC9.1.pdf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yle.smu.edu/~helgason/cse8394/algebra02.pdf" TargetMode="External"/><Relationship Id="rId4" Type="http://schemas.openxmlformats.org/officeDocument/2006/relationships/hyperlink" Target="http://mathworld.wolfram.com/SphericalCoordinates.html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Demos/m03061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Demos/m03101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Т</a:t>
            </a:r>
            <a:r>
              <a:rPr lang="bg-BG" sz="2800" dirty="0"/>
              <a:t>ЕМА</a:t>
            </a:r>
            <a:r>
              <a:rPr lang="bg-BG" dirty="0"/>
              <a:t> №</a:t>
            </a:r>
            <a:r>
              <a:rPr lang="en-US" dirty="0"/>
              <a:t>3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Координатни системи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680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Лява или дясна е тази</a:t>
            </a:r>
            <a:r>
              <a:rPr lang="en-US" dirty="0"/>
              <a:t> </a:t>
            </a:r>
            <a:r>
              <a:rPr lang="bg-BG" dirty="0"/>
              <a:t>система?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419600" y="3429000"/>
            <a:ext cx="2438400" cy="400050"/>
          </a:xfrm>
          <a:prstGeom prst="straightConnector1">
            <a:avLst/>
          </a:prstGeom>
          <a:ln w="57150">
            <a:solidFill>
              <a:schemeClr val="tx1"/>
            </a:solidFill>
            <a:headEnd type="oval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2667000" y="3429000"/>
            <a:ext cx="1752600" cy="971550"/>
          </a:xfrm>
          <a:prstGeom prst="straightConnector1">
            <a:avLst/>
          </a:prstGeom>
          <a:ln w="57150">
            <a:solidFill>
              <a:schemeClr val="tx1"/>
            </a:solidFill>
            <a:headEnd type="oval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419600" y="1657350"/>
            <a:ext cx="0" cy="1771650"/>
          </a:xfrm>
          <a:prstGeom prst="straightConnector1">
            <a:avLst/>
          </a:prstGeom>
          <a:ln w="57150">
            <a:solidFill>
              <a:schemeClr val="tx1"/>
            </a:solidFill>
            <a:headEnd type="oval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/>
          <p:cNvSpPr txBox="1">
            <a:spLocks/>
          </p:cNvSpPr>
          <p:nvPr/>
        </p:nvSpPr>
        <p:spPr>
          <a:xfrm>
            <a:off x="3896833" y="1657350"/>
            <a:ext cx="609600" cy="685800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>
                <a:solidFill>
                  <a:srgbClr val="0070C0"/>
                </a:solidFill>
              </a:rPr>
              <a:t>Z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uLnTx/>
              <a:uFillTx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362200" y="3867150"/>
            <a:ext cx="609600" cy="685800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noProof="0" dirty="0">
                <a:solidFill>
                  <a:srgbClr val="0070C0"/>
                </a:solidFill>
              </a:rPr>
              <a:t>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uLnTx/>
              <a:uFillTx/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6477000" y="3333750"/>
            <a:ext cx="609600" cy="685800"/>
          </a:xfrm>
          <a:prstGeom prst="rect">
            <a:avLst/>
          </a:prstGeom>
          <a:effectLst/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>
                <a:solidFill>
                  <a:srgbClr val="0070C0"/>
                </a:solidFill>
              </a:rPr>
              <a:t>X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60668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Отговор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Може да е и лява, и дясна</a:t>
            </a:r>
          </a:p>
          <a:p>
            <a:pPr lvl="1"/>
            <a:r>
              <a:rPr lang="bg-BG" dirty="0"/>
              <a:t>Зависи дали възприемаме централния връх като изпъкнал или вдлъбнат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4435116"/>
            <a:ext cx="9144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“The logical illusion of an optical illusion”</a:t>
            </a:r>
            <a:endParaRPr lang="bg-BG" sz="1400" dirty="0"/>
          </a:p>
          <a:p>
            <a:pPr algn="ctr"/>
            <a:r>
              <a:rPr lang="en-US" sz="1400" dirty="0">
                <a:hlinkClick r:id="rId3"/>
              </a:rPr>
              <a:t>http://youtu.be/WGfkNV6lIUY</a:t>
            </a:r>
            <a:endParaRPr lang="en-US" sz="1400" dirty="0"/>
          </a:p>
        </p:txBody>
      </p:sp>
      <p:pic>
        <p:nvPicPr>
          <p:cNvPr id="6" name="Picture 2">
            <a:hlinkClick r:id="rId4" action="ppaction://hlinkfile"/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43225" y="2571750"/>
            <a:ext cx="325755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260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Полярна</a:t>
            </a:r>
            <a:br>
              <a:rPr lang="bg-BG" dirty="0"/>
            </a:br>
            <a:r>
              <a:rPr lang="bg-BG" dirty="0"/>
              <a:t>координатна система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" y="485775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0:20</a:t>
            </a:r>
            <a:endParaRPr lang="bg-B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chemeClr val="tx1">
                    <a:lumMod val="65000"/>
                    <a:lumOff val="35000"/>
                    <a:alpha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095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Полярна система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Елементи (за 2</a:t>
            </a:r>
            <a:r>
              <a:rPr lang="en-US" dirty="0"/>
              <a:t>D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Полюс (точка) и полярна ос</a:t>
            </a:r>
          </a:p>
          <a:p>
            <a:pPr lvl="1"/>
            <a:r>
              <a:rPr lang="bg-BG" dirty="0"/>
              <a:t>Координатите са разстояние и ъгъл</a:t>
            </a:r>
          </a:p>
          <a:p>
            <a:r>
              <a:rPr lang="bg-BG" dirty="0"/>
              <a:t>Полярната ос</a:t>
            </a:r>
          </a:p>
          <a:p>
            <a:pPr lvl="1"/>
            <a:r>
              <a:rPr lang="bg-BG" dirty="0"/>
              <a:t>Определя нулевата посока (ъгъл)</a:t>
            </a:r>
          </a:p>
          <a:p>
            <a:pPr lvl="1"/>
            <a:r>
              <a:rPr lang="bg-BG" dirty="0"/>
              <a:t>Посоката на измерване на ъглите е относителна, добре е да е постоянна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586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Полярни координати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Полярни координати</a:t>
            </a:r>
          </a:p>
          <a:p>
            <a:pPr lvl="1"/>
            <a:r>
              <a:rPr lang="bg-BG" dirty="0"/>
              <a:t>Разстояние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bg-BG" dirty="0"/>
              <a:t> до полюса, ъгъл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>
                <a:latin typeface="Calibri"/>
              </a:rPr>
              <a:t> </a:t>
            </a:r>
            <a:r>
              <a:rPr lang="bg-BG" dirty="0">
                <a:latin typeface="Calibri"/>
              </a:rPr>
              <a:t>до оста</a:t>
            </a:r>
            <a:endParaRPr lang="en-US" b="1" dirty="0"/>
          </a:p>
          <a:p>
            <a:pPr lvl="1"/>
            <a:r>
              <a:rPr lang="bg-BG" dirty="0"/>
              <a:t>Всяка точка с единствени координати</a:t>
            </a:r>
          </a:p>
          <a:p>
            <a:pPr lvl="2"/>
            <a:r>
              <a:rPr lang="bg-BG" dirty="0"/>
              <a:t>(с точност периодичността на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6" name="Picture 2">
            <a:hlinkClick r:id="rId3" action="ppaction://hlinkfile"/>
            <a:extLst>
              <a:ext uri="{FF2B5EF4-FFF2-40B4-BE49-F238E27FC236}">
                <a16:creationId xmlns:a16="http://schemas.microsoft.com/office/drawing/2014/main" id="{F7351F0B-06B6-43C3-9D43-65500514FF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24200" y="3028950"/>
            <a:ext cx="292608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708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Използване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Полза от полярните координати</a:t>
                </a:r>
              </a:p>
              <a:p>
                <a:pPr lvl="1"/>
                <a:r>
                  <a:rPr lang="bg-BG" dirty="0"/>
                  <a:t>Въртеливи движения</a:t>
                </a:r>
              </a:p>
              <a:p>
                <a:pPr lvl="1"/>
                <a:r>
                  <a:rPr lang="bg-BG" dirty="0"/>
                  <a:t>Кръгови траектории</a:t>
                </a:r>
              </a:p>
              <a:p>
                <a:r>
                  <a:rPr lang="bg-BG" dirty="0"/>
                  <a:t>Преобразуване до декартови</a:t>
                </a:r>
              </a:p>
              <a:p>
                <a:pPr lvl="1"/>
                <a:r>
                  <a:rPr lang="bg-BG" dirty="0"/>
                  <a:t>С точност относителността на осите</a:t>
                </a:r>
              </a:p>
              <a:p>
                <a:pPr lvl="1"/>
                <a:r>
                  <a:rPr lang="bg-BG" dirty="0"/>
                  <a:t>Използват се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  <a:cs typeface="Times New Roman" panose="02020603050405020304" pitchFamily="18" charset="0"/>
                      </a:rPr>
                      <m:t>sin</m:t>
                    </m:r>
                    <m:r>
                      <a:rPr lang="en-US" i="1" dirty="0" smtClean="0">
                        <a:latin typeface="Cambria Math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US" b="0" i="1" dirty="0" smtClean="0">
                        <a:latin typeface="Cambria Math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  <a:cs typeface="Times New Roman" panose="02020603050405020304" pitchFamily="18" charset="0"/>
                      </a:rPr>
                      <m:t>cos</m:t>
                    </m:r>
                    <m:r>
                      <a:rPr lang="en-US" i="1" dirty="0" smtClean="0">
                        <a:latin typeface="Cambria Math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US" b="0" i="1" dirty="0" smtClean="0">
                        <a:latin typeface="Cambria Math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1167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e 32"/>
          <p:cNvSpPr/>
          <p:nvPr/>
        </p:nvSpPr>
        <p:spPr>
          <a:xfrm>
            <a:off x="4062165" y="139620"/>
            <a:ext cx="1014421" cy="954748"/>
          </a:xfrm>
          <a:prstGeom prst="pie">
            <a:avLst>
              <a:gd name="adj1" fmla="val 2190487"/>
              <a:gd name="adj2" fmla="val 6230525"/>
            </a:avLst>
          </a:prstGeom>
          <a:solidFill>
            <a:srgbClr val="4F81BD">
              <a:alpha val="2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4033762" y="621905"/>
            <a:ext cx="540352" cy="2134144"/>
          </a:xfrm>
          <a:prstGeom prst="line">
            <a:avLst/>
          </a:prstGeom>
          <a:ln w="38100"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 rot="20700000">
            <a:off x="2728510" y="630466"/>
            <a:ext cx="3818994" cy="2134144"/>
            <a:chOff x="2362200" y="838200"/>
            <a:chExt cx="5181600" cy="2895600"/>
          </a:xfrm>
          <a:effectLst/>
        </p:grpSpPr>
        <p:cxnSp>
          <p:nvCxnSpPr>
            <p:cNvPr id="54" name="Straight Arrow Connector 53"/>
            <p:cNvCxnSpPr/>
            <p:nvPr/>
          </p:nvCxnSpPr>
          <p:spPr>
            <a:xfrm>
              <a:off x="5257800" y="838200"/>
              <a:ext cx="2286000" cy="2895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/>
            <p:cNvCxnSpPr/>
            <p:nvPr/>
          </p:nvCxnSpPr>
          <p:spPr>
            <a:xfrm rot="5400000">
              <a:off x="2667000" y="533400"/>
              <a:ext cx="2286000" cy="2895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Content Placeholder 2"/>
          <p:cNvSpPr txBox="1">
            <a:spLocks/>
          </p:cNvSpPr>
          <p:nvPr/>
        </p:nvSpPr>
        <p:spPr>
          <a:xfrm>
            <a:off x="4513133" y="909489"/>
            <a:ext cx="449293" cy="673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l-GR" sz="2400" dirty="0">
                <a:solidFill>
                  <a:srgbClr val="4F81BD"/>
                </a:solidFill>
                <a:latin typeface="Calibri"/>
              </a:rPr>
              <a:t>α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uLnTx/>
              <a:uFillTx/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3977600" y="1576653"/>
            <a:ext cx="449293" cy="673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solidFill>
                  <a:srgbClr val="4F81BD"/>
                </a:solidFill>
                <a:latin typeface="Calibri"/>
              </a:rPr>
              <a:t>r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uLnTx/>
              <a:uFillTx/>
            </a:endParaRPr>
          </a:p>
        </p:txBody>
      </p:sp>
      <p:cxnSp>
        <p:nvCxnSpPr>
          <p:cNvPr id="40" name="Straight Connector 39"/>
          <p:cNvCxnSpPr/>
          <p:nvPr/>
        </p:nvCxnSpPr>
        <p:spPr>
          <a:xfrm flipH="1" flipV="1">
            <a:off x="3359822" y="2250593"/>
            <a:ext cx="673940" cy="505455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V="1">
            <a:off x="4033762" y="1127360"/>
            <a:ext cx="1235557" cy="162868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ontent Placeholder 2"/>
          <p:cNvSpPr txBox="1">
            <a:spLocks/>
          </p:cNvSpPr>
          <p:nvPr/>
        </p:nvSpPr>
        <p:spPr>
          <a:xfrm>
            <a:off x="3809115" y="2812210"/>
            <a:ext cx="449293" cy="673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noProof="0" dirty="0">
                <a:latin typeface="Calibri"/>
              </a:rPr>
              <a:t>P</a:t>
            </a:r>
            <a:endParaRPr kumimoji="0" lang="en-US" sz="2400" u="none" strike="noStrike" kern="1200" cap="none" spc="0" normalizeH="0" baseline="0" noProof="0" dirty="0">
              <a:ln>
                <a:noFill/>
              </a:ln>
              <a:uLnTx/>
              <a:uFillTx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4089924" y="228773"/>
            <a:ext cx="449293" cy="673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latin typeface="Calibri"/>
              </a:rPr>
              <a:t>O</a:t>
            </a:r>
            <a:endParaRPr kumimoji="0" lang="en-US" sz="2400" u="none" strike="noStrike" kern="1200" cap="none" spc="0" normalizeH="0" baseline="0" noProof="0" dirty="0">
              <a:ln>
                <a:noFill/>
              </a:ln>
              <a:uLnTx/>
              <a:uFillTx/>
            </a:endParaRPr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3640630" y="1071198"/>
            <a:ext cx="449293" cy="673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noProof="0" dirty="0">
                <a:latin typeface="Calibri"/>
              </a:rPr>
              <a:t>y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uLnTx/>
              <a:uFillTx/>
            </a:endParaRP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4820025" y="453420"/>
            <a:ext cx="449293" cy="673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noProof="0" dirty="0">
                <a:latin typeface="Calibri"/>
              </a:rPr>
              <a:t>x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uLnTx/>
              <a:uFillTx/>
            </a:endParaRPr>
          </a:p>
        </p:txBody>
      </p:sp>
      <p:sp>
        <p:nvSpPr>
          <p:cNvPr id="48" name="Arc 47"/>
          <p:cNvSpPr/>
          <p:nvPr/>
        </p:nvSpPr>
        <p:spPr>
          <a:xfrm rot="7881266">
            <a:off x="2411178" y="-1872913"/>
            <a:ext cx="4365759" cy="4832684"/>
          </a:xfrm>
          <a:prstGeom prst="arc">
            <a:avLst>
              <a:gd name="adj1" fmla="val 16058488"/>
              <a:gd name="adj2" fmla="val 17519077"/>
            </a:avLst>
          </a:prstGeom>
          <a:ln w="12700">
            <a:prstDash val="sysDash"/>
            <a:headEnd type="none" w="med" len="med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ontent Placeholder 2"/>
          <p:cNvSpPr txBox="1">
            <a:spLocks/>
          </p:cNvSpPr>
          <p:nvPr/>
        </p:nvSpPr>
        <p:spPr>
          <a:xfrm>
            <a:off x="6448714" y="1632815"/>
            <a:ext cx="449293" cy="673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latin typeface="Calibri"/>
              </a:rPr>
              <a:t>X</a:t>
            </a:r>
            <a:endParaRPr kumimoji="0" lang="en-US" sz="2400" u="none" strike="noStrike" kern="1200" cap="none" spc="0" normalizeH="0" baseline="0" noProof="0" dirty="0">
              <a:ln>
                <a:noFill/>
              </a:ln>
              <a:uLnTx/>
              <a:uFillTx/>
            </a:endParaRPr>
          </a:p>
        </p:txBody>
      </p:sp>
      <p:sp>
        <p:nvSpPr>
          <p:cNvPr id="53" name="Content Placeholder 2"/>
          <p:cNvSpPr txBox="1">
            <a:spLocks/>
          </p:cNvSpPr>
          <p:nvPr/>
        </p:nvSpPr>
        <p:spPr>
          <a:xfrm>
            <a:off x="2742044" y="2194432"/>
            <a:ext cx="449293" cy="6739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dirty="0">
                <a:latin typeface="Calibri"/>
              </a:rPr>
              <a:t>Y</a:t>
            </a:r>
            <a:endParaRPr kumimoji="0" lang="en-US" sz="2400" u="none" strike="noStrike" kern="1200" cap="none" spc="0" normalizeH="0" baseline="0" noProof="0" dirty="0">
              <a:ln>
                <a:noFill/>
              </a:ln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174820" y="3501432"/>
                <a:ext cx="4759380" cy="770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bg-BG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𝑟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</m:func>
                              <m:r>
                                <a:rPr lang="en-US" sz="2400" b="0" i="1" smtClean="0">
                                  <a:latin typeface="Cambria Math"/>
                                </a:rPr>
                                <m:t>               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𝑟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90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°−</m:t>
                                      </m:r>
                                      <m:r>
                                        <a:rPr lang="en-US" sz="2400" b="0" i="1" smtClean="0"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eqArr>
                          <m:groupChr>
                            <m:groupChrPr>
                              <m:chr m:val="⇒"/>
                              <m:vertJc m:val="bot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/>
                          </m:groupChr>
                        </m:e>
                      </m:d>
                      <m:d>
                        <m:dPr>
                          <m:begChr m:val="|"/>
                          <m:endChr m:val=""/>
                          <m:ctrlPr>
                            <a:rPr lang="bg-BG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bg-BG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4820" y="3501432"/>
                <a:ext cx="4759380" cy="77085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023129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Сферична</a:t>
            </a:r>
            <a:br>
              <a:rPr lang="bg-BG" dirty="0"/>
            </a:br>
            <a:r>
              <a:rPr lang="bg-BG" dirty="0"/>
              <a:t>координатна система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" y="485775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0:25</a:t>
            </a:r>
            <a:endParaRPr lang="bg-B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chemeClr val="tx1">
                    <a:lumMod val="65000"/>
                    <a:lumOff val="35000"/>
                    <a:alpha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761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Сферична система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Елементи (за 3</a:t>
            </a:r>
            <a:r>
              <a:rPr lang="en-US" dirty="0"/>
              <a:t>D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Полюс (точка) и две полярни оси</a:t>
            </a:r>
          </a:p>
          <a:p>
            <a:pPr lvl="1"/>
            <a:r>
              <a:rPr lang="bg-BG" dirty="0"/>
              <a:t>Координатите са разстояние и 2 ъгъла</a:t>
            </a:r>
          </a:p>
          <a:p>
            <a:r>
              <a:rPr lang="bg-BG" dirty="0"/>
              <a:t>Полярните оси</a:t>
            </a:r>
          </a:p>
          <a:p>
            <a:pPr lvl="1"/>
            <a:r>
              <a:rPr lang="bg-BG" dirty="0"/>
              <a:t>Определят нулевите посоки (ъгли)</a:t>
            </a:r>
          </a:p>
          <a:p>
            <a:pPr lvl="1"/>
            <a:r>
              <a:rPr lang="bg-BG" dirty="0"/>
              <a:t>Посоката на измерване на ъглите е относителна, добре е да е постоянна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3254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Пак разстояние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𝑟</m:t>
                    </m:r>
                  </m:oMath>
                </a14:m>
                <a:r>
                  <a:rPr lang="bg-BG" dirty="0"/>
                  <a:t> до полюса, но вече</a:t>
                </a:r>
              </a:p>
              <a:p>
                <a:pPr lvl="1"/>
                <a:r>
                  <a:rPr lang="bg-BG" dirty="0"/>
                  <a:t>… с два ъгъла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и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/>
                      </a:rPr>
                      <m:t>𝛽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до осите</a:t>
                </a:r>
              </a:p>
              <a:p>
                <a:pPr lvl="2"/>
                <a:r>
                  <a:rPr lang="bg-BG" dirty="0"/>
                  <a:t>(или до перпендикулярните им равнини)</a:t>
                </a:r>
                <a:endParaRPr lang="en-US" dirty="0"/>
              </a:p>
              <a:p>
                <a:pPr lvl="1"/>
                <a:r>
                  <a:rPr lang="bg-BG" dirty="0"/>
                  <a:t>Координатите са пак „единствени”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Сферични координати</a:t>
            </a:r>
            <a:endParaRPr lang="en-US" dirty="0"/>
          </a:p>
        </p:txBody>
      </p:sp>
      <p:pic>
        <p:nvPicPr>
          <p:cNvPr id="6" name="Picture 3">
            <a:hlinkClick r:id="rId4" action="ppaction://hlinkfile"/>
            <a:extLst>
              <a:ext uri="{FF2B5EF4-FFF2-40B4-BE49-F238E27FC236}">
                <a16:creationId xmlns:a16="http://schemas.microsoft.com/office/drawing/2014/main" id="{019A7495-90BC-488D-8CA5-31D5B29B7F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3113" t="16981" r="24415" b="22879"/>
          <a:stretch/>
        </p:blipFill>
        <p:spPr bwMode="auto">
          <a:xfrm>
            <a:off x="3108959" y="2990850"/>
            <a:ext cx="2926082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276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Тема </a:t>
            </a:r>
            <a:r>
              <a:rPr lang="en-US" dirty="0"/>
              <a:t>3</a:t>
            </a:r>
            <a:r>
              <a:rPr lang="bg-BG" dirty="0"/>
              <a:t>: Координатни системи</a:t>
            </a:r>
          </a:p>
          <a:p>
            <a:pPr lvl="1"/>
            <a:r>
              <a:rPr lang="bg-BG" dirty="0"/>
              <a:t>Декартова система</a:t>
            </a:r>
          </a:p>
          <a:p>
            <a:pPr lvl="1"/>
            <a:r>
              <a:rPr lang="bg-BG" dirty="0"/>
              <a:t>Полярна система</a:t>
            </a:r>
          </a:p>
          <a:p>
            <a:pPr lvl="1"/>
            <a:r>
              <a:rPr lang="bg-BG" dirty="0"/>
              <a:t>Сферична система</a:t>
            </a:r>
          </a:p>
          <a:p>
            <a:pPr lvl="1"/>
            <a:r>
              <a:rPr lang="bg-BG" dirty="0"/>
              <a:t>Други координатни системи</a:t>
            </a:r>
          </a:p>
          <a:p>
            <a:pPr lvl="1"/>
            <a:r>
              <a:rPr lang="bg-BG" dirty="0"/>
              <a:t>Четири често срещани задачи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347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Полза от сферични координати</a:t>
                </a:r>
              </a:p>
              <a:p>
                <a:pPr lvl="1"/>
                <a:r>
                  <a:rPr lang="bg-BG" dirty="0"/>
                  <a:t>Въртеливи движения в </a:t>
                </a:r>
                <a:r>
                  <a:rPr lang="en-US" dirty="0"/>
                  <a:t>3D</a:t>
                </a:r>
                <a:endParaRPr lang="bg-BG" dirty="0"/>
              </a:p>
              <a:p>
                <a:pPr lvl="1"/>
                <a:r>
                  <a:rPr lang="bg-BG" dirty="0"/>
                  <a:t>Кръгови траектории в </a:t>
                </a:r>
                <a:r>
                  <a:rPr lang="en-US" dirty="0"/>
                  <a:t>3D</a:t>
                </a:r>
                <a:endParaRPr lang="bg-BG" dirty="0"/>
              </a:p>
              <a:p>
                <a:r>
                  <a:rPr lang="bg-BG" dirty="0"/>
                  <a:t>Преобразуване до декартови</a:t>
                </a:r>
              </a:p>
              <a:p>
                <a:pPr lvl="1"/>
                <a:r>
                  <a:rPr lang="bg-BG" dirty="0"/>
                  <a:t>С точност относителността на осите</a:t>
                </a:r>
              </a:p>
              <a:p>
                <a:pPr lvl="1"/>
                <a:r>
                  <a:rPr lang="bg-BG" dirty="0"/>
                  <a:t>Използват се вече любимите ни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sin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cos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b="0" i="1" dirty="0" smtClean="0">
                        <a:latin typeface="Cambria Math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Използване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8641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ie 40"/>
          <p:cNvSpPr/>
          <p:nvPr/>
        </p:nvSpPr>
        <p:spPr>
          <a:xfrm>
            <a:off x="3649085" y="1299098"/>
            <a:ext cx="1137404" cy="1070497"/>
          </a:xfrm>
          <a:prstGeom prst="pie">
            <a:avLst>
              <a:gd name="adj1" fmla="val 1040973"/>
              <a:gd name="adj2" fmla="val 2968410"/>
            </a:avLst>
          </a:prstGeom>
          <a:solidFill>
            <a:srgbClr val="4F81BD">
              <a:alpha val="2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4183606" y="1808859"/>
            <a:ext cx="2039042" cy="611713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Pie 71"/>
          <p:cNvSpPr/>
          <p:nvPr/>
        </p:nvSpPr>
        <p:spPr>
          <a:xfrm>
            <a:off x="3826773" y="1469504"/>
            <a:ext cx="739699" cy="696187"/>
          </a:xfrm>
          <a:prstGeom prst="pie">
            <a:avLst>
              <a:gd name="adj1" fmla="val 18684069"/>
              <a:gd name="adj2" fmla="val 2968410"/>
            </a:avLst>
          </a:prstGeom>
          <a:solidFill>
            <a:srgbClr val="4F81BD">
              <a:alpha val="2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4" name="Straight Connector 73"/>
          <p:cNvCxnSpPr/>
          <p:nvPr/>
        </p:nvCxnSpPr>
        <p:spPr>
          <a:xfrm flipH="1">
            <a:off x="4183606" y="993242"/>
            <a:ext cx="815617" cy="815617"/>
          </a:xfrm>
          <a:prstGeom prst="line">
            <a:avLst/>
          </a:prstGeom>
          <a:ln w="38100"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/>
          <p:cNvGrpSpPr/>
          <p:nvPr/>
        </p:nvGrpSpPr>
        <p:grpSpPr>
          <a:xfrm>
            <a:off x="5251767" y="3181350"/>
            <a:ext cx="2231287" cy="1116378"/>
            <a:chOff x="5653029" y="4348480"/>
            <a:chExt cx="2257541" cy="1981200"/>
          </a:xfrm>
        </p:grpSpPr>
        <p:sp>
          <p:nvSpPr>
            <p:cNvPr id="62" name="Oval 61"/>
            <p:cNvSpPr/>
            <p:nvPr/>
          </p:nvSpPr>
          <p:spPr>
            <a:xfrm>
              <a:off x="5867400" y="4495800"/>
              <a:ext cx="1828800" cy="1828800"/>
            </a:xfrm>
            <a:prstGeom prst="ellipse">
              <a:avLst/>
            </a:prstGeom>
            <a:solidFill>
              <a:srgbClr val="FF0000">
                <a:alpha val="10196"/>
              </a:srgbClr>
            </a:solidFill>
            <a:ln w="12700">
              <a:solidFill>
                <a:srgbClr val="FF0000"/>
              </a:solidFill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5653029" y="4348480"/>
              <a:ext cx="2257541" cy="1981200"/>
            </a:xfrm>
            <a:prstGeom prst="rect">
              <a:avLst/>
            </a:prstGeom>
            <a:noFill/>
          </p:spPr>
          <p:txBody>
            <a:bodyPr wrap="none" rtlCol="0">
              <a:prstTxWarp prst="textArchUp">
                <a:avLst>
                  <a:gd name="adj" fmla="val 11806617"/>
                </a:avLst>
              </a:prstTxWarp>
              <a:spAutoFit/>
            </a:bodyPr>
            <a:lstStyle/>
            <a:p>
              <a:pPr algn="ctr"/>
              <a:r>
                <a:rPr lang="bg-BG" sz="2000" dirty="0">
                  <a:solidFill>
                    <a:srgbClr val="FF0000"/>
                  </a:solidFill>
                </a:rPr>
                <a:t>Познахте ли го?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3" name="Straight Arrow Connector 42"/>
          <p:cNvCxnSpPr/>
          <p:nvPr/>
        </p:nvCxnSpPr>
        <p:spPr>
          <a:xfrm flipH="1">
            <a:off x="3011156" y="1808859"/>
            <a:ext cx="1172450" cy="968545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ontent Placeholder 2"/>
          <p:cNvSpPr txBox="1">
            <a:spLocks/>
          </p:cNvSpPr>
          <p:nvPr/>
        </p:nvSpPr>
        <p:spPr>
          <a:xfrm>
            <a:off x="4540438" y="2000019"/>
            <a:ext cx="407808" cy="331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rgbClr val="4F81BD"/>
                </a:solidFill>
                <a:latin typeface="Calibri"/>
              </a:defRPr>
            </a:lvl1pPr>
          </a:lstStyle>
          <a:p>
            <a:r>
              <a:rPr lang="el-GR" sz="1800" dirty="0"/>
              <a:t>α</a:t>
            </a:r>
            <a:endParaRPr lang="en-US" sz="1800" dirty="0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4438486" y="993242"/>
            <a:ext cx="407808" cy="611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rgbClr val="4F81BD"/>
                </a:solidFill>
                <a:latin typeface="Calibri"/>
              </a:defRPr>
            </a:lvl1pPr>
          </a:lstStyle>
          <a:p>
            <a:r>
              <a:rPr lang="en-US" dirty="0"/>
              <a:t>r</a:t>
            </a:r>
          </a:p>
        </p:txBody>
      </p:sp>
      <p:cxnSp>
        <p:nvCxnSpPr>
          <p:cNvPr id="47" name="Straight Connector 46"/>
          <p:cNvCxnSpPr/>
          <p:nvPr/>
        </p:nvCxnSpPr>
        <p:spPr>
          <a:xfrm flipH="1" flipV="1">
            <a:off x="3673845" y="2216668"/>
            <a:ext cx="1172449" cy="35683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846294" y="993242"/>
            <a:ext cx="152928" cy="1580258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ontent Placeholder 2"/>
          <p:cNvSpPr txBox="1">
            <a:spLocks/>
          </p:cNvSpPr>
          <p:nvPr/>
        </p:nvSpPr>
        <p:spPr>
          <a:xfrm>
            <a:off x="5050199" y="687386"/>
            <a:ext cx="407808" cy="611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P</a:t>
            </a:r>
          </a:p>
        </p:txBody>
      </p:sp>
      <p:sp>
        <p:nvSpPr>
          <p:cNvPr id="53" name="Content Placeholder 2"/>
          <p:cNvSpPr txBox="1">
            <a:spLocks/>
          </p:cNvSpPr>
          <p:nvPr/>
        </p:nvSpPr>
        <p:spPr>
          <a:xfrm>
            <a:off x="3775797" y="1452027"/>
            <a:ext cx="407808" cy="611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O</a:t>
            </a:r>
          </a:p>
        </p:txBody>
      </p:sp>
      <p:sp>
        <p:nvSpPr>
          <p:cNvPr id="54" name="Content Placeholder 2"/>
          <p:cNvSpPr txBox="1">
            <a:spLocks/>
          </p:cNvSpPr>
          <p:nvPr/>
        </p:nvSpPr>
        <p:spPr>
          <a:xfrm>
            <a:off x="3622869" y="1706907"/>
            <a:ext cx="407808" cy="611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y</a:t>
            </a:r>
          </a:p>
        </p:txBody>
      </p:sp>
      <p:sp>
        <p:nvSpPr>
          <p:cNvPr id="61" name="Content Placeholder 2"/>
          <p:cNvSpPr txBox="1">
            <a:spLocks/>
          </p:cNvSpPr>
          <p:nvPr/>
        </p:nvSpPr>
        <p:spPr>
          <a:xfrm>
            <a:off x="4846294" y="1706907"/>
            <a:ext cx="407808" cy="611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x</a:t>
            </a:r>
          </a:p>
        </p:txBody>
      </p:sp>
      <p:sp>
        <p:nvSpPr>
          <p:cNvPr id="65" name="Arc 64"/>
          <p:cNvSpPr/>
          <p:nvPr/>
        </p:nvSpPr>
        <p:spPr>
          <a:xfrm rot="10800000">
            <a:off x="3826773" y="1463118"/>
            <a:ext cx="866593" cy="784060"/>
          </a:xfrm>
          <a:prstGeom prst="arc">
            <a:avLst>
              <a:gd name="adj1" fmla="val 11826363"/>
              <a:gd name="adj2" fmla="val 13418434"/>
            </a:avLst>
          </a:prstGeom>
          <a:ln w="12700">
            <a:prstDash val="sysDash"/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4183606" y="279577"/>
            <a:ext cx="101952" cy="1529282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>
            <a:off x="4846294" y="2124329"/>
            <a:ext cx="400206" cy="449172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183606" y="1808859"/>
            <a:ext cx="662689" cy="76464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oval" w="lg" len="lg"/>
            <a:tail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Content Placeholder 2"/>
          <p:cNvSpPr txBox="1">
            <a:spLocks/>
          </p:cNvSpPr>
          <p:nvPr/>
        </p:nvSpPr>
        <p:spPr>
          <a:xfrm>
            <a:off x="4438486" y="1500332"/>
            <a:ext cx="407808" cy="382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rgbClr val="4F81BD"/>
                </a:solidFill>
                <a:latin typeface="Calibri"/>
              </a:defRPr>
            </a:lvl1pPr>
          </a:lstStyle>
          <a:p>
            <a:r>
              <a:rPr lang="el-GR" sz="1800" dirty="0"/>
              <a:t>β</a:t>
            </a:r>
            <a:endParaRPr lang="en-US" sz="1800" dirty="0"/>
          </a:p>
        </p:txBody>
      </p:sp>
      <p:sp>
        <p:nvSpPr>
          <p:cNvPr id="77" name="Content Placeholder 2"/>
          <p:cNvSpPr txBox="1">
            <a:spLocks/>
          </p:cNvSpPr>
          <p:nvPr/>
        </p:nvSpPr>
        <p:spPr>
          <a:xfrm>
            <a:off x="4846294" y="1248122"/>
            <a:ext cx="407808" cy="611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z</a:t>
            </a:r>
          </a:p>
        </p:txBody>
      </p:sp>
      <p:sp>
        <p:nvSpPr>
          <p:cNvPr id="78" name="Content Placeholder 2"/>
          <p:cNvSpPr txBox="1">
            <a:spLocks/>
          </p:cNvSpPr>
          <p:nvPr/>
        </p:nvSpPr>
        <p:spPr>
          <a:xfrm>
            <a:off x="4795318" y="2573500"/>
            <a:ext cx="407808" cy="611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Q</a:t>
            </a:r>
          </a:p>
        </p:txBody>
      </p:sp>
      <p:sp>
        <p:nvSpPr>
          <p:cNvPr id="79" name="Arc 78"/>
          <p:cNvSpPr/>
          <p:nvPr/>
        </p:nvSpPr>
        <p:spPr>
          <a:xfrm rot="10800000" flipH="1">
            <a:off x="4051519" y="1618464"/>
            <a:ext cx="394393" cy="431767"/>
          </a:xfrm>
          <a:prstGeom prst="arc">
            <a:avLst>
              <a:gd name="adj1" fmla="val 18547862"/>
              <a:gd name="adj2" fmla="val 2415334"/>
            </a:avLst>
          </a:prstGeom>
          <a:ln w="12700">
            <a:prstDash val="sysDash"/>
            <a:headEnd type="none" w="med" len="med"/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ontent Placeholder 2"/>
          <p:cNvSpPr txBox="1">
            <a:spLocks/>
          </p:cNvSpPr>
          <p:nvPr/>
        </p:nvSpPr>
        <p:spPr>
          <a:xfrm>
            <a:off x="2807252" y="2216668"/>
            <a:ext cx="407808" cy="611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Y</a:t>
            </a:r>
          </a:p>
        </p:txBody>
      </p:sp>
      <p:sp>
        <p:nvSpPr>
          <p:cNvPr id="81" name="Content Placeholder 2"/>
          <p:cNvSpPr txBox="1">
            <a:spLocks/>
          </p:cNvSpPr>
          <p:nvPr/>
        </p:nvSpPr>
        <p:spPr>
          <a:xfrm>
            <a:off x="3877749" y="228601"/>
            <a:ext cx="407808" cy="611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Z</a:t>
            </a:r>
          </a:p>
        </p:txBody>
      </p:sp>
      <p:sp>
        <p:nvSpPr>
          <p:cNvPr id="82" name="Content Placeholder 2"/>
          <p:cNvSpPr txBox="1">
            <a:spLocks/>
          </p:cNvSpPr>
          <p:nvPr/>
        </p:nvSpPr>
        <p:spPr>
          <a:xfrm>
            <a:off x="5916792" y="1910811"/>
            <a:ext cx="407808" cy="611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1069448" y="3210570"/>
                <a:ext cx="7007752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bg-BG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𝑂𝑄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</m:func>
                              <m:r>
                                <a:rPr lang="en-US" sz="2400" b="0" i="1" smtClean="0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𝑟</m:t>
                                  </m:r>
                                  <m:func>
                                    <m:func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</m:func>
                                </m:e>
                              </m:d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𝑂𝑄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</m:func>
                              <m:r>
                                <a:rPr lang="en-US" sz="2400" b="0" i="1" smtClean="0">
                                  <a:latin typeface="Cambria Math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𝑟</m:t>
                                  </m:r>
                                  <m:func>
                                    <m:func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0" smtClean="0">
                                          <a:latin typeface="Cambria Math"/>
                                        </a:rPr>
                                        <m:t>cos</m:t>
                                      </m:r>
                                    </m:fName>
                                    <m:e>
                                      <m:r>
                                        <a:rPr lang="en-US" sz="2400" b="0" i="1" smtClean="0">
                                          <a:latin typeface="Cambria Math"/>
                                        </a:rPr>
                                        <m:t>𝛽</m:t>
                                      </m:r>
                                    </m:e>
                                  </m:func>
                                </m:e>
                              </m:d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</m:func>
                              <m:r>
                                <a:rPr lang="en-US" sz="2400" b="0" i="1" smtClean="0">
                                  <a:latin typeface="Cambria Math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/>
                                </a:rPr>
                                <m:t>𝑟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func>
                              <m:r>
                                <a:rPr lang="en-US" sz="2400" b="0" i="1" smtClean="0">
                                  <a:latin typeface="Cambria Math"/>
                                </a:rPr>
                                <m:t>                                      </m:t>
                              </m:r>
                            </m:e>
                          </m:eqArr>
                          <m:groupChr>
                            <m:groupChrPr>
                              <m:chr m:val="⇒"/>
                              <m:vertJc m:val="bot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/>
                          </m:groupChr>
                        </m:e>
                      </m:d>
                      <m:d>
                        <m:dPr>
                          <m:begChr m:val="|"/>
                          <m:endChr m:val=""/>
                          <m:ctrlPr>
                            <a:rPr lang="bg-BG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/>
                                </a:rPr>
                                <m:t>𝑟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  <a:ea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/>
                                      <a:ea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</m:func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bg-BG" sz="2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448" y="3210570"/>
                <a:ext cx="7007752" cy="12661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6100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Други координатни системи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" y="485775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0:30</a:t>
            </a:r>
            <a:endParaRPr lang="bg-B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chemeClr val="tx1">
                    <a:lumMod val="65000"/>
                    <a:lumOff val="35000"/>
                    <a:alpha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164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Други системи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Според конкретните нужди</a:t>
            </a:r>
          </a:p>
          <a:p>
            <a:pPr lvl="1"/>
            <a:r>
              <a:rPr lang="bg-BG" dirty="0"/>
              <a:t>Може да нямат </a:t>
            </a:r>
            <a:r>
              <a:rPr lang="en-GB" dirty="0"/>
              <a:t>ò</a:t>
            </a:r>
            <a:r>
              <a:rPr lang="bg-BG" dirty="0"/>
              <a:t>си, да не са линейни</a:t>
            </a:r>
          </a:p>
          <a:p>
            <a:pPr lvl="1"/>
            <a:r>
              <a:rPr lang="bg-BG" dirty="0"/>
              <a:t>Може да не гарантират единственост</a:t>
            </a:r>
          </a:p>
          <a:p>
            <a:r>
              <a:rPr lang="bg-BG" dirty="0"/>
              <a:t>Какви са нуждите?</a:t>
            </a:r>
          </a:p>
          <a:p>
            <a:pPr lvl="1"/>
            <a:r>
              <a:rPr lang="bg-BG" dirty="0"/>
              <a:t>По-леки изчисления на координати</a:t>
            </a:r>
          </a:p>
          <a:p>
            <a:pPr lvl="1"/>
            <a:r>
              <a:rPr lang="bg-BG" dirty="0"/>
              <a:t>Но накрая на деня неминуемо се преобразуват до декартови координати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951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правила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Минимална координатна система</a:t>
            </a:r>
          </a:p>
          <a:p>
            <a:pPr lvl="1"/>
            <a:r>
              <a:rPr lang="bg-BG" dirty="0"/>
              <a:t>На линия – едномерна к-на с-ма</a:t>
            </a:r>
          </a:p>
          <a:p>
            <a:pPr lvl="1"/>
            <a:r>
              <a:rPr lang="bg-BG" dirty="0"/>
              <a:t>По повърхнина – двумерна к-на с-ма</a:t>
            </a:r>
          </a:p>
          <a:p>
            <a:pPr lvl="1"/>
            <a:r>
              <a:rPr lang="bg-BG" dirty="0"/>
              <a:t>В обем – тримерна к-на с-ма</a:t>
            </a:r>
          </a:p>
          <a:p>
            <a:r>
              <a:rPr lang="bg-BG" dirty="0"/>
              <a:t>При специфични случаи</a:t>
            </a:r>
          </a:p>
          <a:p>
            <a:pPr lvl="1"/>
            <a:r>
              <a:rPr lang="bg-BG" dirty="0"/>
              <a:t>Се ползват повече или с по-малко измерения</a:t>
            </a:r>
          </a:p>
        </p:txBody>
      </p:sp>
    </p:spTree>
    <p:extLst>
      <p:ext uri="{BB962C8B-B14F-4D97-AF65-F5344CB8AC3E}">
        <p14:creationId xmlns:p14="http://schemas.microsoft.com/office/powerpoint/2010/main" val="2927677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с 2</a:t>
            </a:r>
            <a:r>
              <a:rPr lang="en-US" dirty="0"/>
              <a:t>D</a:t>
            </a:r>
            <a:r>
              <a:rPr lang="bg-BG" dirty="0"/>
              <a:t> координати</a:t>
            </a:r>
            <a:endParaRPr lang="en-US" dirty="0"/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218022">
            <a:off x="1109704" y="1504950"/>
            <a:ext cx="3284062" cy="3021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email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83839" y="1615340"/>
            <a:ext cx="4450561" cy="2875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6" name="Straight Arrow Connector 15"/>
          <p:cNvCxnSpPr/>
          <p:nvPr/>
        </p:nvCxnSpPr>
        <p:spPr>
          <a:xfrm>
            <a:off x="2303615" y="2505452"/>
            <a:ext cx="533255" cy="639192"/>
          </a:xfrm>
          <a:prstGeom prst="straightConnector1">
            <a:avLst/>
          </a:prstGeom>
          <a:ln w="38100">
            <a:solidFill>
              <a:srgbClr val="FF0000"/>
            </a:solidFill>
            <a:headEnd type="oval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6188572" y="2313423"/>
            <a:ext cx="1279682" cy="370721"/>
          </a:xfrm>
          <a:custGeom>
            <a:avLst/>
            <a:gdLst>
              <a:gd name="connsiteX0" fmla="*/ 594534 w 611918"/>
              <a:gd name="connsiteY0" fmla="*/ 0 h 1075492"/>
              <a:gd name="connsiteX1" fmla="*/ 594534 w 611918"/>
              <a:gd name="connsiteY1" fmla="*/ 309436 h 1075492"/>
              <a:gd name="connsiteX2" fmla="*/ 490230 w 611918"/>
              <a:gd name="connsiteY2" fmla="*/ 556289 h 1075492"/>
              <a:gd name="connsiteX3" fmla="*/ 333773 w 611918"/>
              <a:gd name="connsiteY3" fmla="*/ 817049 h 1075492"/>
              <a:gd name="connsiteX4" fmla="*/ 177317 w 611918"/>
              <a:gd name="connsiteY4" fmla="*/ 1039565 h 1075492"/>
              <a:gd name="connsiteX5" fmla="*/ 0 w 611918"/>
              <a:gd name="connsiteY5" fmla="*/ 1032611 h 1075492"/>
              <a:gd name="connsiteX0" fmla="*/ 594534 w 637994"/>
              <a:gd name="connsiteY0" fmla="*/ 0 h 1075492"/>
              <a:gd name="connsiteX1" fmla="*/ 594534 w 637994"/>
              <a:gd name="connsiteY1" fmla="*/ 309436 h 1075492"/>
              <a:gd name="connsiteX2" fmla="*/ 333773 w 637994"/>
              <a:gd name="connsiteY2" fmla="*/ 817049 h 1075492"/>
              <a:gd name="connsiteX3" fmla="*/ 177317 w 637994"/>
              <a:gd name="connsiteY3" fmla="*/ 1039565 h 1075492"/>
              <a:gd name="connsiteX4" fmla="*/ 0 w 637994"/>
              <a:gd name="connsiteY4" fmla="*/ 1032611 h 1075492"/>
              <a:gd name="connsiteX0" fmla="*/ 594534 w 637994"/>
              <a:gd name="connsiteY0" fmla="*/ 0 h 1032611"/>
              <a:gd name="connsiteX1" fmla="*/ 594534 w 637994"/>
              <a:gd name="connsiteY1" fmla="*/ 309436 h 1032611"/>
              <a:gd name="connsiteX2" fmla="*/ 333773 w 637994"/>
              <a:gd name="connsiteY2" fmla="*/ 817049 h 1032611"/>
              <a:gd name="connsiteX3" fmla="*/ 0 w 637994"/>
              <a:gd name="connsiteY3" fmla="*/ 1032611 h 1032611"/>
              <a:gd name="connsiteX0" fmla="*/ 594534 w 693623"/>
              <a:gd name="connsiteY0" fmla="*/ 0 h 1032611"/>
              <a:gd name="connsiteX1" fmla="*/ 594534 w 693623"/>
              <a:gd name="connsiteY1" fmla="*/ 309436 h 1032611"/>
              <a:gd name="connsiteX2" fmla="*/ 0 w 693623"/>
              <a:gd name="connsiteY2" fmla="*/ 1032611 h 1032611"/>
              <a:gd name="connsiteX0" fmla="*/ 76200 w 607234"/>
              <a:gd name="connsiteY0" fmla="*/ 0 h 1108810"/>
              <a:gd name="connsiteX1" fmla="*/ 594534 w 607234"/>
              <a:gd name="connsiteY1" fmla="*/ 385635 h 1108810"/>
              <a:gd name="connsiteX2" fmla="*/ 0 w 607234"/>
              <a:gd name="connsiteY2" fmla="*/ 1108810 h 1108810"/>
              <a:gd name="connsiteX0" fmla="*/ 0 w 1493433"/>
              <a:gd name="connsiteY0" fmla="*/ 0 h 451066"/>
              <a:gd name="connsiteX1" fmla="*/ 518334 w 1493433"/>
              <a:gd name="connsiteY1" fmla="*/ 385635 h 451066"/>
              <a:gd name="connsiteX2" fmla="*/ 1369572 w 1493433"/>
              <a:gd name="connsiteY2" fmla="*/ 392588 h 451066"/>
              <a:gd name="connsiteX0" fmla="*/ 0 w 1369572"/>
              <a:gd name="connsiteY0" fmla="*/ 0 h 451066"/>
              <a:gd name="connsiteX1" fmla="*/ 518334 w 1369572"/>
              <a:gd name="connsiteY1" fmla="*/ 385635 h 451066"/>
              <a:gd name="connsiteX2" fmla="*/ 1369572 w 1369572"/>
              <a:gd name="connsiteY2" fmla="*/ 392588 h 451066"/>
              <a:gd name="connsiteX0" fmla="*/ 0 w 1369572"/>
              <a:gd name="connsiteY0" fmla="*/ 0 h 443581"/>
              <a:gd name="connsiteX1" fmla="*/ 533400 w 1369572"/>
              <a:gd name="connsiteY1" fmla="*/ 304800 h 443581"/>
              <a:gd name="connsiteX2" fmla="*/ 1369572 w 1369572"/>
              <a:gd name="connsiteY2" fmla="*/ 392588 h 443581"/>
              <a:gd name="connsiteX0" fmla="*/ 0 w 1369572"/>
              <a:gd name="connsiteY0" fmla="*/ 0 h 443581"/>
              <a:gd name="connsiteX1" fmla="*/ 533400 w 1369572"/>
              <a:gd name="connsiteY1" fmla="*/ 304800 h 443581"/>
              <a:gd name="connsiteX2" fmla="*/ 1369572 w 1369572"/>
              <a:gd name="connsiteY2" fmla="*/ 392588 h 443581"/>
              <a:gd name="connsiteX0" fmla="*/ 0 w 1369572"/>
              <a:gd name="connsiteY0" fmla="*/ 0 h 443581"/>
              <a:gd name="connsiteX1" fmla="*/ 533400 w 1369572"/>
              <a:gd name="connsiteY1" fmla="*/ 304800 h 443581"/>
              <a:gd name="connsiteX2" fmla="*/ 1369572 w 1369572"/>
              <a:gd name="connsiteY2" fmla="*/ 392588 h 443581"/>
              <a:gd name="connsiteX0" fmla="*/ 0 w 1369572"/>
              <a:gd name="connsiteY0" fmla="*/ 0 h 443581"/>
              <a:gd name="connsiteX1" fmla="*/ 533400 w 1369572"/>
              <a:gd name="connsiteY1" fmla="*/ 304800 h 443581"/>
              <a:gd name="connsiteX2" fmla="*/ 1369572 w 1369572"/>
              <a:gd name="connsiteY2" fmla="*/ 392588 h 443581"/>
              <a:gd name="connsiteX0" fmla="*/ 0 w 1369572"/>
              <a:gd name="connsiteY0" fmla="*/ 0 h 482695"/>
              <a:gd name="connsiteX1" fmla="*/ 533400 w 1369572"/>
              <a:gd name="connsiteY1" fmla="*/ 304800 h 482695"/>
              <a:gd name="connsiteX2" fmla="*/ 1369572 w 1369572"/>
              <a:gd name="connsiteY2" fmla="*/ 392588 h 482695"/>
              <a:gd name="connsiteX0" fmla="*/ 0 w 1369572"/>
              <a:gd name="connsiteY0" fmla="*/ 0 h 482695"/>
              <a:gd name="connsiteX1" fmla="*/ 533400 w 1369572"/>
              <a:gd name="connsiteY1" fmla="*/ 304800 h 482695"/>
              <a:gd name="connsiteX2" fmla="*/ 1369572 w 1369572"/>
              <a:gd name="connsiteY2" fmla="*/ 392588 h 482695"/>
              <a:gd name="connsiteX0" fmla="*/ 0 w 1369572"/>
              <a:gd name="connsiteY0" fmla="*/ 0 h 482695"/>
              <a:gd name="connsiteX1" fmla="*/ 533400 w 1369572"/>
              <a:gd name="connsiteY1" fmla="*/ 304800 h 482695"/>
              <a:gd name="connsiteX2" fmla="*/ 1369572 w 1369572"/>
              <a:gd name="connsiteY2" fmla="*/ 392588 h 482695"/>
              <a:gd name="connsiteX0" fmla="*/ 0 w 1369572"/>
              <a:gd name="connsiteY0" fmla="*/ 0 h 482695"/>
              <a:gd name="connsiteX1" fmla="*/ 523808 w 1369572"/>
              <a:gd name="connsiteY1" fmla="*/ 322385 h 482695"/>
              <a:gd name="connsiteX2" fmla="*/ 1369572 w 1369572"/>
              <a:gd name="connsiteY2" fmla="*/ 392588 h 482695"/>
              <a:gd name="connsiteX0" fmla="*/ 0 w 1369572"/>
              <a:gd name="connsiteY0" fmla="*/ 0 h 482695"/>
              <a:gd name="connsiteX1" fmla="*/ 523808 w 1369572"/>
              <a:gd name="connsiteY1" fmla="*/ 322385 h 482695"/>
              <a:gd name="connsiteX2" fmla="*/ 1369572 w 1369572"/>
              <a:gd name="connsiteY2" fmla="*/ 392588 h 482695"/>
              <a:gd name="connsiteX0" fmla="*/ 0 w 1369572"/>
              <a:gd name="connsiteY0" fmla="*/ 0 h 482695"/>
              <a:gd name="connsiteX1" fmla="*/ 523808 w 1369572"/>
              <a:gd name="connsiteY1" fmla="*/ 322385 h 482695"/>
              <a:gd name="connsiteX2" fmla="*/ 1369572 w 1369572"/>
              <a:gd name="connsiteY2" fmla="*/ 392588 h 482695"/>
              <a:gd name="connsiteX0" fmla="*/ 0 w 1448969"/>
              <a:gd name="connsiteY0" fmla="*/ 0 h 462446"/>
              <a:gd name="connsiteX1" fmla="*/ 523808 w 1448969"/>
              <a:gd name="connsiteY1" fmla="*/ 322385 h 462446"/>
              <a:gd name="connsiteX2" fmla="*/ 1448969 w 1448969"/>
              <a:gd name="connsiteY2" fmla="*/ 372339 h 462446"/>
              <a:gd name="connsiteX0" fmla="*/ 0 w 1448969"/>
              <a:gd name="connsiteY0" fmla="*/ 0 h 372867"/>
              <a:gd name="connsiteX1" fmla="*/ 523808 w 1448969"/>
              <a:gd name="connsiteY1" fmla="*/ 322385 h 372867"/>
              <a:gd name="connsiteX2" fmla="*/ 1448969 w 1448969"/>
              <a:gd name="connsiteY2" fmla="*/ 372339 h 372867"/>
              <a:gd name="connsiteX0" fmla="*/ 0 w 1448969"/>
              <a:gd name="connsiteY0" fmla="*/ 0 h 475178"/>
              <a:gd name="connsiteX1" fmla="*/ 523808 w 1448969"/>
              <a:gd name="connsiteY1" fmla="*/ 322385 h 475178"/>
              <a:gd name="connsiteX2" fmla="*/ 1448969 w 1448969"/>
              <a:gd name="connsiteY2" fmla="*/ 372339 h 475178"/>
              <a:gd name="connsiteX0" fmla="*/ 0 w 1448969"/>
              <a:gd name="connsiteY0" fmla="*/ 0 h 475178"/>
              <a:gd name="connsiteX1" fmla="*/ 523808 w 1448969"/>
              <a:gd name="connsiteY1" fmla="*/ 322385 h 475178"/>
              <a:gd name="connsiteX2" fmla="*/ 1448969 w 1448969"/>
              <a:gd name="connsiteY2" fmla="*/ 372339 h 475178"/>
              <a:gd name="connsiteX0" fmla="*/ 0 w 1404293"/>
              <a:gd name="connsiteY0" fmla="*/ 0 h 404819"/>
              <a:gd name="connsiteX1" fmla="*/ 523808 w 1404293"/>
              <a:gd name="connsiteY1" fmla="*/ 322385 h 404819"/>
              <a:gd name="connsiteX2" fmla="*/ 1404293 w 1404293"/>
              <a:gd name="connsiteY2" fmla="*/ 377302 h 404819"/>
              <a:gd name="connsiteX0" fmla="*/ 0 w 1404293"/>
              <a:gd name="connsiteY0" fmla="*/ 29971 h 407273"/>
              <a:gd name="connsiteX1" fmla="*/ 722370 w 1404293"/>
              <a:gd name="connsiteY1" fmla="*/ 19764 h 407273"/>
              <a:gd name="connsiteX2" fmla="*/ 1404293 w 1404293"/>
              <a:gd name="connsiteY2" fmla="*/ 407273 h 407273"/>
              <a:gd name="connsiteX0" fmla="*/ 0 w 1404293"/>
              <a:gd name="connsiteY0" fmla="*/ 0 h 377302"/>
              <a:gd name="connsiteX1" fmla="*/ 1404293 w 1404293"/>
              <a:gd name="connsiteY1" fmla="*/ 377302 h 377302"/>
              <a:gd name="connsiteX0" fmla="*/ 0 w 1404293"/>
              <a:gd name="connsiteY0" fmla="*/ 0 h 423040"/>
              <a:gd name="connsiteX1" fmla="*/ 1404293 w 1404293"/>
              <a:gd name="connsiteY1" fmla="*/ 377302 h 423040"/>
              <a:gd name="connsiteX0" fmla="*/ 0 w 1424149"/>
              <a:gd name="connsiteY0" fmla="*/ 0 h 409342"/>
              <a:gd name="connsiteX1" fmla="*/ 1424149 w 1424149"/>
              <a:gd name="connsiteY1" fmla="*/ 362410 h 409342"/>
              <a:gd name="connsiteX0" fmla="*/ 0 w 1424149"/>
              <a:gd name="connsiteY0" fmla="*/ 0 h 412574"/>
              <a:gd name="connsiteX1" fmla="*/ 1424149 w 1424149"/>
              <a:gd name="connsiteY1" fmla="*/ 362410 h 41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24149" h="412574">
                <a:moveTo>
                  <a:pt x="0" y="0"/>
                </a:moveTo>
                <a:cubicBezTo>
                  <a:pt x="368817" y="165480"/>
                  <a:pt x="822022" y="549379"/>
                  <a:pt x="1424149" y="362410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5353358" y="2309415"/>
            <a:ext cx="839518" cy="616856"/>
          </a:xfrm>
          <a:custGeom>
            <a:avLst/>
            <a:gdLst>
              <a:gd name="connsiteX0" fmla="*/ 594534 w 611918"/>
              <a:gd name="connsiteY0" fmla="*/ 0 h 1075492"/>
              <a:gd name="connsiteX1" fmla="*/ 594534 w 611918"/>
              <a:gd name="connsiteY1" fmla="*/ 309436 h 1075492"/>
              <a:gd name="connsiteX2" fmla="*/ 490230 w 611918"/>
              <a:gd name="connsiteY2" fmla="*/ 556289 h 1075492"/>
              <a:gd name="connsiteX3" fmla="*/ 333773 w 611918"/>
              <a:gd name="connsiteY3" fmla="*/ 817049 h 1075492"/>
              <a:gd name="connsiteX4" fmla="*/ 177317 w 611918"/>
              <a:gd name="connsiteY4" fmla="*/ 1039565 h 1075492"/>
              <a:gd name="connsiteX5" fmla="*/ 0 w 611918"/>
              <a:gd name="connsiteY5" fmla="*/ 1032611 h 1075492"/>
              <a:gd name="connsiteX0" fmla="*/ 594534 w 676963"/>
              <a:gd name="connsiteY0" fmla="*/ 0 h 1075492"/>
              <a:gd name="connsiteX1" fmla="*/ 594534 w 676963"/>
              <a:gd name="connsiteY1" fmla="*/ 309436 h 1075492"/>
              <a:gd name="connsiteX2" fmla="*/ 99959 w 676963"/>
              <a:gd name="connsiteY2" fmla="*/ 366224 h 1075492"/>
              <a:gd name="connsiteX3" fmla="*/ 333773 w 676963"/>
              <a:gd name="connsiteY3" fmla="*/ 817049 h 1075492"/>
              <a:gd name="connsiteX4" fmla="*/ 177317 w 676963"/>
              <a:gd name="connsiteY4" fmla="*/ 1039565 h 1075492"/>
              <a:gd name="connsiteX5" fmla="*/ 0 w 676963"/>
              <a:gd name="connsiteY5" fmla="*/ 1032611 h 1075492"/>
              <a:gd name="connsiteX0" fmla="*/ 594534 w 603226"/>
              <a:gd name="connsiteY0" fmla="*/ 0 h 1075492"/>
              <a:gd name="connsiteX1" fmla="*/ 372018 w 603226"/>
              <a:gd name="connsiteY1" fmla="*/ 253807 h 1075492"/>
              <a:gd name="connsiteX2" fmla="*/ 99959 w 603226"/>
              <a:gd name="connsiteY2" fmla="*/ 366224 h 1075492"/>
              <a:gd name="connsiteX3" fmla="*/ 333773 w 603226"/>
              <a:gd name="connsiteY3" fmla="*/ 817049 h 1075492"/>
              <a:gd name="connsiteX4" fmla="*/ 177317 w 603226"/>
              <a:gd name="connsiteY4" fmla="*/ 1039565 h 1075492"/>
              <a:gd name="connsiteX5" fmla="*/ 0 w 603226"/>
              <a:gd name="connsiteY5" fmla="*/ 1032611 h 1075492"/>
              <a:gd name="connsiteX0" fmla="*/ 594534 w 603226"/>
              <a:gd name="connsiteY0" fmla="*/ 0 h 1075492"/>
              <a:gd name="connsiteX1" fmla="*/ 372018 w 603226"/>
              <a:gd name="connsiteY1" fmla="*/ 253807 h 1075492"/>
              <a:gd name="connsiteX2" fmla="*/ 99959 w 603226"/>
              <a:gd name="connsiteY2" fmla="*/ 366224 h 1075492"/>
              <a:gd name="connsiteX3" fmla="*/ 177317 w 603226"/>
              <a:gd name="connsiteY3" fmla="*/ 1039565 h 1075492"/>
              <a:gd name="connsiteX4" fmla="*/ 0 w 603226"/>
              <a:gd name="connsiteY4" fmla="*/ 1032611 h 1075492"/>
              <a:gd name="connsiteX0" fmla="*/ 594534 w 594534"/>
              <a:gd name="connsiteY0" fmla="*/ 0 h 1075492"/>
              <a:gd name="connsiteX1" fmla="*/ 99959 w 594534"/>
              <a:gd name="connsiteY1" fmla="*/ 366224 h 1075492"/>
              <a:gd name="connsiteX2" fmla="*/ 177317 w 594534"/>
              <a:gd name="connsiteY2" fmla="*/ 1039565 h 1075492"/>
              <a:gd name="connsiteX3" fmla="*/ 0 w 594534"/>
              <a:gd name="connsiteY3" fmla="*/ 1032611 h 1075492"/>
              <a:gd name="connsiteX0" fmla="*/ 802563 w 802563"/>
              <a:gd name="connsiteY0" fmla="*/ 0 h 1054051"/>
              <a:gd name="connsiteX1" fmla="*/ 307988 w 802563"/>
              <a:gd name="connsiteY1" fmla="*/ 366224 h 1054051"/>
              <a:gd name="connsiteX2" fmla="*/ 55629 w 802563"/>
              <a:gd name="connsiteY2" fmla="*/ 522969 h 1054051"/>
              <a:gd name="connsiteX3" fmla="*/ 208029 w 802563"/>
              <a:gd name="connsiteY3" fmla="*/ 1032611 h 1054051"/>
              <a:gd name="connsiteX0" fmla="*/ 594534 w 594534"/>
              <a:gd name="connsiteY0" fmla="*/ 0 h 1032611"/>
              <a:gd name="connsiteX1" fmla="*/ 99959 w 594534"/>
              <a:gd name="connsiteY1" fmla="*/ 366224 h 1032611"/>
              <a:gd name="connsiteX2" fmla="*/ 0 w 594534"/>
              <a:gd name="connsiteY2" fmla="*/ 1032611 h 1032611"/>
              <a:gd name="connsiteX0" fmla="*/ 823134 w 823134"/>
              <a:gd name="connsiteY0" fmla="*/ 0 h 599170"/>
              <a:gd name="connsiteX1" fmla="*/ 328559 w 823134"/>
              <a:gd name="connsiteY1" fmla="*/ 366224 h 599170"/>
              <a:gd name="connsiteX2" fmla="*/ 0 w 823134"/>
              <a:gd name="connsiteY2" fmla="*/ 599170 h 599170"/>
              <a:gd name="connsiteX0" fmla="*/ 823134 w 823134"/>
              <a:gd name="connsiteY0" fmla="*/ 0 h 599170"/>
              <a:gd name="connsiteX1" fmla="*/ 328559 w 823134"/>
              <a:gd name="connsiteY1" fmla="*/ 366224 h 599170"/>
              <a:gd name="connsiteX2" fmla="*/ 0 w 823134"/>
              <a:gd name="connsiteY2" fmla="*/ 599170 h 599170"/>
              <a:gd name="connsiteX0" fmla="*/ 823134 w 823134"/>
              <a:gd name="connsiteY0" fmla="*/ 0 h 599170"/>
              <a:gd name="connsiteX1" fmla="*/ 328559 w 823134"/>
              <a:gd name="connsiteY1" fmla="*/ 366224 h 599170"/>
              <a:gd name="connsiteX2" fmla="*/ 0 w 823134"/>
              <a:gd name="connsiteY2" fmla="*/ 599170 h 599170"/>
              <a:gd name="connsiteX0" fmla="*/ 823134 w 823134"/>
              <a:gd name="connsiteY0" fmla="*/ 0 h 599170"/>
              <a:gd name="connsiteX1" fmla="*/ 461837 w 823134"/>
              <a:gd name="connsiteY1" fmla="*/ 338989 h 599170"/>
              <a:gd name="connsiteX2" fmla="*/ 0 w 823134"/>
              <a:gd name="connsiteY2" fmla="*/ 599170 h 599170"/>
              <a:gd name="connsiteX0" fmla="*/ 823134 w 823134"/>
              <a:gd name="connsiteY0" fmla="*/ 0 h 599170"/>
              <a:gd name="connsiteX1" fmla="*/ 461837 w 823134"/>
              <a:gd name="connsiteY1" fmla="*/ 338989 h 599170"/>
              <a:gd name="connsiteX2" fmla="*/ 0 w 823134"/>
              <a:gd name="connsiteY2" fmla="*/ 599170 h 599170"/>
              <a:gd name="connsiteX0" fmla="*/ 889229 w 889229"/>
              <a:gd name="connsiteY0" fmla="*/ 0 h 599170"/>
              <a:gd name="connsiteX1" fmla="*/ 527932 w 889229"/>
              <a:gd name="connsiteY1" fmla="*/ 338989 h 599170"/>
              <a:gd name="connsiteX2" fmla="*/ 66095 w 889229"/>
              <a:gd name="connsiteY2" fmla="*/ 599170 h 599170"/>
              <a:gd name="connsiteX0" fmla="*/ 871845 w 871845"/>
              <a:gd name="connsiteY0" fmla="*/ 0 h 611049"/>
              <a:gd name="connsiteX1" fmla="*/ 510548 w 871845"/>
              <a:gd name="connsiteY1" fmla="*/ 338989 h 611049"/>
              <a:gd name="connsiteX2" fmla="*/ 66095 w 871845"/>
              <a:gd name="connsiteY2" fmla="*/ 611049 h 611049"/>
              <a:gd name="connsiteX0" fmla="*/ 920520 w 920520"/>
              <a:gd name="connsiteY0" fmla="*/ 0 h 638864"/>
              <a:gd name="connsiteX1" fmla="*/ 559223 w 920520"/>
              <a:gd name="connsiteY1" fmla="*/ 338989 h 638864"/>
              <a:gd name="connsiteX2" fmla="*/ 66095 w 920520"/>
              <a:gd name="connsiteY2" fmla="*/ 638864 h 638864"/>
              <a:gd name="connsiteX0" fmla="*/ 826646 w 826646"/>
              <a:gd name="connsiteY0" fmla="*/ 0 h 597142"/>
              <a:gd name="connsiteX1" fmla="*/ 465349 w 826646"/>
              <a:gd name="connsiteY1" fmla="*/ 338989 h 597142"/>
              <a:gd name="connsiteX2" fmla="*/ 66095 w 826646"/>
              <a:gd name="connsiteY2" fmla="*/ 597142 h 597142"/>
              <a:gd name="connsiteX0" fmla="*/ 954302 w 954302"/>
              <a:gd name="connsiteY0" fmla="*/ 0 h 671603"/>
              <a:gd name="connsiteX1" fmla="*/ 593005 w 954302"/>
              <a:gd name="connsiteY1" fmla="*/ 338989 h 671603"/>
              <a:gd name="connsiteX2" fmla="*/ 5116 w 954302"/>
              <a:gd name="connsiteY2" fmla="*/ 671603 h 671603"/>
              <a:gd name="connsiteX0" fmla="*/ 956760 w 956760"/>
              <a:gd name="connsiteY0" fmla="*/ 0 h 671603"/>
              <a:gd name="connsiteX1" fmla="*/ 386973 w 956760"/>
              <a:gd name="connsiteY1" fmla="*/ 145392 h 671603"/>
              <a:gd name="connsiteX2" fmla="*/ 7574 w 956760"/>
              <a:gd name="connsiteY2" fmla="*/ 671603 h 671603"/>
              <a:gd name="connsiteX0" fmla="*/ 955077 w 955077"/>
              <a:gd name="connsiteY0" fmla="*/ 0 h 671603"/>
              <a:gd name="connsiteX1" fmla="*/ 509392 w 955077"/>
              <a:gd name="connsiteY1" fmla="*/ 363810 h 671603"/>
              <a:gd name="connsiteX2" fmla="*/ 5891 w 955077"/>
              <a:gd name="connsiteY2" fmla="*/ 671603 h 671603"/>
              <a:gd name="connsiteX0" fmla="*/ 955077 w 955077"/>
              <a:gd name="connsiteY0" fmla="*/ 0 h 671603"/>
              <a:gd name="connsiteX1" fmla="*/ 509392 w 955077"/>
              <a:gd name="connsiteY1" fmla="*/ 363810 h 671603"/>
              <a:gd name="connsiteX2" fmla="*/ 5891 w 955077"/>
              <a:gd name="connsiteY2" fmla="*/ 671603 h 671603"/>
              <a:gd name="connsiteX0" fmla="*/ 940347 w 940347"/>
              <a:gd name="connsiteY0" fmla="*/ 0 h 686495"/>
              <a:gd name="connsiteX1" fmla="*/ 494662 w 940347"/>
              <a:gd name="connsiteY1" fmla="*/ 363810 h 686495"/>
              <a:gd name="connsiteX2" fmla="*/ 6053 w 940347"/>
              <a:gd name="connsiteY2" fmla="*/ 686495 h 686495"/>
              <a:gd name="connsiteX0" fmla="*/ 934294 w 934294"/>
              <a:gd name="connsiteY0" fmla="*/ 0 h 686495"/>
              <a:gd name="connsiteX1" fmla="*/ 488609 w 934294"/>
              <a:gd name="connsiteY1" fmla="*/ 363810 h 686495"/>
              <a:gd name="connsiteX2" fmla="*/ 0 w 934294"/>
              <a:gd name="connsiteY2" fmla="*/ 686495 h 686495"/>
              <a:gd name="connsiteX0" fmla="*/ 934294 w 934294"/>
              <a:gd name="connsiteY0" fmla="*/ 0 h 686495"/>
              <a:gd name="connsiteX1" fmla="*/ 488609 w 934294"/>
              <a:gd name="connsiteY1" fmla="*/ 363810 h 686495"/>
              <a:gd name="connsiteX2" fmla="*/ 0 w 934294"/>
              <a:gd name="connsiteY2" fmla="*/ 686495 h 686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34294" h="686495">
                <a:moveTo>
                  <a:pt x="934294" y="0"/>
                </a:moveTo>
                <a:cubicBezTo>
                  <a:pt x="831258" y="76297"/>
                  <a:pt x="723699" y="369102"/>
                  <a:pt x="488609" y="363810"/>
                </a:cubicBezTo>
                <a:cubicBezTo>
                  <a:pt x="340312" y="363610"/>
                  <a:pt x="112610" y="610575"/>
                  <a:pt x="0" y="686495"/>
                </a:cubicBezTo>
              </a:path>
            </a:pathLst>
          </a:custGeom>
          <a:ln w="38100">
            <a:solidFill>
              <a:srgbClr val="FF0000"/>
            </a:solidFill>
            <a:headEnd type="oval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>
            <a:off x="2306192" y="2076194"/>
            <a:ext cx="1203386" cy="434946"/>
          </a:xfrm>
          <a:custGeom>
            <a:avLst/>
            <a:gdLst>
              <a:gd name="connsiteX0" fmla="*/ 594534 w 611918"/>
              <a:gd name="connsiteY0" fmla="*/ 0 h 1075492"/>
              <a:gd name="connsiteX1" fmla="*/ 594534 w 611918"/>
              <a:gd name="connsiteY1" fmla="*/ 309436 h 1075492"/>
              <a:gd name="connsiteX2" fmla="*/ 490230 w 611918"/>
              <a:gd name="connsiteY2" fmla="*/ 556289 h 1075492"/>
              <a:gd name="connsiteX3" fmla="*/ 333773 w 611918"/>
              <a:gd name="connsiteY3" fmla="*/ 817049 h 1075492"/>
              <a:gd name="connsiteX4" fmla="*/ 177317 w 611918"/>
              <a:gd name="connsiteY4" fmla="*/ 1039565 h 1075492"/>
              <a:gd name="connsiteX5" fmla="*/ 0 w 611918"/>
              <a:gd name="connsiteY5" fmla="*/ 1032611 h 1075492"/>
              <a:gd name="connsiteX0" fmla="*/ 594534 w 676963"/>
              <a:gd name="connsiteY0" fmla="*/ 0 h 1075492"/>
              <a:gd name="connsiteX1" fmla="*/ 594534 w 676963"/>
              <a:gd name="connsiteY1" fmla="*/ 309436 h 1075492"/>
              <a:gd name="connsiteX2" fmla="*/ 99959 w 676963"/>
              <a:gd name="connsiteY2" fmla="*/ 366224 h 1075492"/>
              <a:gd name="connsiteX3" fmla="*/ 333773 w 676963"/>
              <a:gd name="connsiteY3" fmla="*/ 817049 h 1075492"/>
              <a:gd name="connsiteX4" fmla="*/ 177317 w 676963"/>
              <a:gd name="connsiteY4" fmla="*/ 1039565 h 1075492"/>
              <a:gd name="connsiteX5" fmla="*/ 0 w 676963"/>
              <a:gd name="connsiteY5" fmla="*/ 1032611 h 1075492"/>
              <a:gd name="connsiteX0" fmla="*/ 594534 w 603226"/>
              <a:gd name="connsiteY0" fmla="*/ 0 h 1075492"/>
              <a:gd name="connsiteX1" fmla="*/ 372018 w 603226"/>
              <a:gd name="connsiteY1" fmla="*/ 253807 h 1075492"/>
              <a:gd name="connsiteX2" fmla="*/ 99959 w 603226"/>
              <a:gd name="connsiteY2" fmla="*/ 366224 h 1075492"/>
              <a:gd name="connsiteX3" fmla="*/ 333773 w 603226"/>
              <a:gd name="connsiteY3" fmla="*/ 817049 h 1075492"/>
              <a:gd name="connsiteX4" fmla="*/ 177317 w 603226"/>
              <a:gd name="connsiteY4" fmla="*/ 1039565 h 1075492"/>
              <a:gd name="connsiteX5" fmla="*/ 0 w 603226"/>
              <a:gd name="connsiteY5" fmla="*/ 1032611 h 1075492"/>
              <a:gd name="connsiteX0" fmla="*/ 594534 w 603226"/>
              <a:gd name="connsiteY0" fmla="*/ 0 h 1075492"/>
              <a:gd name="connsiteX1" fmla="*/ 372018 w 603226"/>
              <a:gd name="connsiteY1" fmla="*/ 253807 h 1075492"/>
              <a:gd name="connsiteX2" fmla="*/ 99959 w 603226"/>
              <a:gd name="connsiteY2" fmla="*/ 366224 h 1075492"/>
              <a:gd name="connsiteX3" fmla="*/ 177317 w 603226"/>
              <a:gd name="connsiteY3" fmla="*/ 1039565 h 1075492"/>
              <a:gd name="connsiteX4" fmla="*/ 0 w 603226"/>
              <a:gd name="connsiteY4" fmla="*/ 1032611 h 1075492"/>
              <a:gd name="connsiteX0" fmla="*/ 594534 w 594534"/>
              <a:gd name="connsiteY0" fmla="*/ 0 h 1075492"/>
              <a:gd name="connsiteX1" fmla="*/ 99959 w 594534"/>
              <a:gd name="connsiteY1" fmla="*/ 366224 h 1075492"/>
              <a:gd name="connsiteX2" fmla="*/ 177317 w 594534"/>
              <a:gd name="connsiteY2" fmla="*/ 1039565 h 1075492"/>
              <a:gd name="connsiteX3" fmla="*/ 0 w 594534"/>
              <a:gd name="connsiteY3" fmla="*/ 1032611 h 1075492"/>
              <a:gd name="connsiteX0" fmla="*/ 802563 w 802563"/>
              <a:gd name="connsiteY0" fmla="*/ 0 h 1054051"/>
              <a:gd name="connsiteX1" fmla="*/ 307988 w 802563"/>
              <a:gd name="connsiteY1" fmla="*/ 366224 h 1054051"/>
              <a:gd name="connsiteX2" fmla="*/ 55629 w 802563"/>
              <a:gd name="connsiteY2" fmla="*/ 522969 h 1054051"/>
              <a:gd name="connsiteX3" fmla="*/ 208029 w 802563"/>
              <a:gd name="connsiteY3" fmla="*/ 1032611 h 1054051"/>
              <a:gd name="connsiteX0" fmla="*/ 594534 w 594534"/>
              <a:gd name="connsiteY0" fmla="*/ 0 h 1032611"/>
              <a:gd name="connsiteX1" fmla="*/ 99959 w 594534"/>
              <a:gd name="connsiteY1" fmla="*/ 366224 h 1032611"/>
              <a:gd name="connsiteX2" fmla="*/ 0 w 594534"/>
              <a:gd name="connsiteY2" fmla="*/ 1032611 h 1032611"/>
              <a:gd name="connsiteX0" fmla="*/ 823134 w 823134"/>
              <a:gd name="connsiteY0" fmla="*/ 0 h 599170"/>
              <a:gd name="connsiteX1" fmla="*/ 328559 w 823134"/>
              <a:gd name="connsiteY1" fmla="*/ 366224 h 599170"/>
              <a:gd name="connsiteX2" fmla="*/ 0 w 823134"/>
              <a:gd name="connsiteY2" fmla="*/ 599170 h 599170"/>
              <a:gd name="connsiteX0" fmla="*/ 823134 w 823134"/>
              <a:gd name="connsiteY0" fmla="*/ 0 h 599170"/>
              <a:gd name="connsiteX1" fmla="*/ 328559 w 823134"/>
              <a:gd name="connsiteY1" fmla="*/ 366224 h 599170"/>
              <a:gd name="connsiteX2" fmla="*/ 0 w 823134"/>
              <a:gd name="connsiteY2" fmla="*/ 599170 h 599170"/>
              <a:gd name="connsiteX0" fmla="*/ 823134 w 823134"/>
              <a:gd name="connsiteY0" fmla="*/ 0 h 599170"/>
              <a:gd name="connsiteX1" fmla="*/ 328559 w 823134"/>
              <a:gd name="connsiteY1" fmla="*/ 366224 h 599170"/>
              <a:gd name="connsiteX2" fmla="*/ 0 w 823134"/>
              <a:gd name="connsiteY2" fmla="*/ 599170 h 599170"/>
              <a:gd name="connsiteX0" fmla="*/ 823134 w 823134"/>
              <a:gd name="connsiteY0" fmla="*/ 0 h 599170"/>
              <a:gd name="connsiteX1" fmla="*/ 461837 w 823134"/>
              <a:gd name="connsiteY1" fmla="*/ 338989 h 599170"/>
              <a:gd name="connsiteX2" fmla="*/ 0 w 823134"/>
              <a:gd name="connsiteY2" fmla="*/ 599170 h 599170"/>
              <a:gd name="connsiteX0" fmla="*/ 823134 w 823134"/>
              <a:gd name="connsiteY0" fmla="*/ 0 h 599170"/>
              <a:gd name="connsiteX1" fmla="*/ 461837 w 823134"/>
              <a:gd name="connsiteY1" fmla="*/ 338989 h 599170"/>
              <a:gd name="connsiteX2" fmla="*/ 0 w 823134"/>
              <a:gd name="connsiteY2" fmla="*/ 599170 h 599170"/>
              <a:gd name="connsiteX0" fmla="*/ 889229 w 889229"/>
              <a:gd name="connsiteY0" fmla="*/ 0 h 599170"/>
              <a:gd name="connsiteX1" fmla="*/ 527932 w 889229"/>
              <a:gd name="connsiteY1" fmla="*/ 338989 h 599170"/>
              <a:gd name="connsiteX2" fmla="*/ 66095 w 889229"/>
              <a:gd name="connsiteY2" fmla="*/ 599170 h 599170"/>
              <a:gd name="connsiteX0" fmla="*/ 871845 w 871845"/>
              <a:gd name="connsiteY0" fmla="*/ 0 h 611049"/>
              <a:gd name="connsiteX1" fmla="*/ 510548 w 871845"/>
              <a:gd name="connsiteY1" fmla="*/ 338989 h 611049"/>
              <a:gd name="connsiteX2" fmla="*/ 66095 w 871845"/>
              <a:gd name="connsiteY2" fmla="*/ 611049 h 611049"/>
              <a:gd name="connsiteX0" fmla="*/ 920520 w 920520"/>
              <a:gd name="connsiteY0" fmla="*/ 0 h 638864"/>
              <a:gd name="connsiteX1" fmla="*/ 559223 w 920520"/>
              <a:gd name="connsiteY1" fmla="*/ 338989 h 638864"/>
              <a:gd name="connsiteX2" fmla="*/ 66095 w 920520"/>
              <a:gd name="connsiteY2" fmla="*/ 638864 h 638864"/>
              <a:gd name="connsiteX0" fmla="*/ 826646 w 826646"/>
              <a:gd name="connsiteY0" fmla="*/ 0 h 597142"/>
              <a:gd name="connsiteX1" fmla="*/ 465349 w 826646"/>
              <a:gd name="connsiteY1" fmla="*/ 338989 h 597142"/>
              <a:gd name="connsiteX2" fmla="*/ 66095 w 826646"/>
              <a:gd name="connsiteY2" fmla="*/ 597142 h 597142"/>
              <a:gd name="connsiteX0" fmla="*/ 4302 w 1483658"/>
              <a:gd name="connsiteY0" fmla="*/ 175133 h 270906"/>
              <a:gd name="connsiteX1" fmla="*/ 1464810 w 1483658"/>
              <a:gd name="connsiteY1" fmla="*/ 12753 h 270906"/>
              <a:gd name="connsiteX2" fmla="*/ 1065556 w 1483658"/>
              <a:gd name="connsiteY2" fmla="*/ 270906 h 270906"/>
              <a:gd name="connsiteX0" fmla="*/ 0 w 1061254"/>
              <a:gd name="connsiteY0" fmla="*/ 0 h 95773"/>
              <a:gd name="connsiteX1" fmla="*/ 1061254 w 1061254"/>
              <a:gd name="connsiteY1" fmla="*/ 95773 h 95773"/>
              <a:gd name="connsiteX0" fmla="*/ 0 w 1339240"/>
              <a:gd name="connsiteY0" fmla="*/ 475090 h 475090"/>
              <a:gd name="connsiteX1" fmla="*/ 1339240 w 1339240"/>
              <a:gd name="connsiteY1" fmla="*/ 0 h 475090"/>
              <a:gd name="connsiteX0" fmla="*/ 0 w 1339240"/>
              <a:gd name="connsiteY0" fmla="*/ 485606 h 485606"/>
              <a:gd name="connsiteX1" fmla="*/ 1339240 w 1339240"/>
              <a:gd name="connsiteY1" fmla="*/ 10516 h 485606"/>
              <a:gd name="connsiteX0" fmla="*/ 0 w 1339240"/>
              <a:gd name="connsiteY0" fmla="*/ 487685 h 487685"/>
              <a:gd name="connsiteX1" fmla="*/ 1339240 w 1339240"/>
              <a:gd name="connsiteY1" fmla="*/ 12595 h 487685"/>
              <a:gd name="connsiteX0" fmla="*/ 0 w 1339240"/>
              <a:gd name="connsiteY0" fmla="*/ 484047 h 484047"/>
              <a:gd name="connsiteX1" fmla="*/ 1339240 w 1339240"/>
              <a:gd name="connsiteY1" fmla="*/ 8957 h 48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39240" h="484047">
                <a:moveTo>
                  <a:pt x="0" y="484047"/>
                </a:moveTo>
                <a:cubicBezTo>
                  <a:pt x="297491" y="246259"/>
                  <a:pt x="654553" y="-56061"/>
                  <a:pt x="1339240" y="8957"/>
                </a:cubicBezTo>
              </a:path>
            </a:pathLst>
          </a:custGeom>
          <a:ln w="38100">
            <a:solidFill>
              <a:srgbClr val="FF0000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412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Четири често</a:t>
            </a:r>
            <a:br>
              <a:rPr lang="bg-BG" dirty="0"/>
            </a:br>
            <a:r>
              <a:rPr lang="bg-BG" dirty="0"/>
              <a:t>срещани задачи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" y="485775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0:35</a:t>
            </a:r>
            <a:endParaRPr lang="bg-B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chemeClr val="tx1">
                    <a:lumMod val="65000"/>
                    <a:lumOff val="35000"/>
                    <a:alpha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981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Транслация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Имаме някакъв обект или движение</a:t>
                </a:r>
              </a:p>
              <a:p>
                <a:pPr lvl="1"/>
                <a:r>
                  <a:rPr lang="bg-BG" dirty="0"/>
                  <a:t>Относително точката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bg-BG" b="0" i="0" smtClean="0">
                        <a:latin typeface="Cambria Math"/>
                      </a:rPr>
                      <m:t>Ю</m:t>
                    </m:r>
                    <m:d>
                      <m:dPr>
                        <m:ctrlPr>
                          <a:rPr lang="bg-B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bg-B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bg-BG" b="0" i="1" smtClean="0">
                                <a:latin typeface="Cambria Math"/>
                              </a:rPr>
                              <m:t>ю</m:t>
                            </m:r>
                          </m:sub>
                        </m:sSub>
                        <m:r>
                          <a:rPr lang="bg-BG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bg-BG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bg-BG" b="0" i="1" smtClean="0">
                                <a:latin typeface="Cambria Math"/>
                              </a:rPr>
                              <m:t>ю</m:t>
                            </m:r>
                          </m:sub>
                        </m:sSub>
                        <m:r>
                          <a:rPr lang="bg-BG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bg-BG" b="0" i="1" smtClean="0">
                                <a:latin typeface="Cambria Math"/>
                              </a:rPr>
                              <m:t>ю</m:t>
                            </m:r>
                          </m:sub>
                        </m:sSub>
                      </m:e>
                    </m:d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Искаме то да е около </a:t>
                </a:r>
                <a14:m>
                  <m:oMath xmlns:m="http://schemas.openxmlformats.org/officeDocument/2006/math">
                    <m:r>
                      <a:rPr lang="bg-BG" b="0" i="0" smtClean="0">
                        <a:latin typeface="Cambria Math"/>
                      </a:rPr>
                      <m:t>Ъ</m:t>
                    </m:r>
                    <m:d>
                      <m:d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bg-BG" b="0" i="1" smtClean="0">
                                <a:latin typeface="Cambria Math"/>
                              </a:rPr>
                              <m:t>ъ</m:t>
                            </m:r>
                          </m:sub>
                        </m:sSub>
                        <m:r>
                          <a:rPr lang="bg-BG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bg-BG" b="0" i="1" smtClean="0">
                                <a:latin typeface="Cambria Math"/>
                              </a:rPr>
                              <m:t>ъ</m:t>
                            </m:r>
                          </m:sub>
                        </m:sSub>
                        <m:r>
                          <a:rPr lang="bg-BG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bg-BG" b="0" i="1" smtClean="0">
                                <a:latin typeface="Cambria Math"/>
                              </a:rPr>
                              <m:t>ъ</m:t>
                            </m:r>
                          </m:sub>
                        </m:sSub>
                      </m:e>
                    </m:d>
                  </m:oMath>
                </a14:m>
                <a:endParaRPr lang="bg-BG" dirty="0"/>
              </a:p>
              <a:p>
                <a:r>
                  <a:rPr lang="bg-BG" dirty="0"/>
                  <a:t>Пресмятане на новите координати</a:t>
                </a:r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bg-BG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bg-BG" b="0" i="1">
                                      <a:latin typeface="Cambria Math"/>
                                    </a:rPr>
                                    <m:t>ново</m:t>
                                  </m:r>
                                </m:sub>
                              </m:sSub>
                              <m:r>
                                <a:rPr lang="en-US" b="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bg-BG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bg-BG" b="0" i="1">
                                      <a:latin typeface="Cambria Math"/>
                                    </a:rPr>
                                    <m:t>старо</m:t>
                                  </m:r>
                                </m:sub>
                              </m:sSub>
                              <m:r>
                                <a:rPr lang="en-US" b="0" i="1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bg-BG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bg-BG" b="0" i="1">
                                          <a:latin typeface="Cambria Math"/>
                                        </a:rPr>
                                        <m:t>ъ</m:t>
                                      </m:r>
                                    </m:sub>
                                  </m:sSub>
                                  <m:r>
                                    <a:rPr lang="en-US" b="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bg-BG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bg-BG" b="0" i="1">
                                          <a:latin typeface="Cambria Math"/>
                                        </a:rPr>
                                        <m:t>ю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bg-BG" b="0" i="1">
                                      <a:latin typeface="Cambria Math"/>
                                    </a:rPr>
                                    <m:t>ново</m:t>
                                  </m:r>
                                </m:sub>
                              </m:sSub>
                              <m:r>
                                <a:rPr lang="en-US" b="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bg-BG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bg-BG" b="0" i="1">
                                      <a:latin typeface="Cambria Math"/>
                                    </a:rPr>
                                    <m:t>старо</m:t>
                                  </m:r>
                                </m:sub>
                              </m:sSub>
                              <m:r>
                                <a:rPr lang="en-US" b="0" i="1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bg-BG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bg-BG" b="0" i="1">
                                          <a:latin typeface="Cambria Math"/>
                                        </a:rPr>
                                        <m:t>ъ</m:t>
                                      </m:r>
                                    </m:sub>
                                  </m:sSub>
                                  <m:r>
                                    <a:rPr lang="en-US" b="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bg-BG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bg-BG" b="0" i="1">
                                          <a:latin typeface="Cambria Math"/>
                                        </a:rPr>
                                        <m:t>ю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bg-BG" b="0" i="1">
                                      <a:latin typeface="Cambria Math"/>
                                    </a:rPr>
                                    <m:t>ново</m:t>
                                  </m:r>
                                </m:sub>
                              </m:sSub>
                              <m:r>
                                <a:rPr lang="en-US" b="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bg-BG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bg-BG" b="0" i="1">
                                      <a:latin typeface="Cambria Math"/>
                                    </a:rPr>
                                    <m:t>старо</m:t>
                                  </m:r>
                                </m:sub>
                              </m:sSub>
                              <m:r>
                                <a:rPr lang="en-US" b="0" i="1">
                                  <a:latin typeface="Cambria Math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bg-BG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bg-BG" b="0" i="1">
                                          <a:latin typeface="Cambria Math"/>
                                        </a:rPr>
                                        <m:t>ъ</m:t>
                                      </m:r>
                                    </m:sub>
                                  </m:sSub>
                                  <m:r>
                                    <a:rPr lang="en-US" b="0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bg-BG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bg-BG" b="0" i="1">
                                          <a:latin typeface="Cambria Math"/>
                                        </a:rPr>
                                        <m:t>ю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bg-BG" dirty="0"/>
              </a:p>
              <a:p>
                <a:pPr lvl="1"/>
                <a:endParaRPr lang="bg-BG" dirty="0"/>
              </a:p>
              <a:p>
                <a:pPr lvl="1"/>
                <a:endParaRPr lang="bg-BG" b="0" dirty="0"/>
              </a:p>
              <a:p>
                <a:pPr lvl="1"/>
                <a:endParaRPr lang="bg-BG" b="0" dirty="0"/>
              </a:p>
              <a:p>
                <a:pPr lvl="1"/>
                <a:endParaRPr lang="bg-BG" b="0" dirty="0"/>
              </a:p>
              <a:p>
                <a:pPr lvl="1"/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4346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ckroach.avi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 cstate="print">
            <a:lum bright="2000"/>
          </a:blip>
          <a:stretch>
            <a:fillRect/>
          </a:stretch>
        </p:blipFill>
        <p:spPr>
          <a:xfrm>
            <a:off x="-2152650" y="4737685"/>
            <a:ext cx="13830300" cy="4086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Хлебарка пълзи по сферична лампа</a:t>
                </a:r>
              </a:p>
              <a:p>
                <a:pPr lvl="1"/>
                <a:r>
                  <a:rPr lang="bg-BG" dirty="0"/>
                  <a:t>Радиус на лампата: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20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Център на лампата: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(200,150,300)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Пол: неизвестен, очи: черни</a:t>
                </a:r>
              </a:p>
              <a:p>
                <a:r>
                  <a:rPr lang="bg-BG" dirty="0"/>
                  <a:t>Какви са координатите на хлебарката</a:t>
                </a:r>
              </a:p>
              <a:p>
                <a:pPr lvl="1"/>
                <a:r>
                  <a:rPr lang="bg-BG" dirty="0"/>
                  <a:t>Спрямо центъра на лампата?</a:t>
                </a:r>
              </a:p>
              <a:p>
                <a:pPr lvl="1"/>
                <a:r>
                  <a:rPr lang="bg-BG" dirty="0"/>
                  <a:t>Спрямо центъра на стаята?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6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Примерна задача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24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Спрямо лампата (сферични координати)</a:t>
                </a:r>
              </a:p>
              <a:p>
                <a:pPr lvl="1"/>
                <a:r>
                  <a:rPr lang="bg-BG" dirty="0"/>
                  <a:t>Координати на хлебарката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bg-BG" b="0" i="1" smtClean="0">
                        <a:latin typeface="Cambria Math"/>
                      </a:rPr>
                      <m:t>Х</m:t>
                    </m:r>
                    <m:d>
                      <m:dPr>
                        <m:ctrlPr>
                          <a:rPr lang="bg-B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bg-BG" b="0" i="1" smtClean="0">
                            <a:latin typeface="Cambria Math"/>
                          </a:rPr>
                          <m:t>20,</m:t>
                        </m:r>
                        <m:r>
                          <a:rPr lang="en-US" b="0" i="1" smtClean="0">
                            <a:latin typeface="Cambria Math"/>
                          </a:rPr>
                          <m:t>𝛼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𝛽</m:t>
                        </m:r>
                      </m:e>
                    </m:d>
                  </m:oMath>
                </a14:m>
                <a:endParaRPr lang="bg-BG" dirty="0"/>
              </a:p>
              <a:p>
                <a:r>
                  <a:rPr lang="bg-BG" dirty="0"/>
                  <a:t>Спрямо стаята (декартови координати)</a:t>
                </a:r>
                <a:endParaRPr lang="en-US" dirty="0"/>
              </a:p>
              <a:p>
                <a:pPr marL="74295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bg-BG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Х</m:t>
                      </m:r>
                      <m:d>
                        <m:dPr>
                          <m:ctrlPr>
                            <a:rPr lang="bg-BG" sz="24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bg-BG" sz="2400" b="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20,</m:t>
                          </m:r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𝛼</m:t>
                          </m:r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sz="2400" b="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𝛽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     </m:t>
                      </m:r>
                      <m:d>
                        <m:dPr>
                          <m:begChr m:val="|"/>
                          <m:endChr m:val=""/>
                          <m:ctrlPr>
                            <a:rPr lang="bg-BG" sz="2400" b="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400" b="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400" b="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=200+20</m:t>
                              </m:r>
                              <m:func>
                                <m:funcPr>
                                  <m:ctrlPr>
                                    <a:rPr lang="en-US" sz="2400" b="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400" b="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𝑐𝑜𝑠</m:t>
                                  </m:r>
                                </m:fName>
                                <m:e>
                                  <m:r>
                                    <a:rPr lang="en-US" sz="2400" b="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sz="2400" b="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400" b="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𝑐𝑜𝑠</m:t>
                                  </m:r>
                                </m:fName>
                                <m:e>
                                  <m:r>
                                    <a:rPr lang="en-US" sz="2400" b="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𝛽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400" b="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2400" b="0" i="1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=150+20</m:t>
                              </m:r>
                              <m:func>
                                <m:funcPr>
                                  <m:ctrlPr>
                                    <a:rPr lang="en-US" sz="2400" b="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400" b="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𝑠𝑖𝑛</m:t>
                                  </m:r>
                                </m:fName>
                                <m:e>
                                  <m:r>
                                    <a:rPr lang="en-US" sz="2400" b="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sz="2400" b="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400" b="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𝑐𝑜𝑠</m:t>
                                  </m:r>
                                </m:fName>
                                <m:e>
                                  <m:r>
                                    <a:rPr lang="en-US" sz="2400" b="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400" b="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  <m:r>
                                <a:rPr lang="en-US" sz="2400" b="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=300+20</m:t>
                              </m:r>
                              <m:func>
                                <m:funcPr>
                                  <m:ctrlPr>
                                    <a:rPr lang="en-US" sz="2400" b="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400" b="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𝑠𝑖𝑛</m:t>
                                  </m:r>
                                </m:fName>
                                <m:e>
                                  <m:r>
                                    <a:rPr lang="en-US" sz="2400" b="0" i="1">
                                      <a:solidFill>
                                        <a:srgbClr val="0070C0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𝛽</m:t>
                                  </m:r>
                                </m:e>
                              </m:func>
                              <m:r>
                                <a:rPr lang="en-US" sz="2400" b="0" i="1">
                                  <a:solidFill>
                                    <a:srgbClr val="0070C0"/>
                                  </a:solidFill>
                                  <a:latin typeface="Cambria Math"/>
                                  <a:ea typeface="Cambria Math"/>
                                </a:rPr>
                                <m:t>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07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Декартова</a:t>
            </a:r>
            <a:br>
              <a:rPr lang="bg-BG" dirty="0"/>
            </a:br>
            <a:r>
              <a:rPr lang="bg-BG" dirty="0"/>
              <a:t>координатна система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" y="485775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0:15</a:t>
            </a:r>
            <a:endParaRPr lang="bg-B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chemeClr val="tx1">
                    <a:lumMod val="65000"/>
                    <a:lumOff val="35000"/>
                    <a:alpha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269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Разстояние между точки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Точки в 3</a:t>
                </a:r>
                <a:r>
                  <a:rPr lang="en-US" dirty="0"/>
                  <a:t>D: </a:t>
                </a:r>
                <a14:m>
                  <m:oMath xmlns:m="http://schemas.openxmlformats.org/officeDocument/2006/math">
                    <m:r>
                      <a:rPr lang="bg-BG" b="0">
                        <a:latin typeface="Cambria Math"/>
                      </a:rPr>
                      <m:t>Ю</m:t>
                    </m:r>
                    <m:d>
                      <m:dPr>
                        <m:ctrlPr>
                          <a:rPr lang="bg-BG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bg-BG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bg-BG" b="0" i="1">
                                <a:latin typeface="Cambria Math"/>
                              </a:rPr>
                              <m:t>ю</m:t>
                            </m:r>
                          </m:sub>
                        </m:sSub>
                        <m:r>
                          <a:rPr lang="bg-BG" b="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bg-BG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bg-BG" b="0" i="1">
                                <a:latin typeface="Cambria Math"/>
                              </a:rPr>
                              <m:t>ю</m:t>
                            </m:r>
                          </m:sub>
                        </m:sSub>
                        <m:r>
                          <a:rPr lang="bg-BG" b="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bg-BG" b="0" i="1">
                                <a:latin typeface="Cambria Math"/>
                              </a:rPr>
                              <m:t>ю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bg-BG" dirty="0"/>
                  <a:t>и </a:t>
                </a:r>
                <a14:m>
                  <m:oMath xmlns:m="http://schemas.openxmlformats.org/officeDocument/2006/math">
                    <m:r>
                      <a:rPr lang="bg-BG" b="0">
                        <a:latin typeface="Cambria Math"/>
                      </a:rPr>
                      <m:t>Ъ</m:t>
                    </m:r>
                    <m:d>
                      <m:d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bg-BG" b="0" i="1">
                                <a:latin typeface="Cambria Math"/>
                              </a:rPr>
                              <m:t>ъ</m:t>
                            </m:r>
                          </m:sub>
                        </m:sSub>
                        <m:r>
                          <a:rPr lang="bg-BG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bg-BG" b="0" i="1">
                                <a:latin typeface="Cambria Math"/>
                              </a:rPr>
                              <m:t>ъ</m:t>
                            </m:r>
                          </m:sub>
                        </m:sSub>
                        <m:r>
                          <a:rPr lang="bg-BG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bg-BG" b="0" i="1">
                                <a:latin typeface="Cambria Math"/>
                              </a:rPr>
                              <m:t>ъ</m:t>
                            </m:r>
                          </m:sub>
                        </m:sSub>
                      </m:e>
                    </m:d>
                  </m:oMath>
                </a14:m>
                <a:endParaRPr lang="bg-BG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bg-BG" dirty="0"/>
                  <a:t>Разстоянието чрез теорема на Питагор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bg-B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bg-BG" i="1">
                                        <a:latin typeface="Cambria Math"/>
                                      </a:rPr>
                                      <m:t>ъ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bg-B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bg-BG" i="1">
                                        <a:latin typeface="Cambria Math"/>
                                      </a:rPr>
                                      <m:t>ю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bg-B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bg-BG" i="1">
                                        <a:latin typeface="Cambria Math"/>
                                      </a:rPr>
                                      <m:t>ъ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bg-B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bg-BG" i="1">
                                        <a:latin typeface="Cambria Math"/>
                                      </a:rPr>
                                      <m:t>ю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bg-B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bg-BG" i="1">
                                        <a:latin typeface="Cambria Math"/>
                                      </a:rPr>
                                      <m:t>ъ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bg-BG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bg-BG" i="1">
                                        <a:latin typeface="Cambria Math"/>
                                      </a:rPr>
                                      <m:t>ю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" y="4435116"/>
            <a:ext cx="91440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“Pizza Ordering Dilemma”</a:t>
            </a:r>
            <a:endParaRPr lang="bg-BG" sz="1400" dirty="0"/>
          </a:p>
          <a:p>
            <a:pPr algn="ctr"/>
            <a:r>
              <a:rPr lang="en-US" sz="1400" dirty="0">
                <a:hlinkClick r:id="rId5"/>
              </a:rPr>
              <a:t>http://youtu.be/_IVRTK5ezo0</a:t>
            </a:r>
            <a:endParaRPr lang="en-US" sz="1400" dirty="0"/>
          </a:p>
        </p:txBody>
      </p:sp>
      <p:pic>
        <p:nvPicPr>
          <p:cNvPr id="9" name="Picture 39">
            <a:hlinkClick r:id="rId6" action="ppaction://hlinkfile"/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41656" y="2647950"/>
            <a:ext cx="325755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643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 и решение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Хамелеон и муха</a:t>
                </a:r>
              </a:p>
              <a:p>
                <a:pPr lvl="1"/>
                <a:r>
                  <a:rPr lang="bg-BG" dirty="0"/>
                  <a:t>Муха (сочна) е на координати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(10,</m:t>
                    </m:r>
                    <m:r>
                      <a:rPr lang="bg-BG" i="1" dirty="0" err="1" smtClean="0">
                        <a:latin typeface="Cambria Math"/>
                      </a:rPr>
                      <m:t>10</m:t>
                    </m:r>
                    <m:r>
                      <a:rPr lang="bg-BG" i="1" dirty="0" smtClean="0">
                        <a:latin typeface="Cambria Math"/>
                      </a:rPr>
                      <m:t>,5)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Хамелеон (гладен) е на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(20,2,0)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Колко дълъг трябва да му е … езикът?</a:t>
                </a:r>
              </a:p>
              <a:p>
                <a:r>
                  <a:rPr lang="bg-BG" dirty="0"/>
                  <a:t>Отговор</a:t>
                </a:r>
              </a:p>
              <a:p>
                <a:pPr lvl="1"/>
                <a:r>
                  <a:rPr lang="bg-BG" dirty="0"/>
                  <a:t>Получаваме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20−10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2−10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0−5</m:t>
                                </m:r>
                              </m:e>
                            </m:d>
                          </m:e>
                          <m:sup>
                            <m:r>
                              <a:rPr lang="en-US" sz="2000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000" b="0" i="1" smtClean="0">
                        <a:latin typeface="Cambria Math"/>
                      </a:rPr>
                      <m:t>≈13.7</m:t>
                    </m:r>
                  </m:oMath>
                </a14:m>
                <a:endParaRPr lang="bg-BG" dirty="0"/>
              </a:p>
              <a:p>
                <a:pPr lvl="1"/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13.7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какво?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12630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bg-BG" dirty="0"/>
                  <a:t>Имаме две </a:t>
                </a:r>
                <a:r>
                  <a:rPr lang="en-US" dirty="0"/>
                  <a:t>3D </a:t>
                </a:r>
                <a:r>
                  <a:rPr lang="bg-BG" dirty="0"/>
                  <a:t>точки (пак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Ю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Ъ</m:t>
                    </m:r>
                  </m:oMath>
                </a14:m>
                <a:r>
                  <a:rPr lang="bg-BG" dirty="0"/>
                  <a:t> </a:t>
                </a:r>
                <a:r>
                  <a:rPr lang="en-US" dirty="0"/>
                  <a:t>)</a:t>
                </a:r>
                <a:endParaRPr lang="bg-BG" dirty="0"/>
              </a:p>
              <a:p>
                <a:pPr lvl="1"/>
                <a:r>
                  <a:rPr lang="bg-BG" dirty="0"/>
                  <a:t>Искаме да получим междинна точка</a:t>
                </a:r>
              </a:p>
              <a:p>
                <a:r>
                  <a:rPr lang="bg-BG" dirty="0"/>
                  <a:t>Използваме линейна обвивка</a:t>
                </a:r>
                <a:r>
                  <a:rPr lang="en-US" dirty="0"/>
                  <a:t>/</a:t>
                </a:r>
                <a:r>
                  <a:rPr lang="bg-BG" dirty="0"/>
                  <a:t>комбинация</a:t>
                </a:r>
              </a:p>
              <a:p>
                <a:pPr lvl="1"/>
                <a:r>
                  <a:rPr lang="bg-BG" dirty="0"/>
                  <a:t>При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</a:rPr>
                      <m:t>=0</m:t>
                    </m:r>
                  </m:oMath>
                </a14:m>
                <a:r>
                  <a:rPr lang="bg-BG" dirty="0"/>
                  <a:t> 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bg-BG" dirty="0"/>
                  <a:t> получаваме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Ю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и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Ъ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При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  <a:sym typeface="Symbol"/>
                      </a:rPr>
                      <m:t>(0,1)</m:t>
                    </m:r>
                  </m:oMath>
                </a14:m>
                <a:r>
                  <a:rPr lang="bg-BG" dirty="0">
                    <a:sym typeface="Symbol"/>
                  </a:rPr>
                  <a:t> – междинна точка</a:t>
                </a:r>
                <a:endParaRPr lang="en-US" dirty="0">
                  <a:sym typeface="Symbol"/>
                </a:endParaRPr>
              </a:p>
              <a:p>
                <a:pPr marL="747713" lvl="1" indent="0">
                  <a:buNone/>
                </a:pPr>
                <a14:m>
                  <m:oMath xmlns:m="http://schemas.openxmlformats.org/officeDocument/2006/math">
                    <m:r>
                      <a:rPr lang="bg-BG" i="1">
                        <a:latin typeface="Cambria Math"/>
                      </a:rPr>
                      <m:t>Щ</m:t>
                    </m:r>
                    <m:r>
                      <a:rPr lang="bg-BG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bg-B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bg-BG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bg-BG" b="0" i="1" smtClean="0">
                        <a:latin typeface="Cambria Math"/>
                      </a:rPr>
                      <m:t>Ю+</m:t>
                    </m:r>
                    <m:d>
                      <m:dPr>
                        <m:ctrlPr>
                          <a:rPr lang="bg-B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bg-BG" b="0" i="1" smtClean="0">
                        <a:latin typeface="Cambria Math"/>
                      </a:rPr>
                      <m:t>Ъ </m:t>
                    </m:r>
                    <m:r>
                      <a:rPr lang="en-US" b="0" i="1" smtClean="0">
                        <a:latin typeface="Cambria Math"/>
                      </a:rPr>
                      <m:t>     </m:t>
                    </m:r>
                    <m:d>
                      <m:dPr>
                        <m:begChr m:val="|"/>
                        <m:endChr m:val=""/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bg-B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bg-BG" b="0" i="1" smtClean="0">
                                    <a:latin typeface="Cambria Math"/>
                                  </a:rPr>
                                  <m:t>щ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bg-B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bg-BG" b="0" i="1" smtClean="0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bg-BG" b="0" i="1" smtClean="0">
                                    <a:latin typeface="Cambria Math"/>
                                  </a:rPr>
                                  <m:t>ю</m:t>
                                </m:r>
                              </m:sub>
                            </m:sSub>
                            <m:r>
                              <a:rPr lang="bg-BG" b="0" i="1" smtClean="0">
                                <a:latin typeface="Cambria Math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bg-BG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bg-BG" b="0" i="1" smtClean="0">
                                    <a:latin typeface="Cambria Math"/>
                                  </a:rPr>
                                  <m:t>ъ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bg-BG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bg-BG" i="1">
                                    <a:latin typeface="Cambria Math"/>
                                  </a:rPr>
                                  <m:t>щ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bg-BG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bg-BG" i="1">
                                    <a:latin typeface="Cambria Math"/>
                                  </a:rPr>
                                  <m:t>ю</m:t>
                                </m:r>
                              </m:sub>
                            </m:sSub>
                            <m:r>
                              <a:rPr lang="bg-BG" i="1">
                                <a:latin typeface="Cambria Math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bg-BG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bg-BG" i="1">
                                    <a:latin typeface="Cambria Math"/>
                                  </a:rPr>
                                  <m:t>ъ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bg-BG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bg-BG" i="1">
                                    <a:latin typeface="Cambria Math"/>
                                  </a:rPr>
                                  <m:t>щ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bg-BG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bg-BG" i="1">
                                    <a:latin typeface="Cambria Math"/>
                                  </a:rPr>
                                  <m:t>1−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bg-BG" i="1">
                                    <a:latin typeface="Cambria Math"/>
                                  </a:rPr>
                                  <m:t>ю</m:t>
                                </m:r>
                              </m:sub>
                            </m:sSub>
                            <m:r>
                              <a:rPr lang="bg-BG" i="1">
                                <a:latin typeface="Cambria Math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bg-BG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𝑡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bg-BG" i="1">
                                    <a:latin typeface="Cambria Math"/>
                                  </a:rPr>
                                  <m:t>ъ</m:t>
                                </m:r>
                              </m:sub>
                            </m:sSub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32" t="-261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Междинни точки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4263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Самурай и шпеков салам</a:t>
                </a:r>
              </a:p>
              <a:p>
                <a:pPr lvl="1"/>
                <a:r>
                  <a:rPr lang="bg-BG" dirty="0"/>
                  <a:t>Шпеков салам е хвърлен към самурай</a:t>
                </a:r>
              </a:p>
              <a:p>
                <a:pPr lvl="1"/>
                <a:r>
                  <a:rPr lang="bg-BG" dirty="0"/>
                  <a:t>Едното „дупе” е на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(200, −40, 160)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Другото „дупе” е на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(170, 20, 190)</m:t>
                    </m:r>
                  </m:oMath>
                </a14:m>
                <a:endParaRPr lang="bg-BG" dirty="0"/>
              </a:p>
              <a:p>
                <a:r>
                  <a:rPr lang="bg-BG" dirty="0"/>
                  <a:t>Задача</a:t>
                </a:r>
              </a:p>
              <a:p>
                <a:pPr lvl="1"/>
                <a:r>
                  <a:rPr lang="bg-BG" dirty="0"/>
                  <a:t>Откъде да мине мечът на самурая, за да разреже салама на три еднакво дълги части?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4405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bg-BG" dirty="0"/>
                  <a:t>Точки</a:t>
                </a:r>
              </a:p>
              <a:p>
                <a:pPr lvl="1"/>
                <a:r>
                  <a:rPr lang="bg-BG" dirty="0" err="1"/>
                  <a:t>Еднокрайна</a:t>
                </a:r>
                <a:r>
                  <a:rPr lang="bg-BG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bg-BG" i="1" dirty="0" smtClean="0">
                            <a:latin typeface="Cambria Math"/>
                          </a:rPr>
                          <m:t>Д</m:t>
                        </m:r>
                      </m:e>
                      <m:sub>
                        <m:r>
                          <a:rPr lang="bg-BG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bg-BG" i="1" dirty="0" smtClean="0">
                        <a:latin typeface="Cambria Math"/>
                      </a:rPr>
                      <m:t>(200, −40, 160)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 err="1"/>
                  <a:t>Другокрайна</a:t>
                </a:r>
                <a:r>
                  <a:rPr lang="bg-BG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bg-BG" i="1" dirty="0" smtClean="0">
                            <a:latin typeface="Cambria Math"/>
                          </a:rPr>
                          <m:t>Д</m:t>
                        </m:r>
                      </m:e>
                      <m:sub>
                        <m:r>
                          <a:rPr lang="bg-BG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bg-BG" i="1" dirty="0" smtClean="0">
                        <a:latin typeface="Cambria Math"/>
                      </a:rPr>
                      <m:t>(170, 20, 190)</m:t>
                    </m:r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Междинни: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bg-BG" i="1" dirty="0" smtClean="0">
                            <a:latin typeface="Cambria Math"/>
                          </a:rPr>
                          <m:t>М</m:t>
                        </m:r>
                      </m:e>
                      <m:sub>
                        <m:r>
                          <a:rPr lang="bg-BG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bg-BG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 dirty="0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bg-BG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𝑀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bg-BG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𝑡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i="1" dirty="0" smtClean="0">
                            <a:latin typeface="Cambria Math"/>
                          </a:rPr>
                          <m:t>3</m:t>
                        </m:r>
                      </m:den>
                    </m:f>
                    <m:r>
                      <a:rPr lang="bg-BG" i="1" dirty="0" smtClean="0">
                        <a:latin typeface="Cambria Math"/>
                      </a:rPr>
                      <m:t>)</m:t>
                    </m:r>
                  </m:oMath>
                </a14:m>
                <a:endParaRPr lang="bg-BG" dirty="0"/>
              </a:p>
              <a:p>
                <a:r>
                  <a:rPr lang="bg-BG" dirty="0"/>
                  <a:t>Получаваме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bg-B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bg-BG" b="0" i="1" smtClean="0">
                            <a:latin typeface="Cambria Math"/>
                          </a:rPr>
                          <m:t>М</m:t>
                        </m:r>
                      </m:e>
                      <m:sub>
                        <m:r>
                          <a:rPr lang="bg-BG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bg-BG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bg-B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bg-BG" b="0" i="1" smtClean="0">
                            <a:latin typeface="Cambria Math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bg-B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bg-BG" b="0" i="1" smtClean="0">
                            <a:latin typeface="Cambria Math"/>
                          </a:rPr>
                          <m:t>Д</m:t>
                        </m:r>
                      </m:e>
                      <m:sub>
                        <m:r>
                          <a:rPr lang="bg-BG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bg-BG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bg-BG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bg-BG" b="0" i="1" smtClean="0">
                            <a:latin typeface="Cambria Math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bg-BG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bg-BG" b="0" i="1" smtClean="0">
                            <a:latin typeface="Cambria Math"/>
                          </a:rPr>
                          <m:t>Д</m:t>
                        </m:r>
                      </m:e>
                      <m:sub>
                        <m:r>
                          <a:rPr lang="bg-BG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bg-BG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bg-BG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bg-BG" b="0" i="1" smtClean="0">
                            <a:latin typeface="Cambria Math"/>
                          </a:rPr>
                          <m:t>190,−20,170</m:t>
                        </m:r>
                      </m:e>
                    </m:d>
                  </m:oMath>
                </a14:m>
                <a:r>
                  <a:rPr lang="bg-BG" b="0" dirty="0"/>
                  <a:t>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bg-BG" i="1">
                            <a:latin typeface="Cambria Math"/>
                          </a:rPr>
                          <m:t>М</m:t>
                        </m:r>
                      </m:e>
                      <m:sub>
                        <m:r>
                          <a:rPr lang="bg-BG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bg-BG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bg-BG" i="1">
                            <a:latin typeface="Cambria Math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bg-BG" i="1">
                            <a:latin typeface="Cambria Math"/>
                          </a:rPr>
                          <m:t>Д</m:t>
                        </m:r>
                      </m:e>
                      <m:sub>
                        <m:r>
                          <a:rPr lang="bg-BG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bg-BG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bg-BG" i="1">
                            <a:latin typeface="Cambria Math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bg-BG" i="1">
                            <a:latin typeface="Cambria Math"/>
                          </a:rPr>
                          <m:t>Д</m:t>
                        </m:r>
                      </m:e>
                      <m:sub>
                        <m:r>
                          <a:rPr lang="bg-BG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bg-BG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bg-BG" i="1">
                            <a:latin typeface="Cambria Math"/>
                          </a:rPr>
                          <m:t>1</m:t>
                        </m:r>
                        <m:r>
                          <a:rPr lang="bg-BG" b="0" i="1" smtClean="0">
                            <a:latin typeface="Cambria Math"/>
                          </a:rPr>
                          <m:t>8</m:t>
                        </m:r>
                        <m:r>
                          <a:rPr lang="bg-BG" i="1">
                            <a:latin typeface="Cambria Math"/>
                          </a:rPr>
                          <m:t>0,0,1</m:t>
                        </m:r>
                        <m:r>
                          <a:rPr lang="bg-BG" b="0" i="1" smtClean="0">
                            <a:latin typeface="Cambria Math"/>
                          </a:rPr>
                          <m:t>8</m:t>
                        </m:r>
                        <m:r>
                          <a:rPr lang="bg-BG" i="1">
                            <a:latin typeface="Cambria Math"/>
                          </a:rPr>
                          <m:t>0</m:t>
                        </m:r>
                      </m:e>
                    </m:d>
                  </m:oMath>
                </a14:m>
                <a:r>
                  <a:rPr lang="bg-BG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1632" t="-261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Решение</a:t>
            </a:r>
            <a:endParaRPr lang="en-US" dirty="0"/>
          </a:p>
        </p:txBody>
      </p:sp>
      <p:pic>
        <p:nvPicPr>
          <p:cNvPr id="15408" name="Picture 48" descr="D:\Pavel\Courses\Materials\Course.OKG 2017\Lectures 2017\03. Coordinate systems\20181012_110239.jpg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9713688">
            <a:off x="6094126" y="3634566"/>
            <a:ext cx="2747817" cy="47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08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Обхождане на интервал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Параметрично лутане напред-назад</a:t>
                </a:r>
              </a:p>
              <a:p>
                <a:pPr lvl="1"/>
                <a:r>
                  <a:rPr lang="bg-BG" dirty="0"/>
                  <a:t>Числов параметър </a:t>
                </a:r>
                <a:r>
                  <a:rPr lang="bg-BG" dirty="0" err="1"/>
                  <a:t>осцилира</a:t>
                </a:r>
                <a:r>
                  <a:rPr lang="bg-BG" dirty="0"/>
                  <a:t> 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[</m:t>
                    </m:r>
                    <m:r>
                      <a:rPr lang="en-US" i="1" dirty="0" smtClean="0">
                        <a:latin typeface="Cambria Math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en-US" i="1" dirty="0" smtClean="0">
                        <a:latin typeface="Cambria Math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/>
                      </a:rPr>
                      <m:t>]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Представяне чрез периодична функция</a:t>
                </a:r>
                <a:endParaRPr lang="en-US" dirty="0"/>
              </a:p>
              <a:p>
                <a:pPr lvl="1"/>
                <a:endParaRPr lang="bg-BG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747713" lvl="1" indent="0">
                  <a:buNone/>
                </a:pPr>
                <a:endParaRPr lang="bg-BG" dirty="0"/>
              </a:p>
              <a:p>
                <a:pPr lvl="1"/>
                <a:r>
                  <a:rPr lang="bg-BG" dirty="0"/>
                  <a:t>Коефициенти: </a:t>
                </a:r>
                <a:r>
                  <a:rPr lang="bg-BG" dirty="0" err="1"/>
                  <a:t>полумясто</a:t>
                </a:r>
                <a:r>
                  <a:rPr lang="bg-BG" dirty="0"/>
                  <a:t> и </a:t>
                </a:r>
                <a:r>
                  <a:rPr lang="bg-BG" dirty="0" err="1"/>
                  <a:t>полуразстояние</a:t>
                </a:r>
                <a:r>
                  <a:rPr lang="bg-BG" dirty="0"/>
                  <a:t> 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4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92693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 съответната задача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Колега гледа колежки</a:t>
                </a:r>
              </a:p>
              <a:p>
                <a:pPr lvl="1"/>
                <a:r>
                  <a:rPr lang="bg-BG" dirty="0"/>
                  <a:t>Колежка №1 в посока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40</m:t>
                    </m:r>
                    <m:r>
                      <a:rPr lang="bg-BG" i="1" baseline="30000" dirty="0" smtClean="0">
                        <a:latin typeface="Cambria Math"/>
                      </a:rPr>
                      <m:t>о</m:t>
                    </m:r>
                  </m:oMath>
                </a14:m>
                <a:endParaRPr lang="bg-BG" baseline="30000" dirty="0"/>
              </a:p>
              <a:p>
                <a:pPr lvl="1"/>
                <a:r>
                  <a:rPr lang="bg-BG" dirty="0"/>
                  <a:t>Колежка №2 в посока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130</m:t>
                    </m:r>
                    <m:r>
                      <a:rPr lang="bg-BG" i="1" baseline="30000" dirty="0" smtClean="0">
                        <a:latin typeface="Cambria Math"/>
                      </a:rPr>
                      <m:t>о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Как се въртят очите на колегата?</a:t>
                </a:r>
                <a:endParaRPr lang="en-US" dirty="0"/>
              </a:p>
              <a:p>
                <a:pPr lvl="1"/>
                <a:endParaRPr lang="en-US" dirty="0"/>
              </a:p>
              <a:p>
                <a:pPr marL="747713" lvl="1" indent="0">
                  <a:buNone/>
                </a:pPr>
                <a:r>
                  <a:rPr lang="bg-BG" sz="3200" dirty="0">
                    <a:ln>
                      <a:solidFill>
                        <a:srgbClr val="C00000"/>
                      </a:solidFill>
                    </a:ln>
                    <a:solidFill>
                      <a:srgbClr val="FF0000"/>
                    </a:solidFill>
                  </a:rPr>
                  <a:t>💘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>
                            <a:latin typeface="Cambria Math"/>
                          </a:rPr>
                          <m:t>130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°+40°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130°−40°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=85°+45°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  <a:ea typeface="Cambria Math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func>
                  </m:oMath>
                </a14:m>
                <a:endParaRPr lang="en-US" sz="3200" spc="50" dirty="0">
                  <a:ln>
                    <a:solidFill>
                      <a:srgbClr val="C00000"/>
                    </a:solidFill>
                  </a:ln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bg-BG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0A58A56-FF32-4BC8-BF5A-F7112D4D9F0E}"/>
              </a:ext>
            </a:extLst>
          </p:cNvPr>
          <p:cNvSpPr txBox="1"/>
          <p:nvPr/>
        </p:nvSpPr>
        <p:spPr>
          <a:xfrm>
            <a:off x="152400" y="447675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dirty="0">
                <a:solidFill>
                  <a:srgbClr val="0070C0"/>
                </a:solidFill>
              </a:rPr>
              <a:t>Пера на стрела,</a:t>
            </a:r>
            <a:br>
              <a:rPr lang="bg-BG" sz="1200" dirty="0">
                <a:solidFill>
                  <a:srgbClr val="0070C0"/>
                </a:solidFill>
              </a:rPr>
            </a:br>
            <a:r>
              <a:rPr lang="bg-BG" sz="1200" dirty="0">
                <a:solidFill>
                  <a:srgbClr val="0070C0"/>
                </a:solidFill>
              </a:rPr>
              <a:t>а не кухненска шпатула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6A3C51D-DED7-4609-81A0-FB72665798C9}"/>
              </a:ext>
            </a:extLst>
          </p:cNvPr>
          <p:cNvSpPr/>
          <p:nvPr/>
        </p:nvSpPr>
        <p:spPr>
          <a:xfrm>
            <a:off x="945715" y="3189151"/>
            <a:ext cx="1577618" cy="1323163"/>
          </a:xfrm>
          <a:custGeom>
            <a:avLst/>
            <a:gdLst>
              <a:gd name="connsiteX0" fmla="*/ 2059912 w 2059912"/>
              <a:gd name="connsiteY0" fmla="*/ 0 h 725942"/>
              <a:gd name="connsiteX1" fmla="*/ 994787 w 2059912"/>
              <a:gd name="connsiteY1" fmla="*/ 723482 h 725942"/>
              <a:gd name="connsiteX2" fmla="*/ 0 w 2059912"/>
              <a:gd name="connsiteY2" fmla="*/ 190919 h 725942"/>
              <a:gd name="connsiteX0" fmla="*/ 2672862 w 2672862"/>
              <a:gd name="connsiteY0" fmla="*/ 351692 h 595135"/>
              <a:gd name="connsiteX1" fmla="*/ 994787 w 2672862"/>
              <a:gd name="connsiteY1" fmla="*/ 532563 h 595135"/>
              <a:gd name="connsiteX2" fmla="*/ 0 w 2672862"/>
              <a:gd name="connsiteY2" fmla="*/ 0 h 595135"/>
              <a:gd name="connsiteX0" fmla="*/ 2672862 w 2672862"/>
              <a:gd name="connsiteY0" fmla="*/ 351692 h 541935"/>
              <a:gd name="connsiteX1" fmla="*/ 994787 w 2672862"/>
              <a:gd name="connsiteY1" fmla="*/ 532563 h 541935"/>
              <a:gd name="connsiteX2" fmla="*/ 0 w 2672862"/>
              <a:gd name="connsiteY2" fmla="*/ 0 h 541935"/>
              <a:gd name="connsiteX0" fmla="*/ 2692959 w 2692959"/>
              <a:gd name="connsiteY0" fmla="*/ 361741 h 552427"/>
              <a:gd name="connsiteX1" fmla="*/ 1014884 w 2692959"/>
              <a:gd name="connsiteY1" fmla="*/ 542612 h 552427"/>
              <a:gd name="connsiteX2" fmla="*/ 0 w 2692959"/>
              <a:gd name="connsiteY2" fmla="*/ 0 h 552427"/>
              <a:gd name="connsiteX0" fmla="*/ 2692959 w 2692959"/>
              <a:gd name="connsiteY0" fmla="*/ 361741 h 552427"/>
              <a:gd name="connsiteX1" fmla="*/ 1014884 w 2692959"/>
              <a:gd name="connsiteY1" fmla="*/ 542612 h 552427"/>
              <a:gd name="connsiteX2" fmla="*/ 0 w 2692959"/>
              <a:gd name="connsiteY2" fmla="*/ 0 h 552427"/>
              <a:gd name="connsiteX0" fmla="*/ 2692959 w 2692959"/>
              <a:gd name="connsiteY0" fmla="*/ 361741 h 361741"/>
              <a:gd name="connsiteX1" fmla="*/ 0 w 2692959"/>
              <a:gd name="connsiteY1" fmla="*/ 0 h 361741"/>
              <a:gd name="connsiteX0" fmla="*/ 2692959 w 2716769"/>
              <a:gd name="connsiteY0" fmla="*/ 361741 h 361741"/>
              <a:gd name="connsiteX1" fmla="*/ 0 w 2716769"/>
              <a:gd name="connsiteY1" fmla="*/ 0 h 361741"/>
              <a:gd name="connsiteX0" fmla="*/ 2692959 w 2715051"/>
              <a:gd name="connsiteY0" fmla="*/ 361741 h 361741"/>
              <a:gd name="connsiteX1" fmla="*/ 0 w 2715051"/>
              <a:gd name="connsiteY1" fmla="*/ 0 h 361741"/>
              <a:gd name="connsiteX0" fmla="*/ 3104941 w 3123854"/>
              <a:gd name="connsiteY0" fmla="*/ 281354 h 281354"/>
              <a:gd name="connsiteX1" fmla="*/ 0 w 3123854"/>
              <a:gd name="connsiteY1" fmla="*/ 0 h 281354"/>
              <a:gd name="connsiteX0" fmla="*/ 3104941 w 3104941"/>
              <a:gd name="connsiteY0" fmla="*/ 320804 h 320804"/>
              <a:gd name="connsiteX1" fmla="*/ 0 w 3104941"/>
              <a:gd name="connsiteY1" fmla="*/ 39450 h 320804"/>
              <a:gd name="connsiteX0" fmla="*/ 3024554 w 3024554"/>
              <a:gd name="connsiteY0" fmla="*/ 334498 h 334498"/>
              <a:gd name="connsiteX1" fmla="*/ 0 w 3024554"/>
              <a:gd name="connsiteY1" fmla="*/ 2902 h 334498"/>
              <a:gd name="connsiteX0" fmla="*/ 3024554 w 3024554"/>
              <a:gd name="connsiteY0" fmla="*/ 331596 h 331596"/>
              <a:gd name="connsiteX1" fmla="*/ 0 w 3024554"/>
              <a:gd name="connsiteY1" fmla="*/ 0 h 331596"/>
              <a:gd name="connsiteX0" fmla="*/ 104 w 3322714"/>
              <a:gd name="connsiteY0" fmla="*/ 2706307 h 2706307"/>
              <a:gd name="connsiteX1" fmla="*/ 3246697 w 3322714"/>
              <a:gd name="connsiteY1" fmla="*/ 0 h 2706307"/>
              <a:gd name="connsiteX0" fmla="*/ 177 w 1743384"/>
              <a:gd name="connsiteY0" fmla="*/ 1061752 h 1061752"/>
              <a:gd name="connsiteX1" fmla="*/ 1622686 w 1743384"/>
              <a:gd name="connsiteY1" fmla="*/ 0 h 1061752"/>
              <a:gd name="connsiteX0" fmla="*/ 512 w 1623021"/>
              <a:gd name="connsiteY0" fmla="*/ 1159150 h 1159150"/>
              <a:gd name="connsiteX1" fmla="*/ 1623021 w 1623021"/>
              <a:gd name="connsiteY1" fmla="*/ 97398 h 1159150"/>
              <a:gd name="connsiteX0" fmla="*/ 5054 w 1627563"/>
              <a:gd name="connsiteY0" fmla="*/ 1324777 h 1324777"/>
              <a:gd name="connsiteX1" fmla="*/ 1627563 w 1627563"/>
              <a:gd name="connsiteY1" fmla="*/ 263025 h 1324777"/>
              <a:gd name="connsiteX0" fmla="*/ 2793 w 1625302"/>
              <a:gd name="connsiteY0" fmla="*/ 1336661 h 1336661"/>
              <a:gd name="connsiteX1" fmla="*/ 1625302 w 1625302"/>
              <a:gd name="connsiteY1" fmla="*/ 274909 h 1336661"/>
              <a:gd name="connsiteX0" fmla="*/ 2876 w 1577618"/>
              <a:gd name="connsiteY0" fmla="*/ 1323163 h 1323163"/>
              <a:gd name="connsiteX1" fmla="*/ 1577618 w 1577618"/>
              <a:gd name="connsiteY1" fmla="*/ 281882 h 1323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77618" h="1323163">
                <a:moveTo>
                  <a:pt x="2876" y="1323163"/>
                </a:moveTo>
                <a:cubicBezTo>
                  <a:pt x="-75162" y="-355286"/>
                  <a:pt x="1459412" y="-99957"/>
                  <a:pt x="1577618" y="281882"/>
                </a:cubicBezTo>
              </a:path>
            </a:pathLst>
          </a:custGeom>
          <a:noFill/>
          <a:ln w="3175">
            <a:solidFill>
              <a:srgbClr val="0070C0"/>
            </a:solidFill>
            <a:prstDash val="sysDot"/>
            <a:headEnd type="none" w="med" len="med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36768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" y="4857750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0:55</a:t>
            </a:r>
            <a:endParaRPr lang="bg-BG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chemeClr val="tx1">
                    <a:lumMod val="65000"/>
                    <a:lumOff val="35000"/>
                    <a:alpha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947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Повече информация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309688" indent="-1309688"/>
            <a:r>
              <a:rPr lang="en-US" sz="2800" b="0" dirty="0"/>
              <a:t>[</a:t>
            </a:r>
            <a:r>
              <a:rPr lang="en-US" sz="2800" dirty="0">
                <a:solidFill>
                  <a:srgbClr val="0070C0"/>
                </a:solidFill>
              </a:rPr>
              <a:t>VINC</a:t>
            </a:r>
            <a:r>
              <a:rPr lang="en-US" sz="2800" b="0" dirty="0"/>
              <a:t>]	</a:t>
            </a:r>
            <a:r>
              <a:rPr lang="bg-BG" sz="2800" b="0" dirty="0"/>
              <a:t>стр. </a:t>
            </a:r>
            <a:r>
              <a:rPr lang="en-US" sz="2800" b="0" dirty="0"/>
              <a:t>23-24</a:t>
            </a:r>
          </a:p>
          <a:p>
            <a:pPr marL="1309688" indent="-1309688"/>
            <a:r>
              <a:rPr lang="en-US" sz="2800" b="0" dirty="0"/>
              <a:t>[</a:t>
            </a:r>
            <a:r>
              <a:rPr lang="en-US" sz="2800" dirty="0">
                <a:solidFill>
                  <a:srgbClr val="0070C0"/>
                </a:solidFill>
              </a:rPr>
              <a:t>MORT</a:t>
            </a:r>
            <a:r>
              <a:rPr lang="en-US" sz="2800" b="0" dirty="0"/>
              <a:t>]	</a:t>
            </a:r>
            <a:r>
              <a:rPr lang="bg-BG" sz="2800" b="0" dirty="0"/>
              <a:t>стр. </a:t>
            </a:r>
            <a:r>
              <a:rPr lang="en-US" sz="2800" b="0" dirty="0"/>
              <a:t>21-22</a:t>
            </a:r>
          </a:p>
          <a:p>
            <a:pPr marL="1309688" indent="-1309688"/>
            <a:r>
              <a:rPr lang="en-US" sz="2800" b="0" dirty="0"/>
              <a:t>[</a:t>
            </a:r>
            <a:r>
              <a:rPr lang="en-US" sz="2800" dirty="0">
                <a:solidFill>
                  <a:srgbClr val="0070C0"/>
                </a:solidFill>
              </a:rPr>
              <a:t>LENG</a:t>
            </a:r>
            <a:r>
              <a:rPr lang="en-US" sz="2800" b="0" dirty="0"/>
              <a:t>]	</a:t>
            </a:r>
            <a:r>
              <a:rPr lang="bg-BG" sz="2800" b="0" dirty="0"/>
              <a:t>стр. </a:t>
            </a:r>
            <a:r>
              <a:rPr lang="en-US" sz="2800" b="0" dirty="0"/>
              <a:t>513-520</a:t>
            </a:r>
          </a:p>
          <a:p>
            <a:pPr marL="1309688" indent="-1309688"/>
            <a:endParaRPr lang="bg-BG" sz="2800" b="0" dirty="0"/>
          </a:p>
          <a:p>
            <a:pPr marL="1309688" indent="-1309688"/>
            <a:r>
              <a:rPr lang="bg-BG" sz="2800" dirty="0"/>
              <a:t>А също и:</a:t>
            </a:r>
          </a:p>
          <a:p>
            <a:pPr marL="685800" lvl="1"/>
            <a:r>
              <a:rPr lang="en-US" sz="2800" dirty="0"/>
              <a:t>Polar coordinates</a:t>
            </a:r>
            <a:endParaRPr lang="bg-BG" sz="2800" dirty="0"/>
          </a:p>
          <a:p>
            <a:pPr marL="688975" lvl="2"/>
            <a:r>
              <a:rPr lang="en-US" sz="1600" dirty="0">
                <a:hlinkClick r:id="rId3"/>
              </a:rPr>
              <a:t>http://scidiv.bellevuecollege.edu/dh/ccal/CC9.1.pdf</a:t>
            </a:r>
            <a:endParaRPr lang="bg-BG" sz="1600" dirty="0"/>
          </a:p>
          <a:p>
            <a:pPr marL="685800" lvl="1"/>
            <a:r>
              <a:rPr lang="en-US" sz="2400" dirty="0"/>
              <a:t>Spherical Coordinates</a:t>
            </a:r>
            <a:endParaRPr lang="bg-BG" sz="2400" dirty="0"/>
          </a:p>
          <a:p>
            <a:pPr marL="688975" lvl="2"/>
            <a:r>
              <a:rPr lang="en-US" sz="1600" dirty="0">
                <a:hlinkClick r:id="rId4"/>
              </a:rPr>
              <a:t>http://mathworld.wolfram.com/SphericalCoordinates.html</a:t>
            </a:r>
            <a:endParaRPr lang="bg-BG" sz="1600" dirty="0"/>
          </a:p>
          <a:p>
            <a:pPr marL="685800" lvl="1"/>
            <a:r>
              <a:rPr lang="en-US" sz="2400" dirty="0"/>
              <a:t>Convex combinations of two points</a:t>
            </a:r>
            <a:endParaRPr lang="bg-BG" sz="2400" dirty="0"/>
          </a:p>
          <a:p>
            <a:pPr marL="688975" lvl="2"/>
            <a:r>
              <a:rPr lang="en-US" sz="1600" dirty="0">
                <a:hlinkClick r:id="rId5"/>
              </a:rPr>
              <a:t>http://lyle.smu.edu/~helgason/cse8394/algebra02.pdf</a:t>
            </a:r>
            <a:endParaRPr lang="bg-BG" sz="2000" dirty="0"/>
          </a:p>
        </p:txBody>
      </p:sp>
    </p:spTree>
    <p:extLst>
      <p:ext uri="{BB962C8B-B14F-4D97-AF65-F5344CB8AC3E}">
        <p14:creationId xmlns:p14="http://schemas.microsoft.com/office/powerpoint/2010/main" val="1446588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08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Координатна система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Координатна система</a:t>
            </a:r>
          </a:p>
          <a:p>
            <a:pPr lvl="1"/>
            <a:r>
              <a:rPr lang="bg-BG" dirty="0"/>
              <a:t>Определяне на мястото на обект</a:t>
            </a:r>
          </a:p>
          <a:p>
            <a:pPr lvl="1"/>
            <a:r>
              <a:rPr lang="bg-BG" dirty="0"/>
              <a:t>Могат да се влагат</a:t>
            </a:r>
          </a:p>
          <a:p>
            <a:pPr lvl="1"/>
            <a:r>
              <a:rPr lang="bg-BG" dirty="0"/>
              <a:t>Декартова, полярна, сферична, …</a:t>
            </a:r>
            <a:endParaRPr lang="bg-BG" sz="1000" dirty="0"/>
          </a:p>
          <a:p>
            <a:r>
              <a:rPr lang="bg-BG" dirty="0"/>
              <a:t>В компютърната графика</a:t>
            </a:r>
          </a:p>
          <a:p>
            <a:pPr lvl="1"/>
            <a:r>
              <a:rPr lang="bg-BG" dirty="0"/>
              <a:t>Доминираща е декартовата</a:t>
            </a:r>
          </a:p>
          <a:p>
            <a:pPr lvl="1"/>
            <a:r>
              <a:rPr lang="bg-BG" dirty="0"/>
              <a:t>Другите се ползват предимно в междинни стъпки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57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Декартова система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Елементи (за </a:t>
                </a:r>
                <a:r>
                  <a:rPr lang="en-US" dirty="0"/>
                  <a:t>3D</a:t>
                </a:r>
                <a:r>
                  <a:rPr lang="bg-BG" dirty="0"/>
                  <a:t>)</a:t>
                </a:r>
              </a:p>
              <a:p>
                <a:pPr lvl="1"/>
                <a:r>
                  <a:rPr lang="bg-BG" dirty="0"/>
                  <a:t>Начало (точка)</a:t>
                </a:r>
              </a:p>
              <a:p>
                <a:pPr lvl="1"/>
                <a:r>
                  <a:rPr lang="bg-BG" dirty="0"/>
                  <a:t>Три взаимно перпендикулярни оси</a:t>
                </a:r>
              </a:p>
              <a:p>
                <a:pPr lvl="1"/>
                <a:r>
                  <a:rPr lang="bg-BG" dirty="0"/>
                  <a:t>Координатите са три разстояния</a:t>
                </a:r>
                <a:endParaRPr lang="bg-BG" sz="1000" dirty="0"/>
              </a:p>
              <a:p>
                <a:r>
                  <a:rPr lang="bg-BG" dirty="0"/>
                  <a:t>Координатни оси</a:t>
                </a:r>
              </a:p>
              <a:p>
                <a:pPr lvl="1"/>
                <a:r>
                  <a:rPr lang="bg-BG" dirty="0"/>
                  <a:t>С условните имена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Посоките са напълно относителни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950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Декартови координати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Декартови координати</a:t>
                </a:r>
              </a:p>
              <a:p>
                <a:pPr lvl="1"/>
                <a:r>
                  <a:rPr lang="bg-BG" dirty="0"/>
                  <a:t>Тройка числа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bg-BG" dirty="0"/>
                  <a:t>разстояния по осите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Всяка точка с единствени координати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439" name="Picture 7">
            <a:hlinkClick r:id="rId4" action="ppaction://hlinkfile"/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16" t="-4545" r="1514" b="-4545"/>
          <a:stretch/>
        </p:blipFill>
        <p:spPr bwMode="auto">
          <a:xfrm>
            <a:off x="3094411" y="2647950"/>
            <a:ext cx="2925389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25CB67-C3A2-40F7-BA7D-A8199C9382BB}"/>
              </a:ext>
            </a:extLst>
          </p:cNvPr>
          <p:cNvSpPr txBox="1"/>
          <p:nvPr/>
        </p:nvSpPr>
        <p:spPr>
          <a:xfrm>
            <a:off x="6019800" y="409575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" dirty="0">
                <a:solidFill>
                  <a:srgbClr val="0070C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Тази и другите подобни картинки са интерактивни примери</a:t>
            </a:r>
          </a:p>
        </p:txBody>
      </p:sp>
    </p:spTree>
    <p:extLst>
      <p:ext uri="{BB962C8B-B14F-4D97-AF65-F5344CB8AC3E}">
        <p14:creationId xmlns:p14="http://schemas.microsoft.com/office/powerpoint/2010/main" val="782642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Ориентация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Ориентация на декартова система</a:t>
            </a:r>
          </a:p>
          <a:p>
            <a:pPr lvl="1"/>
            <a:r>
              <a:rPr lang="bg-BG" dirty="0"/>
              <a:t>Лява декартова система</a:t>
            </a:r>
          </a:p>
          <a:p>
            <a:pPr lvl="1"/>
            <a:r>
              <a:rPr lang="bg-BG" dirty="0"/>
              <a:t>Дясна декартова система</a:t>
            </a:r>
            <a:endParaRPr lang="en-US" dirty="0"/>
          </a:p>
          <a:p>
            <a:pPr lvl="1"/>
            <a:r>
              <a:rPr lang="bg-BG" dirty="0"/>
              <a:t>Всички останали са завъртян образ на една от тях</a:t>
            </a:r>
          </a:p>
          <a:p>
            <a:pPr lvl="1"/>
            <a:r>
              <a:rPr lang="bg-BG" dirty="0"/>
              <a:t>При едновременно ползване на много системи – </a:t>
            </a:r>
            <a:br>
              <a:rPr lang="bg-BG" dirty="0"/>
            </a:br>
            <a:r>
              <a:rPr lang="bg-BG" dirty="0"/>
              <a:t>да са с еднаква ориентация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28273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Ориентация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Лява и дясна декартова система</a:t>
            </a:r>
          </a:p>
          <a:p>
            <a:pPr lvl="1"/>
            <a:r>
              <a:rPr lang="bg-BG" dirty="0"/>
              <a:t>Огледални, но функционално еднакви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hlinkClick r:id="rId3" action="ppaction://hlinkfile"/>
            <a:extLst>
              <a:ext uri="{FF2B5EF4-FFF2-40B4-BE49-F238E27FC236}">
                <a16:creationId xmlns:a16="http://schemas.microsoft.com/office/drawing/2014/main" id="{8FE7A8E6-1102-4539-8906-8B4E5D38AD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24200" y="2266950"/>
            <a:ext cx="2926080" cy="182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745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 descr="C:\Pavel\Courses\Materials\Course.OKG 2012-13\OKG-03. Geometric predicates\Images\ID-10022978.jp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FFEF8"/>
              </a:clrFrom>
              <a:clrTo>
                <a:srgbClr val="FFFEF8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95063" y="2561117"/>
            <a:ext cx="2467737" cy="2590800"/>
          </a:xfrm>
          <a:prstGeom prst="rect">
            <a:avLst/>
          </a:prstGeom>
          <a:noFill/>
        </p:spPr>
      </p:pic>
      <p:pic>
        <p:nvPicPr>
          <p:cNvPr id="12" name="Picture 3" descr="C:\Pavel\Courses\Materials\Course.OKG 2012-13\OKG-03. Geometric predicates\Images\ID-10022978.jp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1989963" y="2561117"/>
            <a:ext cx="2467737" cy="25908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Ръчен алгоритъм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Покажете </a:t>
            </a:r>
            <a:r>
              <a:rPr lang="en-GB" dirty="0"/>
              <a:t>ò</a:t>
            </a:r>
            <a:r>
              <a:rPr lang="ru-RU"/>
              <a:t>сите културно с </a:t>
            </a:r>
            <a:r>
              <a:rPr lang="ru-RU" dirty="0"/>
              <a:t>три пръста</a:t>
            </a:r>
            <a:endParaRPr lang="en-US" dirty="0"/>
          </a:p>
          <a:p>
            <a:pPr lvl="1"/>
            <a:r>
              <a:rPr lang="bg-BG" dirty="0"/>
              <a:t>Налучкайте, като че ли сте с пистолет</a:t>
            </a:r>
          </a:p>
          <a:p>
            <a:pPr lvl="1"/>
            <a:r>
              <a:rPr lang="bg-BG" dirty="0"/>
              <a:t>С която ръка стане, такава е системата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0" y="3714750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/>
              <a:t>X                                               </a:t>
            </a:r>
            <a:r>
              <a:rPr lang="bg-BG" sz="2400" b="1" dirty="0"/>
              <a:t>                      </a:t>
            </a:r>
            <a:r>
              <a:rPr lang="en-US" sz="2400" b="1" dirty="0"/>
              <a:t>   </a:t>
            </a:r>
            <a:r>
              <a:rPr lang="bg-BG" sz="2400" b="1" dirty="0"/>
              <a:t> </a:t>
            </a:r>
            <a:r>
              <a:rPr lang="en-US" sz="2400" b="1" dirty="0"/>
              <a:t>X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0" y="2461882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/>
              <a:t>Z             </a:t>
            </a:r>
            <a:r>
              <a:rPr lang="bg-BG" sz="2400" b="1" dirty="0"/>
              <a:t>         </a:t>
            </a:r>
            <a:r>
              <a:rPr lang="en-US" sz="2400" b="1" dirty="0"/>
              <a:t> Z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0" y="2495550"/>
            <a:ext cx="914400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400" b="1" dirty="0"/>
              <a:t>Y                </a:t>
            </a:r>
            <a:r>
              <a:rPr lang="bg-BG" sz="2400" b="1" dirty="0"/>
              <a:t>              </a:t>
            </a:r>
            <a:r>
              <a:rPr lang="en-US" sz="2400" b="1" dirty="0"/>
              <a:t>          Y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uLnTx/>
              <a:uFillTx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162800" y="4900940"/>
            <a:ext cx="1981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bg-BG" sz="1100" dirty="0">
                <a:solidFill>
                  <a:schemeClr val="bg1">
                    <a:lumMod val="50000"/>
                  </a:schemeClr>
                </a:solidFill>
              </a:rPr>
              <a:t>Снимка: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FreeDigitalPhotos.net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84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1099</Words>
  <Application>Microsoft Office PowerPoint</Application>
  <PresentationFormat>On-screen Show (16:9)</PresentationFormat>
  <Paragraphs>269</Paragraphs>
  <Slides>39</Slides>
  <Notes>39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Arial Black</vt:lpstr>
      <vt:lpstr>Calibri</vt:lpstr>
      <vt:lpstr>Calibri Light</vt:lpstr>
      <vt:lpstr>Cambria Math</vt:lpstr>
      <vt:lpstr>Lucida Sans Unicode</vt:lpstr>
      <vt:lpstr>Symbol</vt:lpstr>
      <vt:lpstr>Times New Roman</vt:lpstr>
      <vt:lpstr>Office Theme</vt:lpstr>
      <vt:lpstr>PowerPoint Presentation</vt:lpstr>
      <vt:lpstr>Съдържание</vt:lpstr>
      <vt:lpstr>Декартова координатна система</vt:lpstr>
      <vt:lpstr>Координатна система</vt:lpstr>
      <vt:lpstr>Декартова система</vt:lpstr>
      <vt:lpstr>Декартови координати</vt:lpstr>
      <vt:lpstr>Ориентация</vt:lpstr>
      <vt:lpstr>Ориентация</vt:lpstr>
      <vt:lpstr>Ръчен алгоритъм</vt:lpstr>
      <vt:lpstr>Лява или дясна е тази система?</vt:lpstr>
      <vt:lpstr>Отговор</vt:lpstr>
      <vt:lpstr>Полярна координатна система</vt:lpstr>
      <vt:lpstr>Полярна система</vt:lpstr>
      <vt:lpstr>Полярни координати</vt:lpstr>
      <vt:lpstr>Използване</vt:lpstr>
      <vt:lpstr>PowerPoint Presentation</vt:lpstr>
      <vt:lpstr>Сферична координатна система</vt:lpstr>
      <vt:lpstr>Сферична система</vt:lpstr>
      <vt:lpstr>Сферични координати</vt:lpstr>
      <vt:lpstr>Използване</vt:lpstr>
      <vt:lpstr>PowerPoint Presentation</vt:lpstr>
      <vt:lpstr>Други координатни системи</vt:lpstr>
      <vt:lpstr>Други системи</vt:lpstr>
      <vt:lpstr>Основни правила</vt:lpstr>
      <vt:lpstr>Пример с 2D координати</vt:lpstr>
      <vt:lpstr>Четири често срещани задачи</vt:lpstr>
      <vt:lpstr>Транслация</vt:lpstr>
      <vt:lpstr>Примерна задача</vt:lpstr>
      <vt:lpstr>Решение</vt:lpstr>
      <vt:lpstr>Разстояние между точки</vt:lpstr>
      <vt:lpstr>Задача и решение</vt:lpstr>
      <vt:lpstr>Междинни точки</vt:lpstr>
      <vt:lpstr>Задача</vt:lpstr>
      <vt:lpstr>Решение</vt:lpstr>
      <vt:lpstr>Обхождане на интервал</vt:lpstr>
      <vt:lpstr>И съответната задача</vt:lpstr>
      <vt:lpstr>Въпроси?</vt:lpstr>
      <vt:lpstr>Повече информация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2012-07-22T14:27:25Z</dcterms:created>
  <dcterms:modified xsi:type="dcterms:W3CDTF">2024-10-04T08:04:06Z</dcterms:modified>
</cp:coreProperties>
</file>