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3" r:id="rId26"/>
    <p:sldId id="285" r:id="rId27"/>
    <p:sldId id="287" r:id="rId28"/>
    <p:sldId id="288" r:id="rId29"/>
    <p:sldId id="290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538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19-Oct-23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744366-DB1E-4294-AED9-0B343412915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4.%20Vectors\AniLogo\AniLogo.wmv" TargetMode="External"/><Relationship Id="rId1" Type="http://schemas.microsoft.com/office/2007/relationships/media" Target="file:///D:\Pavel\Courses\Materials\Course.OKG%202021\Lectures%202021\04.%20Vectors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>
                <a:effectLst/>
              </a:rPr>
              <a:t>2</a:t>
            </a:r>
            <a:endParaRPr lang="en-US" sz="1400" spc="0" dirty="0">
              <a:effectLst/>
            </a:endParaRP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pic>
        <p:nvPicPr>
          <p:cNvPr id="3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3352800" y="2113005"/>
            <a:ext cx="2438400" cy="182880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3352800" y="2113005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pic>
        <p:nvPicPr>
          <p:cNvPr id="5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contrast="20000"/>
          </a:blip>
          <a:stretch>
            <a:fillRect/>
          </a:stretch>
        </p:blipFill>
        <p:spPr>
          <a:xfrm>
            <a:off x="0" y="57150"/>
            <a:ext cx="1219200" cy="914400"/>
          </a:xfrm>
          <a:prstGeom prst="rect">
            <a:avLst/>
          </a:prstGeom>
        </p:spPr>
      </p:pic>
      <p:sp>
        <p:nvSpPr>
          <p:cNvPr id="6" name="Rectangle 5"/>
          <p:cNvSpPr>
            <a:spLocks noChangeAspect="1"/>
          </p:cNvSpPr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png"/><Relationship Id="rId7" Type="http://schemas.openxmlformats.org/officeDocument/2006/relationships/image" Target="../media/image12.jpeg"/><Relationship Id="rId2" Type="http://schemas.openxmlformats.org/officeDocument/2006/relationships/hyperlink" Target="Demos/m04141.htm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10" Type="http://schemas.openxmlformats.org/officeDocument/2006/relationships/image" Target="../media/image15.jpeg"/><Relationship Id="rId4" Type="http://schemas.openxmlformats.org/officeDocument/2006/relationships/image" Target="../media/image9.jpeg"/><Relationship Id="rId9" Type="http://schemas.openxmlformats.org/officeDocument/2006/relationships/image" Target="../media/image14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hyperlink" Target="http://youtu.be/OkyjuXrOb9I" TargetMode="External"/><Relationship Id="rId7" Type="http://schemas.openxmlformats.org/officeDocument/2006/relationships/hyperlink" Target="../../Media/Videos/Fireworks.avi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hyperlink" Target="../../Media/Videos/Seismic%20Membranes%202%20(sound).avi" TargetMode="External"/><Relationship Id="rId4" Type="http://schemas.openxmlformats.org/officeDocument/2006/relationships/hyperlink" Target="http://youtu.be/KVRov7VWHno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hyperlink" Target="Demos/m04391.html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Demos/m04471.html" TargetMode="Externa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Т</a:t>
            </a:r>
            <a:r>
              <a:rPr lang="bg-BG" sz="2800" dirty="0"/>
              <a:t>ЕМА</a:t>
            </a:r>
            <a:r>
              <a:rPr lang="bg-BG" dirty="0"/>
              <a:t> №</a:t>
            </a:r>
            <a:r>
              <a:rPr lang="en-US" dirty="0"/>
              <a:t>4</a:t>
            </a:r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Вектори</a:t>
            </a:r>
            <a:endParaRPr lang="en-US" dirty="0"/>
          </a:p>
        </p:txBody>
      </p:sp>
      <p:sp>
        <p:nvSpPr>
          <p:cNvPr id="26" name="Media Placeholder 25"/>
          <p:cNvSpPr>
            <a:spLocks noGrp="1"/>
          </p:cNvSpPr>
          <p:nvPr>
            <p:ph type="media" sz="quarter" idx="4294967295"/>
          </p:nvPr>
        </p:nvSpPr>
        <p:spPr>
          <a:xfrm>
            <a:off x="3322320" y="2491740"/>
            <a:ext cx="2468880" cy="1851660"/>
          </a:xfrm>
        </p:spPr>
      </p:sp>
    </p:spTree>
    <p:extLst>
      <p:ext uri="{BB962C8B-B14F-4D97-AF65-F5344CB8AC3E}">
        <p14:creationId xmlns:p14="http://schemas.microsoft.com/office/powerpoint/2010/main" val="2249861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371600" y="1714500"/>
            <a:ext cx="38100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Съхранение и визуализация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1270861" y="692258"/>
            <a:ext cx="949825" cy="103103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>
            <a:off x="0" y="2457450"/>
            <a:ext cx="13716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/>
          <p:nvPr/>
        </p:nvCxnSpPr>
        <p:spPr>
          <a:xfrm>
            <a:off x="3235569" y="668215"/>
            <a:ext cx="25121" cy="105507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/>
          <p:nvPr/>
        </p:nvCxnSpPr>
        <p:spPr>
          <a:xfrm flipH="1">
            <a:off x="4381081" y="688312"/>
            <a:ext cx="1070151" cy="103498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Elbow Connector 45"/>
          <p:cNvCxnSpPr/>
          <p:nvPr/>
        </p:nvCxnSpPr>
        <p:spPr>
          <a:xfrm flipH="1">
            <a:off x="5174901" y="1889090"/>
            <a:ext cx="1431891" cy="2713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Elbow Connector 48"/>
          <p:cNvCxnSpPr/>
          <p:nvPr/>
        </p:nvCxnSpPr>
        <p:spPr>
          <a:xfrm flipH="1" flipV="1">
            <a:off x="5174901" y="2632668"/>
            <a:ext cx="1436915" cy="2210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Elbow Connector 51"/>
          <p:cNvCxnSpPr/>
          <p:nvPr/>
        </p:nvCxnSpPr>
        <p:spPr>
          <a:xfrm flipV="1">
            <a:off x="2095081" y="3140110"/>
            <a:ext cx="698361" cy="1024932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Elbow Connector 54"/>
          <p:cNvCxnSpPr/>
          <p:nvPr/>
        </p:nvCxnSpPr>
        <p:spPr>
          <a:xfrm flipH="1" flipV="1">
            <a:off x="3682721" y="3140110"/>
            <a:ext cx="643095" cy="108019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 rot="5400000">
            <a:off x="42100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ectangle 63"/>
          <p:cNvSpPr/>
          <p:nvPr/>
        </p:nvSpPr>
        <p:spPr>
          <a:xfrm rot="5400000">
            <a:off x="3206749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5400000">
            <a:off x="2266950" y="1809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85800" y="285750"/>
            <a:ext cx="13716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буфери</a:t>
            </a:r>
            <a:endParaRPr lang="en-US" b="1" dirty="0"/>
          </a:p>
        </p:txBody>
      </p:sp>
      <p:sp>
        <p:nvSpPr>
          <p:cNvPr id="26" name="Rectangle 25"/>
          <p:cNvSpPr/>
          <p:nvPr/>
        </p:nvSpPr>
        <p:spPr>
          <a:xfrm>
            <a:off x="2209800" y="285750"/>
            <a:ext cx="20574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Вертикална синхронизация</a:t>
            </a:r>
            <a:endParaRPr lang="en-US" b="1" dirty="0"/>
          </a:p>
        </p:txBody>
      </p:sp>
      <p:sp>
        <p:nvSpPr>
          <p:cNvPr id="27" name="Rectangle 26"/>
          <p:cNvSpPr/>
          <p:nvPr/>
        </p:nvSpPr>
        <p:spPr>
          <a:xfrm>
            <a:off x="6477000" y="14859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Статични графични формати</a:t>
            </a:r>
            <a:endParaRPr lang="en-US" b="1" dirty="0"/>
          </a:p>
        </p:txBody>
      </p:sp>
      <p:sp>
        <p:nvSpPr>
          <p:cNvPr id="28" name="Rectangle 27"/>
          <p:cNvSpPr/>
          <p:nvPr/>
        </p:nvSpPr>
        <p:spPr>
          <a:xfrm>
            <a:off x="6477000" y="25717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Видео формати</a:t>
            </a:r>
            <a:endParaRPr lang="en-US" b="1" dirty="0"/>
          </a:p>
        </p:txBody>
      </p:sp>
      <p:sp>
        <p:nvSpPr>
          <p:cNvPr id="29" name="Rectangle 28"/>
          <p:cNvSpPr/>
          <p:nvPr/>
        </p:nvSpPr>
        <p:spPr>
          <a:xfrm>
            <a:off x="12192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Съхранение</a:t>
            </a:r>
            <a:br>
              <a:rPr lang="en-US" b="1" dirty="0"/>
            </a:br>
            <a:r>
              <a:rPr lang="bg-BG" b="1" dirty="0"/>
              <a:t>във файл</a:t>
            </a:r>
            <a:endParaRPr lang="en-US" b="1" dirty="0"/>
          </a:p>
        </p:txBody>
      </p:sp>
      <p:sp>
        <p:nvSpPr>
          <p:cNvPr id="30" name="Rectangle 29"/>
          <p:cNvSpPr/>
          <p:nvPr/>
        </p:nvSpPr>
        <p:spPr>
          <a:xfrm>
            <a:off x="3276600" y="40576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Поточно изпращане</a:t>
            </a:r>
            <a:endParaRPr lang="en-US" b="1" dirty="0"/>
          </a:p>
        </p:txBody>
      </p:sp>
      <p:sp>
        <p:nvSpPr>
          <p:cNvPr id="33" name="Rectangle 32"/>
          <p:cNvSpPr/>
          <p:nvPr/>
        </p:nvSpPr>
        <p:spPr>
          <a:xfrm>
            <a:off x="4419600" y="285750"/>
            <a:ext cx="18288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Визуализация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 екран</a:t>
            </a:r>
            <a:endParaRPr lang="en-US" b="1" dirty="0"/>
          </a:p>
        </p:txBody>
      </p:sp>
      <p:sp>
        <p:nvSpPr>
          <p:cNvPr id="73" name="Rectangle 72"/>
          <p:cNvSpPr/>
          <p:nvPr/>
        </p:nvSpPr>
        <p:spPr>
          <a:xfrm rot="5400000">
            <a:off x="36004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/>
          <p:cNvSpPr/>
          <p:nvPr/>
        </p:nvSpPr>
        <p:spPr>
          <a:xfrm rot="5400000">
            <a:off x="2774950" y="29527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Rectangle 84"/>
          <p:cNvSpPr/>
          <p:nvPr/>
        </p:nvSpPr>
        <p:spPr>
          <a:xfrm rot="5400000">
            <a:off x="4972050" y="25527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5400000">
            <a:off x="4972050" y="20955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231934"/>
      </p:ext>
    </p:extLst>
  </p:cSld>
  <p:clrMapOvr>
    <a:masterClrMapping/>
  </p:clrMapOvr>
  <p:transition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Птичи поглед над КГ</a:t>
            </a:r>
            <a:endParaRPr lang="en-US" dirty="0"/>
          </a:p>
        </p:txBody>
      </p:sp>
      <p:grpSp>
        <p:nvGrpSpPr>
          <p:cNvPr id="6" name="Group 5"/>
          <p:cNvGrpSpPr/>
          <p:nvPr/>
        </p:nvGrpSpPr>
        <p:grpSpPr>
          <a:xfrm>
            <a:off x="1143000" y="971550"/>
            <a:ext cx="6833080" cy="3733800"/>
            <a:chOff x="21430" y="1650958"/>
            <a:chExt cx="4869068" cy="2660604"/>
          </a:xfrm>
        </p:grpSpPr>
        <p:pic>
          <p:nvPicPr>
            <p:cNvPr id="25604" name="Picture 4"/>
            <p:cNvPicPr>
              <a:picLocks noChangeAspect="1" noChangeArrowheads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961" t="14596" r="7977" b="7898"/>
            <a:stretch/>
          </p:blipFill>
          <p:spPr bwMode="auto">
            <a:xfrm>
              <a:off x="1592207" y="3461106"/>
              <a:ext cx="1662545" cy="85045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5" name="Picture 5"/>
            <p:cNvPicPr>
              <a:picLocks noChangeAspect="1" noChangeArrowheads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92" t="8388" r="5113" b="12067"/>
            <a:stretch/>
          </p:blipFill>
          <p:spPr bwMode="auto">
            <a:xfrm>
              <a:off x="1512276" y="1650958"/>
              <a:ext cx="1800025" cy="8728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2" name="Picture 2"/>
            <p:cNvPicPr>
              <a:picLocks noChangeAspect="1" noChangeArrowheads="1"/>
            </p:cNvPicPr>
            <p:nvPr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701" t="2604" r="4728" b="3652"/>
            <a:stretch/>
          </p:blipFill>
          <p:spPr bwMode="auto">
            <a:xfrm>
              <a:off x="21430" y="2452686"/>
              <a:ext cx="1731170" cy="10286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3" name="Picture 3"/>
            <p:cNvPicPr>
              <a:picLocks noChangeAspect="1" noChangeArrowheads="1"/>
            </p:cNvPicPr>
            <p:nvPr/>
          </p:nvPicPr>
          <p:blipFill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4" t="3558" r="3695" b="4439"/>
            <a:stretch/>
          </p:blipFill>
          <p:spPr bwMode="auto">
            <a:xfrm>
              <a:off x="1525022" y="2467039"/>
              <a:ext cx="1813459" cy="10095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5607" name="Picture 7"/>
            <p:cNvPicPr>
              <a:picLocks noChangeAspect="1" noChangeArrowheads="1"/>
            </p:cNvPicPr>
            <p:nvPr/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4724" t="3896" r="7032" b="8017"/>
            <a:stretch/>
          </p:blipFill>
          <p:spPr bwMode="auto">
            <a:xfrm>
              <a:off x="3165764" y="2470107"/>
              <a:ext cx="1724734" cy="9665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423694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Графични примитиви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14150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Примитивни обекти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Характеристики</a:t>
            </a:r>
          </a:p>
          <a:p>
            <a:pPr lvl="1"/>
            <a:r>
              <a:rPr lang="bg-BG" dirty="0"/>
              <a:t>Най-базисни обекти</a:t>
            </a:r>
            <a:endParaRPr lang="en-US" dirty="0"/>
          </a:p>
          <a:p>
            <a:pPr lvl="1"/>
            <a:r>
              <a:rPr lang="bg-BG" dirty="0"/>
              <a:t>Могат да са прости или сложни</a:t>
            </a:r>
          </a:p>
          <a:p>
            <a:pPr lvl="1"/>
            <a:r>
              <a:rPr lang="bg-BG" dirty="0"/>
              <a:t>Използвани за правене на по-сложни</a:t>
            </a:r>
          </a:p>
          <a:p>
            <a:r>
              <a:rPr lang="bg-BG" dirty="0"/>
              <a:t>Най-чести примитиви</a:t>
            </a:r>
          </a:p>
          <a:p>
            <a:pPr lvl="1"/>
            <a:r>
              <a:rPr lang="bg-BG" dirty="0"/>
              <a:t>Точка, отсечка, квадрат</a:t>
            </a:r>
          </a:p>
          <a:p>
            <a:pPr lvl="1"/>
            <a:r>
              <a:rPr lang="bg-BG" dirty="0"/>
              <a:t>Сфера, конус, цилиндър, тор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77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Модел на пешка</a:t>
            </a:r>
          </a:p>
          <a:p>
            <a:pPr lvl="1"/>
            <a:r>
              <a:rPr lang="bg-BG" dirty="0"/>
              <a:t>Сфери, полусфери и конус</a:t>
            </a:r>
          </a:p>
          <a:p>
            <a:endParaRPr lang="bg-BG" dirty="0"/>
          </a:p>
        </p:txBody>
      </p:sp>
      <p:pic>
        <p:nvPicPr>
          <p:cNvPr id="32" name="Picture 2">
            <a:hlinkClick r:id="rId2" action="ppaction://hlinkfile"/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093787" y="3028950"/>
            <a:ext cx="2633472" cy="164592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grpSp>
        <p:nvGrpSpPr>
          <p:cNvPr id="36" name="Group 35"/>
          <p:cNvGrpSpPr/>
          <p:nvPr/>
        </p:nvGrpSpPr>
        <p:grpSpPr>
          <a:xfrm>
            <a:off x="2471064" y="1276350"/>
            <a:ext cx="4194912" cy="1631355"/>
            <a:chOff x="2209800" y="1200150"/>
            <a:chExt cx="4726517" cy="1838090"/>
          </a:xfrm>
        </p:grpSpPr>
        <p:grpSp>
          <p:nvGrpSpPr>
            <p:cNvPr id="18" name="Group 17"/>
            <p:cNvGrpSpPr/>
            <p:nvPr/>
          </p:nvGrpSpPr>
          <p:grpSpPr>
            <a:xfrm>
              <a:off x="2209800" y="1200150"/>
              <a:ext cx="4726517" cy="1838090"/>
              <a:chOff x="381000" y="3505200"/>
              <a:chExt cx="8229600" cy="3200400"/>
            </a:xfrm>
          </p:grpSpPr>
          <p:pic>
            <p:nvPicPr>
              <p:cNvPr id="19" name="Picture 6" descr="C:\Pavel\Courses\Materials\Course.OKG 2012-13\OKG-04. Primitives\images\pawn5.JPG"/>
              <p:cNvPicPr>
                <a:picLocks noChangeAspect="1" noChangeArrowheads="1"/>
              </p:cNvPicPr>
              <p:nvPr/>
            </p:nvPicPr>
            <p:blipFill>
              <a:blip r:embed="rId4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495800" y="3836126"/>
                <a:ext cx="1828800" cy="2536723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0" name="Picture 2" descr="C:\Pavel\Courses\Materials\Course.OKG 2012-13\OKG-04. Primitives\images\pawn1.JPG"/>
              <p:cNvPicPr>
                <a:picLocks noChangeAspect="1" noChangeArrowheads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10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1" name="Picture 3" descr="C:\Pavel\Courses\Materials\Course.OKG 2012-13\OKG-04. Primitives\images\pawn2.JPG"/>
              <p:cNvPicPr>
                <a:picLocks noChangeAspect="1" noChangeArrowheads="1"/>
              </p:cNvPicPr>
              <p:nvPr/>
            </p:nvPicPr>
            <p:blipFill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590800" y="3586314"/>
                <a:ext cx="1887794" cy="289068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2" name="Picture 4" descr="C:\Pavel\Courses\Materials\Course.OKG 2012-13\OKG-04. Primitives\images\pawn3.JPG"/>
              <p:cNvPicPr>
                <a:picLocks noChangeAspect="1" noChangeArrowheads="1"/>
              </p:cNvPicPr>
              <p:nvPr/>
            </p:nvPicPr>
            <p:blipFill>
              <a:blip r:embed="rId7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4648200"/>
                <a:ext cx="1828800" cy="47194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3" name="Picture 5" descr="C:\Pavel\Courses\Materials\Course.OKG 2012-13\OKG-04. Primitives\images\pawn4.JPG"/>
              <p:cNvPicPr>
                <a:picLocks noChangeAspect="1" noChangeArrowheads="1"/>
              </p:cNvPicPr>
              <p:nvPr/>
            </p:nvPicPr>
            <p:blipFill>
              <a:blip r:embed="rId8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3505200"/>
                <a:ext cx="1828800" cy="1120877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4" name="Picture 7" descr="C:\Pavel\Courses\Materials\Course.OKG 2012-13\OKG-04. Primitives\images\pawn6.JPG"/>
              <p:cNvPicPr>
                <a:picLocks noChangeAspect="1" noChangeArrowheads="1"/>
              </p:cNvPicPr>
              <p:nvPr/>
            </p:nvPicPr>
            <p:blipFill>
              <a:blip r:embed="rId9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105400"/>
                <a:ext cx="1828800" cy="589935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5" name="Picture 8" descr="C:\Pavel\Courses\Materials\Course.OKG 2012-13\OKG-04. Primitives\images\pawn7.JPG"/>
              <p:cNvPicPr>
                <a:picLocks noChangeAspect="1" noChangeArrowheads="1"/>
              </p:cNvPicPr>
              <p:nvPr/>
            </p:nvPicPr>
            <p:blipFill>
              <a:blip r:embed="rId10" cstate="email">
                <a:clrChange>
                  <a:clrFrom>
                    <a:srgbClr val="FFFFFF"/>
                  </a:clrFrom>
                  <a:clrTo>
                    <a:srgbClr val="FFFFFF">
                      <a:alpha val="0"/>
                    </a:srgbClr>
                  </a:clrTo>
                </a:clrChang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781800" y="5715000"/>
                <a:ext cx="1806388" cy="990600"/>
              </a:xfrm>
              <a:prstGeom prst="rect">
                <a:avLst/>
              </a:prstGeom>
              <a:noFill/>
              <a:ln>
                <a:noFill/>
              </a:ln>
            </p:spPr>
          </p:pic>
          <p:cxnSp>
            <p:nvCxnSpPr>
              <p:cNvPr id="26" name="Straight Arrow Connector 25"/>
              <p:cNvCxnSpPr/>
              <p:nvPr/>
            </p:nvCxnSpPr>
            <p:spPr>
              <a:xfrm>
                <a:off x="40775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>
                <a:off x="1943901" y="5029200"/>
                <a:ext cx="912799" cy="0"/>
              </a:xfrm>
              <a:prstGeom prst="straightConnector1">
                <a:avLst/>
              </a:prstGeom>
              <a:ln w="57150">
                <a:headEnd type="none" w="med" len="med"/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3" name="Group 32"/>
            <p:cNvGrpSpPr/>
            <p:nvPr/>
          </p:nvGrpSpPr>
          <p:grpSpPr>
            <a:xfrm>
              <a:off x="5541883" y="1911070"/>
              <a:ext cx="325517" cy="325517"/>
              <a:chOff x="5541883" y="2266950"/>
              <a:chExt cx="325517" cy="325517"/>
            </a:xfrm>
          </p:grpSpPr>
          <p:cxnSp>
            <p:nvCxnSpPr>
              <p:cNvPr id="34" name="Straight Arrow Connector 33"/>
              <p:cNvCxnSpPr/>
              <p:nvPr/>
            </p:nvCxnSpPr>
            <p:spPr>
              <a:xfrm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>
                <a:off x="5541883" y="2429709"/>
                <a:ext cx="325517" cy="0"/>
              </a:xfrm>
              <a:prstGeom prst="straightConnector1">
                <a:avLst/>
              </a:prstGeom>
              <a:ln w="57150"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62473169"/>
      </p:ext>
    </p:extLst>
  </p:cSld>
  <p:clrMapOvr>
    <a:masterClrMapping/>
  </p:clrMapOvr>
  <p:transition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Йерархия на примитивите</a:t>
            </a:r>
          </a:p>
          <a:p>
            <a:pPr lvl="1"/>
            <a:r>
              <a:rPr lang="bg-BG" dirty="0" err="1"/>
              <a:t>Нулевомерни</a:t>
            </a:r>
            <a:r>
              <a:rPr lang="bg-BG" dirty="0"/>
              <a:t>: точки, вектори, …</a:t>
            </a:r>
            <a:endParaRPr lang="bg-BG" sz="1000" dirty="0"/>
          </a:p>
          <a:p>
            <a:pPr lvl="1"/>
            <a:r>
              <a:rPr lang="bg-BG" dirty="0"/>
              <a:t>Едномерни: отсечки, криви на </a:t>
            </a:r>
            <a:r>
              <a:rPr lang="bg-BG" dirty="0" err="1"/>
              <a:t>Безие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Двумерни: полигони, </a:t>
            </a:r>
            <a:r>
              <a:rPr lang="en-US" dirty="0"/>
              <a:t>NURBS</a:t>
            </a:r>
            <a:r>
              <a:rPr lang="bg-BG" dirty="0"/>
              <a:t>, …</a:t>
            </a:r>
          </a:p>
          <a:p>
            <a:pPr lvl="1"/>
            <a:r>
              <a:rPr lang="bg-BG" dirty="0"/>
              <a:t>Тримерни: кубове, сфери, конуси, …</a:t>
            </a:r>
            <a:endParaRPr lang="en-US" dirty="0"/>
          </a:p>
          <a:p>
            <a:r>
              <a:rPr lang="bg-BG" dirty="0"/>
              <a:t>Някои от примитивите са съставни</a:t>
            </a:r>
          </a:p>
          <a:p>
            <a:pPr lvl="1"/>
            <a:r>
              <a:rPr lang="bg-BG" dirty="0"/>
              <a:t>Например сфера</a:t>
            </a:r>
            <a:r>
              <a:rPr lang="en-US" dirty="0"/>
              <a:t> </a:t>
            </a:r>
            <a:r>
              <a:rPr lang="bg-BG" dirty="0"/>
              <a:t>като мрежа от триъгълници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22467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r>
              <a:rPr lang="en-US" dirty="0"/>
              <a:t> </a:t>
            </a:r>
            <a:r>
              <a:rPr lang="bg-BG" dirty="0"/>
              <a:t>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43591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 какво се ползват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Освен за рисуване на точки</a:t>
            </a:r>
          </a:p>
          <a:p>
            <a:pPr lvl="1"/>
            <a:r>
              <a:rPr lang="bg-BG" dirty="0"/>
              <a:t>За определяне на координати на други елементи</a:t>
            </a:r>
          </a:p>
          <a:p>
            <a:pPr lvl="1"/>
            <a:r>
              <a:rPr lang="bg-BG" dirty="0"/>
              <a:t>За рисуване на системи от частици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98320" y="4370070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“Fireworks”</a:t>
            </a:r>
            <a:endParaRPr lang="bg-BG" sz="1400" dirty="0"/>
          </a:p>
          <a:p>
            <a:pPr algn="ctr"/>
            <a:r>
              <a:rPr lang="en-US" sz="1400" dirty="0">
                <a:hlinkClick r:id="rId3"/>
              </a:rPr>
              <a:t>http://youtu.be/OkyjuXrOb9I</a:t>
            </a:r>
            <a:endParaRPr lang="en-US" sz="1400" dirty="0"/>
          </a:p>
        </p:txBody>
      </p:sp>
      <p:sp>
        <p:nvSpPr>
          <p:cNvPr id="11" name="TextBox 10"/>
          <p:cNvSpPr txBox="1"/>
          <p:nvPr/>
        </p:nvSpPr>
        <p:spPr>
          <a:xfrm>
            <a:off x="4709161" y="4367296"/>
            <a:ext cx="2633472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400" dirty="0"/>
              <a:t>“Seismic Membranes”</a:t>
            </a:r>
          </a:p>
          <a:p>
            <a:pPr algn="ctr"/>
            <a:r>
              <a:rPr lang="en-US" sz="1400" dirty="0">
                <a:hlinkClick r:id="rId4"/>
              </a:rPr>
              <a:t>http://youtu.be/KVRov7VWHno</a:t>
            </a:r>
            <a:endParaRPr lang="en-US" sz="1400" dirty="0"/>
          </a:p>
        </p:txBody>
      </p:sp>
      <p:pic>
        <p:nvPicPr>
          <p:cNvPr id="12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4709161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3">
            <a:hlinkClick r:id="rId7" action="ppaction://hlinkfile"/>
          </p:cNvPr>
          <p:cNvPicPr>
            <a:picLocks noChangeAspect="1" noChangeArrowheads="1"/>
          </p:cNvPicPr>
          <p:nvPr/>
        </p:nvPicPr>
        <p:blipFill rotWithShape="1"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798320" y="2724150"/>
            <a:ext cx="2633472" cy="16459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15415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Характеристики</a:t>
                </a:r>
              </a:p>
              <a:p>
                <a:pPr lvl="1"/>
                <a:r>
                  <a:rPr lang="bg-BG" dirty="0"/>
                  <a:t>Дефинират се с тройка числа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(</m:t>
                    </m:r>
                    <m:r>
                      <a:rPr lang="en-US" i="1" dirty="0" err="1" smtClean="0">
                        <a:latin typeface="Cambria Math"/>
                      </a:rPr>
                      <m:t>𝑥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𝑦</m:t>
                    </m:r>
                    <m:r>
                      <a:rPr lang="en-US" i="1" dirty="0" err="1" smtClean="0">
                        <a:latin typeface="Cambria Math"/>
                      </a:rPr>
                      <m:t>,</m:t>
                    </m:r>
                    <m:r>
                      <a:rPr lang="en-US" i="1" dirty="0" err="1" smtClean="0">
                        <a:latin typeface="Cambria Math"/>
                      </a:rPr>
                      <m:t>𝑧</m:t>
                    </m:r>
                    <m:r>
                      <a:rPr lang="en-US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r>
                  <a:rPr lang="bg-BG" dirty="0"/>
                  <a:t>Тройствена представа</a:t>
                </a:r>
              </a:p>
              <a:p>
                <a:pPr lvl="1"/>
                <a:r>
                  <a:rPr lang="bg-BG" dirty="0"/>
                  <a:t>Абсолютни координати (точка)</a:t>
                </a:r>
              </a:p>
              <a:p>
                <a:pPr lvl="1"/>
                <a:r>
                  <a:rPr lang="bg-BG" dirty="0"/>
                  <a:t>Относителни </a:t>
                </a:r>
                <a:r>
                  <a:rPr lang="bg-BG" dirty="0" err="1"/>
                  <a:t>коорд</a:t>
                </a:r>
                <a:r>
                  <a:rPr lang="bg-BG" dirty="0"/>
                  <a:t>. (радиус-вектор)</a:t>
                </a:r>
              </a:p>
              <a:p>
                <a:pPr lvl="1"/>
                <a:r>
                  <a:rPr lang="bg-BG" dirty="0"/>
                  <a:t>Разстояния (вектор)</a:t>
                </a:r>
              </a:p>
              <a:p>
                <a:pPr lvl="1"/>
                <a:r>
                  <a:rPr lang="bg-BG" dirty="0"/>
                  <a:t>Посоки (вектор)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09183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Точки в пространството</a:t>
            </a:r>
          </a:p>
          <a:p>
            <a:pPr lvl="1"/>
            <a:r>
              <a:rPr lang="bg-BG" dirty="0"/>
              <a:t>Абсолютни координати в </a:t>
            </a:r>
            <a:r>
              <a:rPr lang="en-US" dirty="0"/>
              <a:t>3D</a:t>
            </a: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Content Placeholder 2"/>
              <p:cNvSpPr txBox="1">
                <a:spLocks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𝑃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43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6985" y="2363162"/>
                <a:ext cx="1170597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1042" r="-20833" b="-15584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Oval 43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47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50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51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52" name="Straight Connector 51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none" w="med" len="med"/>
            <a:tailEnd type="oval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</p:spTree>
    <p:extLst>
      <p:ext uri="{BB962C8B-B14F-4D97-AF65-F5344CB8AC3E}">
        <p14:creationId xmlns:p14="http://schemas.microsoft.com/office/powerpoint/2010/main" val="372272148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4: Вектори</a:t>
            </a:r>
          </a:p>
          <a:p>
            <a:pPr lvl="1"/>
            <a:r>
              <a:rPr lang="bg-BG" dirty="0"/>
              <a:t>Графична обработка</a:t>
            </a:r>
          </a:p>
          <a:p>
            <a:pPr lvl="1"/>
            <a:r>
              <a:rPr lang="bg-BG" dirty="0"/>
              <a:t>Графични примитиви</a:t>
            </a:r>
          </a:p>
          <a:p>
            <a:pPr lvl="1"/>
            <a:r>
              <a:rPr lang="bg-BG" dirty="0"/>
              <a:t>Точки и вектори</a:t>
            </a:r>
          </a:p>
          <a:p>
            <a:pPr lvl="1"/>
            <a:r>
              <a:rPr lang="bg-BG" dirty="0"/>
              <a:t>Операции с точки и вектори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05046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Радиус-вектори</a:t>
                </a:r>
              </a:p>
              <a:p>
                <a:pPr lvl="1"/>
                <a:r>
                  <a:rPr lang="bg-BG" dirty="0"/>
                  <a:t>Относителни координати спрямо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(0,0,0)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/>
          <p:cNvCxnSpPr/>
          <p:nvPr/>
        </p:nvCxnSpPr>
        <p:spPr>
          <a:xfrm flipV="1">
            <a:off x="3818908" y="16497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818908" y="32673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2392144" y="32645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900000">
            <a:off x="6221480" y="27062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 rot="900000" flipV="1">
            <a:off x="3105642" y="3173439"/>
            <a:ext cx="664649" cy="408399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 rot="900000" flipH="1">
            <a:off x="5321860" y="37853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 rot="900000">
            <a:off x="4102472" y="24231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369927" y="23251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 rot="900000">
            <a:off x="3022751" y="37918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>
            <a:off x="5431757" y="28977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flipH="1">
            <a:off x="3066189" y="23251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/>
          <p:nvPr/>
        </p:nvCxnSpPr>
        <p:spPr>
          <a:xfrm rot="900000" flipH="1">
            <a:off x="5585165" y="26215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 flipH="1">
            <a:off x="3405783" y="20228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ontent Placeholder 2"/>
              <p:cNvSpPr txBox="1">
                <a:spLocks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𝑃</m:t>
                          </m:r>
                        </m:e>
                      </m:acc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(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𝑥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𝑦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,</m:t>
                      </m:r>
                      <m:r>
                        <a:rPr lang="en-US" sz="2400" b="0" i="1" noProof="0" dirty="0" err="1" smtClean="0">
                          <a:solidFill>
                            <a:srgbClr val="0070C0"/>
                          </a:solidFill>
                          <a:latin typeface="Cambria Math"/>
                        </a:rPr>
                        <m:t>𝑧</m:t>
                      </m:r>
                      <m:r>
                        <a:rPr lang="bg-BG" sz="2400" b="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68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009509" y="2621192"/>
                <a:ext cx="1170597" cy="471734"/>
              </a:xfrm>
              <a:prstGeom prst="rect">
                <a:avLst/>
              </a:prstGeom>
              <a:blipFill rotWithShape="1">
                <a:blip r:embed="rId4"/>
                <a:stretch>
                  <a:fillRect r="-294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/>
          <p:cNvSpPr/>
          <p:nvPr/>
        </p:nvSpPr>
        <p:spPr>
          <a:xfrm>
            <a:off x="5541487" y="28544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/>
          <p:cNvSpPr txBox="1"/>
          <p:nvPr/>
        </p:nvSpPr>
        <p:spPr>
          <a:xfrm>
            <a:off x="3257272" y="2948285"/>
            <a:ext cx="32412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3" name="Content Placeholder 2"/>
          <p:cNvSpPr txBox="1">
            <a:spLocks/>
          </p:cNvSpPr>
          <p:nvPr/>
        </p:nvSpPr>
        <p:spPr>
          <a:xfrm>
            <a:off x="6333362" y="40195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2282625" y="31813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3882825" y="15049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6" name="Straight Connector 75"/>
          <p:cNvCxnSpPr/>
          <p:nvPr/>
        </p:nvCxnSpPr>
        <p:spPr>
          <a:xfrm flipH="1">
            <a:off x="3817501" y="2120000"/>
            <a:ext cx="313623" cy="1140454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flipH="1" flipV="1">
            <a:off x="3814091" y="3263815"/>
            <a:ext cx="2258975" cy="61438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3644684" y="2543284"/>
            <a:ext cx="317716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4643149" y="3121980"/>
            <a:ext cx="306495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cxnSp>
        <p:nvCxnSpPr>
          <p:cNvPr id="80" name="Straight Connector 79"/>
          <p:cNvCxnSpPr/>
          <p:nvPr/>
        </p:nvCxnSpPr>
        <p:spPr>
          <a:xfrm flipH="1">
            <a:off x="3817501" y="29188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866952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Разстояния и </a:t>
            </a:r>
            <a:r>
              <a:rPr lang="bg-BG" dirty="0" err="1"/>
              <a:t>магнитуди</a:t>
            </a:r>
            <a:endParaRPr lang="bg-BG" dirty="0"/>
          </a:p>
          <a:p>
            <a:pPr lvl="1"/>
            <a:r>
              <a:rPr lang="bg-BG" dirty="0"/>
              <a:t>Определяне на разстояние/магнитуд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Straight Arrow Connector 41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rgbClr val="0070C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5" name="Content Placeholder 2"/>
              <p:cNvSpPr txBox="1">
                <a:spLocks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5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4999714" y="2412413"/>
                <a:ext cx="557139" cy="471734"/>
              </a:xfrm>
              <a:prstGeom prst="rect">
                <a:avLst/>
              </a:prstGeom>
              <a:blipFill rotWithShape="1">
                <a:blip r:embed="rId4"/>
                <a:stretch>
                  <a:fillRect l="-6731" t="-22581" r="-31731" b="-12903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Oval 55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4380138" y="2138496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p:cxnSp>
        <p:nvCxnSpPr>
          <p:cNvPr id="66" name="Straight Connector 65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68" name="Straight Arrow Connector 67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Arrow Connector 69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72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73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sp>
        <p:nvSpPr>
          <p:cNvPr id="106" name="Oval 105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1409355"/>
      </p:ext>
    </p:extLst>
  </p:cSld>
  <p:clrMapOvr>
    <a:masterClrMapping/>
  </p:clrMapOvr>
  <p:transition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Посоки</a:t>
            </a:r>
            <a:endParaRPr lang="en-US" dirty="0"/>
          </a:p>
          <a:p>
            <a:pPr lvl="1"/>
            <a:r>
              <a:rPr lang="bg-BG" dirty="0"/>
              <a:t>Определяне на посока в </a:t>
            </a:r>
            <a:r>
              <a:rPr lang="en-US" dirty="0"/>
              <a:t>3D</a:t>
            </a:r>
          </a:p>
          <a:p>
            <a:pPr lvl="1"/>
            <a:r>
              <a:rPr lang="bg-BG" dirty="0"/>
              <a:t>Това не е достатъчно за пълна ориентация</a:t>
            </a:r>
            <a:endParaRPr lang="en-US" b="1" dirty="0"/>
          </a:p>
          <a:p>
            <a:endParaRPr lang="en-US" dirty="0"/>
          </a:p>
        </p:txBody>
      </p:sp>
      <p:cxnSp>
        <p:nvCxnSpPr>
          <p:cNvPr id="65" name="Straight Arrow Connector 64"/>
          <p:cNvCxnSpPr/>
          <p:nvPr/>
        </p:nvCxnSpPr>
        <p:spPr>
          <a:xfrm flipV="1">
            <a:off x="4676619" y="1827873"/>
            <a:ext cx="314427" cy="1154806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>
            <a:off x="4676619" y="2982677"/>
            <a:ext cx="2248260" cy="607638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3918314" y="2979932"/>
            <a:ext cx="748239" cy="226211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 rot="900000">
            <a:off x="7079191" y="2421635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rot="900000" flipH="1">
            <a:off x="6179571" y="3500674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Connector 81"/>
          <p:cNvCxnSpPr/>
          <p:nvPr/>
        </p:nvCxnSpPr>
        <p:spPr>
          <a:xfrm rot="900000">
            <a:off x="4960183" y="213849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>
            <a:off x="4227638" y="2040469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/>
          <p:nvPr/>
        </p:nvCxnSpPr>
        <p:spPr>
          <a:xfrm rot="900000">
            <a:off x="3880462" y="3507245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/>
          <p:cNvCxnSpPr/>
          <p:nvPr/>
        </p:nvCxnSpPr>
        <p:spPr>
          <a:xfrm rot="900000">
            <a:off x="6289468" y="2613108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 flipH="1">
            <a:off x="3923900" y="2040469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/>
          <p:cNvCxnSpPr/>
          <p:nvPr/>
        </p:nvCxnSpPr>
        <p:spPr>
          <a:xfrm rot="900000" flipH="1">
            <a:off x="6442876" y="2336890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rot="900000" flipH="1">
            <a:off x="4263494" y="1738173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Oval 93"/>
          <p:cNvSpPr/>
          <p:nvPr/>
        </p:nvSpPr>
        <p:spPr>
          <a:xfrm>
            <a:off x="6399198" y="2569807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/>
          <p:cNvCxnSpPr/>
          <p:nvPr/>
        </p:nvCxnSpPr>
        <p:spPr>
          <a:xfrm flipH="1">
            <a:off x="4686300" y="2634206"/>
            <a:ext cx="1709474" cy="342166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1" name="Group 100"/>
          <p:cNvGrpSpPr/>
          <p:nvPr/>
        </p:nvGrpSpPr>
        <p:grpSpPr>
          <a:xfrm>
            <a:off x="1235336" y="1906109"/>
            <a:ext cx="3464106" cy="2525969"/>
            <a:chOff x="2435025" y="1657350"/>
            <a:chExt cx="3464106" cy="2525969"/>
          </a:xfrm>
        </p:grpSpPr>
        <p:cxnSp>
          <p:nvCxnSpPr>
            <p:cNvPr id="102" name="Straight Arrow Connector 101"/>
            <p:cNvCxnSpPr/>
            <p:nvPr/>
          </p:nvCxnSpPr>
          <p:spPr>
            <a:xfrm flipV="1">
              <a:off x="3971308" y="1802139"/>
              <a:ext cx="440430" cy="161757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/>
            <p:cNvCxnSpPr/>
            <p:nvPr/>
          </p:nvCxnSpPr>
          <p:spPr>
            <a:xfrm>
              <a:off x="3971308" y="3419718"/>
              <a:ext cx="1815201" cy="490595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/>
            <p:nvPr/>
          </p:nvCxnSpPr>
          <p:spPr>
            <a:xfrm flipH="1">
              <a:off x="2544544" y="3416973"/>
              <a:ext cx="1416697" cy="42830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Content Placeholder 2"/>
            <p:cNvSpPr txBox="1">
              <a:spLocks/>
            </p:cNvSpPr>
            <p:nvPr/>
          </p:nvSpPr>
          <p:spPr>
            <a:xfrm>
              <a:off x="5514756" y="3846991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07" name="Content Placeholder 2"/>
            <p:cNvSpPr txBox="1">
              <a:spLocks/>
            </p:cNvSpPr>
            <p:nvPr/>
          </p:nvSpPr>
          <p:spPr>
            <a:xfrm>
              <a:off x="2435025" y="33337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08" name="Content Placeholder 2"/>
            <p:cNvSpPr txBox="1">
              <a:spLocks/>
            </p:cNvSpPr>
            <p:nvPr/>
          </p:nvSpPr>
          <p:spPr>
            <a:xfrm>
              <a:off x="4003475" y="1657350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</p:grpSp>
      <p:cxnSp>
        <p:nvCxnSpPr>
          <p:cNvPr id="111" name="Straight Connector 110"/>
          <p:cNvCxnSpPr/>
          <p:nvPr/>
        </p:nvCxnSpPr>
        <p:spPr>
          <a:xfrm>
            <a:off x="4682532" y="2984360"/>
            <a:ext cx="1464890" cy="82133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/>
          <p:nvPr/>
        </p:nvCxnSpPr>
        <p:spPr>
          <a:xfrm>
            <a:off x="4230356" y="2039815"/>
            <a:ext cx="452176" cy="94957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Pie 115"/>
          <p:cNvSpPr/>
          <p:nvPr/>
        </p:nvSpPr>
        <p:spPr>
          <a:xfrm>
            <a:off x="4420750" y="2655202"/>
            <a:ext cx="530607" cy="664695"/>
          </a:xfrm>
          <a:prstGeom prst="pie">
            <a:avLst>
              <a:gd name="adj1" fmla="val 14683373"/>
              <a:gd name="adj2" fmla="val 1778562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7" name="Pie 116"/>
          <p:cNvSpPr/>
          <p:nvPr/>
        </p:nvSpPr>
        <p:spPr>
          <a:xfrm>
            <a:off x="4272266" y="2422447"/>
            <a:ext cx="813669" cy="1103788"/>
          </a:xfrm>
          <a:prstGeom prst="pie">
            <a:avLst>
              <a:gd name="adj1" fmla="val 14681785"/>
              <a:gd name="adj2" fmla="val 17140248"/>
            </a:avLst>
          </a:prstGeom>
          <a:solidFill>
            <a:srgbClr val="4F81BD">
              <a:alpha val="20000"/>
            </a:srgbClr>
          </a:solidFill>
          <a:ln w="127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8" name="Content Placeholder 2"/>
          <p:cNvSpPr txBox="1">
            <a:spLocks/>
          </p:cNvSpPr>
          <p:nvPr/>
        </p:nvSpPr>
        <p:spPr>
          <a:xfrm>
            <a:off x="4409349" y="2126850"/>
            <a:ext cx="407808" cy="3313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α</a:t>
            </a:r>
            <a:endParaRPr lang="en-US" sz="1800" dirty="0"/>
          </a:p>
        </p:txBody>
      </p:sp>
      <p:sp>
        <p:nvSpPr>
          <p:cNvPr id="119" name="Content Placeholder 2"/>
          <p:cNvSpPr txBox="1">
            <a:spLocks/>
          </p:cNvSpPr>
          <p:nvPr/>
        </p:nvSpPr>
        <p:spPr>
          <a:xfrm>
            <a:off x="4769692" y="2495550"/>
            <a:ext cx="407808" cy="38294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solidFill>
                  <a:srgbClr val="4F81BD"/>
                </a:solidFill>
                <a:latin typeface="Calibri"/>
              </a:defRPr>
            </a:lvl1pPr>
          </a:lstStyle>
          <a:p>
            <a:r>
              <a:rPr lang="el-GR" sz="1800" dirty="0"/>
              <a:t>β</a:t>
            </a:r>
            <a:endParaRPr lang="en-US" sz="1800" dirty="0"/>
          </a:p>
        </p:txBody>
      </p:sp>
      <p:sp>
        <p:nvSpPr>
          <p:cNvPr id="109" name="Oval 108"/>
          <p:cNvSpPr/>
          <p:nvPr/>
        </p:nvSpPr>
        <p:spPr>
          <a:xfrm>
            <a:off x="4629437" y="2917963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4128746" y="2934209"/>
            <a:ext cx="731254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y</a:t>
            </a:r>
          </a:p>
        </p:txBody>
      </p:sp>
      <p:sp>
        <p:nvSpPr>
          <p:cNvPr id="121" name="TextBox 120"/>
          <p:cNvSpPr txBox="1"/>
          <p:nvPr/>
        </p:nvSpPr>
        <p:spPr>
          <a:xfrm>
            <a:off x="4507254" y="1708767"/>
            <a:ext cx="546317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x</a:t>
            </a:r>
          </a:p>
        </p:txBody>
      </p:sp>
      <p:sp>
        <p:nvSpPr>
          <p:cNvPr id="122" name="TextBox 121"/>
          <p:cNvSpPr txBox="1"/>
          <p:nvPr/>
        </p:nvSpPr>
        <p:spPr>
          <a:xfrm>
            <a:off x="5612438" y="3210895"/>
            <a:ext cx="612448" cy="46166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>
                <a:sym typeface="Symbol"/>
              </a:rPr>
              <a:t></a:t>
            </a:r>
            <a:r>
              <a:rPr lang="en-US" dirty="0"/>
              <a:t>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ontent Placeholder 2"/>
              <p:cNvSpPr txBox="1">
                <a:spLocks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/>
              <a:p>
                <a:pPr marL="342900" marR="0" lvl="0" indent="-342900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  <m:acc>
                        <m:accPr>
                          <m:chr m:val="⃗"/>
                          <m:ctrlP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noProof="0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400" i="1" noProof="0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|</m:t>
                      </m:r>
                    </m:oMath>
                  </m:oMathPara>
                </a14:m>
                <a:endParaRPr kumimoji="0" lang="en-US" sz="240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uLnTx/>
                  <a:uFillTx/>
                </a:endParaRPr>
              </a:p>
            </p:txBody>
          </p:sp>
        </mc:Choice>
        <mc:Fallback xmlns="">
          <p:sp>
            <p:nvSpPr>
              <p:cNvPr id="36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0984820">
                <a:off x="5130959" y="2388968"/>
                <a:ext cx="557139" cy="471734"/>
              </a:xfrm>
              <a:prstGeom prst="rect">
                <a:avLst/>
              </a:prstGeom>
              <a:blipFill rotWithShape="1">
                <a:blip r:embed="rId3"/>
                <a:stretch>
                  <a:fillRect l="-5714" t="-22581" r="-30476" b="-1397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2698303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Операции с точки и вектори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8573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Изписване на вектори (и точки)</a:t>
                </a:r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</m:oMath>
                </a14:m>
                <a:r>
                  <a:rPr lang="en-US" dirty="0"/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При вектор зададен с точки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 dirty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bg-BG" dirty="0"/>
              </a:p>
              <a:p>
                <a:pPr marL="457200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>
                                <a:latin typeface="Cambria Math"/>
                              </a:rPr>
                              <m:t>Δ</m:t>
                            </m:r>
                            <m:r>
                              <a:rPr lang="en-US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i="1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i="1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𝑧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e>
                        </m:eqAr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  <m:r>
                          <a:rPr lang="en-US" b="0" i="1" smtClean="0">
                            <a:latin typeface="Cambria Math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/>
                          </a:rPr>
                          <m:t>Δ</m:t>
                        </m:r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       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𝑥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𝑦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/>
                              </a:rPr>
                              <m:t>Δ</m:t>
                            </m:r>
                            <m:r>
                              <a:rPr lang="en-US" b="0" i="1" smtClean="0">
                                <a:latin typeface="Cambria Math"/>
                              </a:rPr>
                              <m:t>𝑧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b="0" i="1" dirty="0">
                    <a:latin typeface="Cambria Math"/>
                  </a:rPr>
                  <a:t> 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Изписване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029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Дължина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Дължина на вектор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𝑥</m:t>
                            </m:r>
                          </m:e>
                          <m:sup>
                            <m:r>
                              <a:rPr lang="en-US" i="1" dirty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/>
                          </a:rPr>
                          <m:t>+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</a:rPr>
                          <m:t>Δ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endParaRPr lang="bg-BG" dirty="0"/>
              </a:p>
              <a:p>
                <a:r>
                  <a:rPr lang="bg-BG" dirty="0"/>
                  <a:t>Единичен вектор</a:t>
                </a:r>
              </a:p>
              <a:p>
                <a:pPr lvl="1"/>
                <a:r>
                  <a:rPr lang="bg-BG" dirty="0"/>
                  <a:t>Вектор с дължина 1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307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Събиране и изваждане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Събиране и изваждане на вектори</a:t>
                </a:r>
              </a:p>
              <a:p>
                <a:pPr lvl="1"/>
                <a:r>
                  <a:rPr lang="bg-BG" dirty="0"/>
                  <a:t>Може да се събира или изважда само с друг вектор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        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±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i="1" dirty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  <m:r>
                                <a:rPr lang="en-US" b="0" i="1" dirty="0" smtClean="0">
                                  <a:latin typeface="Cambria Math"/>
                                </a:rPr>
                                <m:t>±</m:t>
                              </m:r>
                              <m:sSub>
                                <m:sSubPr>
                                  <m:ctrlPr>
                                    <a:rPr lang="en-US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Използват се пресмятане на координатите на обекти при движението им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 r="-1476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8214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Умножения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Разнообразия на умноженията</a:t>
            </a:r>
          </a:p>
          <a:p>
            <a:pPr lvl="1"/>
            <a:r>
              <a:rPr lang="bg-BG" dirty="0"/>
              <a:t>Умножение със скалар (т.е. число)</a:t>
            </a:r>
          </a:p>
          <a:p>
            <a:pPr lvl="1"/>
            <a:r>
              <a:rPr lang="bg-BG" dirty="0"/>
              <a:t>Скаларно умножение с вектор</a:t>
            </a:r>
          </a:p>
          <a:p>
            <a:pPr lvl="1"/>
            <a:r>
              <a:rPr lang="bg-BG" dirty="0"/>
              <a:t>Векторно умножение с вектор</a:t>
            </a:r>
          </a:p>
          <a:p>
            <a:r>
              <a:rPr lang="bg-BG" dirty="0"/>
              <a:t>В компютърната графика</a:t>
            </a:r>
          </a:p>
          <a:p>
            <a:pPr lvl="1"/>
            <a:r>
              <a:rPr lang="bg-BG" dirty="0"/>
              <a:t>И трите се ползват</a:t>
            </a:r>
          </a:p>
          <a:p>
            <a:pPr lvl="1"/>
            <a:r>
              <a:rPr lang="bg-BG" dirty="0"/>
              <a:t>И то за важни неща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61586925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 със скалар (число)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/>
                        </a:rPr>
                        <m:t>𝑘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i="1" dirty="0" smtClean="0">
                              <a:latin typeface="Cambria Math"/>
                            </a:rPr>
                            <m:t>𝑢</m:t>
                          </m:r>
                        </m:e>
                      </m:acc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b="0" i="1" dirty="0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,</m:t>
                          </m:r>
                          <m:r>
                            <a:rPr lang="en-US" b="0" i="1" dirty="0" smtClean="0">
                              <a:latin typeface="Cambria Math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dirty="0" smtClean="0">
                                  <a:latin typeface="Cambria Math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Мащабира (удължава, скъсява) вектор</a:t>
                </a:r>
              </a:p>
              <a:p>
                <a:pPr lvl="1"/>
                <a:r>
                  <a:rPr lang="bg-BG" dirty="0"/>
                  <a:t>Запазва посоката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&gt;0</m:t>
                    </m:r>
                  </m:oMath>
                </a14:m>
                <a:r>
                  <a:rPr lang="bg-BG" dirty="0"/>
                  <a:t>, обръща я при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𝑘</m:t>
                    </m:r>
                    <m:r>
                      <a:rPr lang="en-US" i="1" dirty="0" smtClean="0">
                        <a:latin typeface="Cambria Math"/>
                      </a:rPr>
                      <m:t>&lt;0</m:t>
                    </m:r>
                  </m:oMath>
                </a14:m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Умножение със скалар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2131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Единичен вектор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Създаване на единичен вектор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𝑢</m:t>
                        </m:r>
                      </m:e>
                    </m:acc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𝑥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/>
                      </a:rPr>
                      <m:t>    </m:t>
                    </m:r>
                    <m:r>
                      <a:rPr lang="en-US" b="0" i="1" dirty="0" smtClean="0">
                        <a:latin typeface="Cambria Math"/>
                      </a:rPr>
                      <m:t>𝑘</m:t>
                    </m:r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/>
                          </a:rPr>
                          <m:t>1</m:t>
                        </m:r>
                      </m:num>
                      <m:den>
                        <m:d>
                          <m:dPr>
                            <m:begChr m:val="|"/>
                            <m:endChr m:val="|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acc>
                              <m:accPr>
                                <m:chr m:val="⃗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acc>
                          </m:e>
                        </m:d>
                      </m:den>
                    </m:f>
                  </m:oMath>
                </a14:m>
                <a:r>
                  <a:rPr lang="en-US" dirty="0"/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𝑢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𝑥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b="0" i="1" dirty="0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/>
                              </a:rPr>
                              <m:t>𝑦</m:t>
                            </m:r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  <m:r>
                          <a:rPr lang="en-US" b="0" i="1" dirty="0" smtClean="0">
                            <a:latin typeface="Cambria Math"/>
                          </a:rPr>
                          <m:t>,</m:t>
                        </m:r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 dirty="0">
                                    <a:latin typeface="Cambria Math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dirty="0" smtClean="0">
                                    <a:latin typeface="Cambria Math"/>
                                  </a:rPr>
                                  <m:t>𝑧</m:t>
                                </m:r>
                              </m:sub>
                            </m:sSub>
                          </m:num>
                          <m:den>
                            <m:d>
                              <m:dPr>
                                <m:begChr m:val="|"/>
                                <m:endChr m:val="|"/>
                                <m:ctrlPr>
                                  <a:rPr lang="en-US" i="1" dirty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⃗"/>
                                    <m:ctrlPr>
                                      <a:rPr lang="en-US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i="1" dirty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</m:acc>
                              </m:e>
                            </m:d>
                          </m:den>
                        </m:f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Дължината му е 1 и е със същата посока</a:t>
                </a:r>
              </a:p>
              <a:p>
                <a:pPr lvl="2"/>
                <a:r>
                  <a:rPr lang="bg-BG" dirty="0"/>
                  <a:t>(работи само над ненулеви вектори)</a:t>
                </a:r>
              </a:p>
              <a:p>
                <a:pPr lvl="1"/>
                <a:r>
                  <a:rPr lang="bg-BG" dirty="0"/>
                  <a:t>Използва се в много графични алгоритми</a:t>
                </a:r>
              </a:p>
              <a:p>
                <a:pPr lvl="2"/>
                <a:r>
                  <a:rPr lang="bg-BG" dirty="0"/>
                  <a:t>(за опростяване на изчисленията)</a:t>
                </a:r>
              </a:p>
              <a:p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9492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Графична обработка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839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скалар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  <a:sym typeface="Symbol"/>
                      </a:rPr>
                      <m:t>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i="1" dirty="0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accPr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𝑞</m:t>
                          </m:r>
                        </m:e>
                      </m:acc>
                      <m:r>
                        <a:rPr lang="en-US" b="0" i="1" dirty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𝑝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b="0" i="1" dirty="0" smtClean="0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accPr>
                            <m:e>
                              <m:r>
                                <a:rPr lang="en-US" b="0" i="1" dirty="0" smtClean="0">
                                  <a:latin typeface="Cambria Math"/>
                                  <a:ea typeface="Cambria Math"/>
                                </a:rPr>
                                <m:t>𝑞</m:t>
                              </m:r>
                            </m:e>
                          </m:acc>
                        </m:e>
                      </m:d>
                      <m:func>
                        <m:funcPr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/>
                              <a:ea typeface="Cambria Math"/>
                            </a:rPr>
                            <m:t>cos</m:t>
                          </m:r>
                        </m:fName>
                        <m:e>
                          <m:r>
                            <a:rPr lang="en-US" b="0" i="1" dirty="0" smtClean="0">
                              <a:latin typeface="Cambria Math"/>
                              <a:ea typeface="Cambria Math"/>
                            </a:rPr>
                            <m:t>𝜑</m:t>
                          </m:r>
                        </m:e>
                      </m:func>
                    </m:oMath>
                  </m:oMathPara>
                </a14:m>
                <a:endParaRPr lang="bg-BG" dirty="0"/>
              </a:p>
              <a:p>
                <a:r>
                  <a:rPr lang="bg-BG" dirty="0"/>
                  <a:t>Геометричен/графичен смисъл</a:t>
                </a:r>
              </a:p>
              <a:p>
                <a:pPr lvl="1"/>
                <a:r>
                  <a:rPr lang="bg-BG" dirty="0"/>
                  <a:t>Проверка за перпендикулярност</a:t>
                </a:r>
              </a:p>
              <a:p>
                <a:pPr lvl="1"/>
                <a:r>
                  <a:rPr lang="bg-BG" dirty="0"/>
                  <a:t>Осветеност на повърхност</a:t>
                </a:r>
              </a:p>
              <a:p>
                <a:pPr lvl="1"/>
                <a:r>
                  <a:rPr lang="bg-BG" dirty="0"/>
                  <a:t>Намиране на лицеви повърхности (не лице!)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Скаларно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939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lvl="1"/>
                <a:endParaRPr lang="en-US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marL="36576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Arrow Connector 42"/>
          <p:cNvCxnSpPr/>
          <p:nvPr/>
        </p:nvCxnSpPr>
        <p:spPr>
          <a:xfrm flipV="1">
            <a:off x="2904508" y="1954539"/>
            <a:ext cx="440430" cy="1617579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2904508" y="3572118"/>
            <a:ext cx="2962892" cy="800782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 flipH="1">
            <a:off x="1477744" y="3569373"/>
            <a:ext cx="1416697" cy="428303"/>
          </a:xfrm>
          <a:prstGeom prst="straightConnector1">
            <a:avLst/>
          </a:prstGeom>
          <a:ln w="38100">
            <a:solidFill>
              <a:schemeClr val="tx1"/>
            </a:solidFill>
            <a:headEnd type="none"/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/>
          <p:cNvCxnSpPr/>
          <p:nvPr/>
        </p:nvCxnSpPr>
        <p:spPr>
          <a:xfrm rot="900000">
            <a:off x="5307080" y="3011076"/>
            <a:ext cx="4928" cy="119747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2455556" y="3571210"/>
            <a:ext cx="441862" cy="131463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rot="900000" flipH="1">
            <a:off x="4407460" y="4090115"/>
            <a:ext cx="709615" cy="40162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/>
          <p:nvPr/>
        </p:nvCxnSpPr>
        <p:spPr>
          <a:xfrm rot="900000">
            <a:off x="3188072" y="2727937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>
            <a:off x="2455527" y="2629910"/>
            <a:ext cx="2252357" cy="58592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rot="900000">
            <a:off x="2108351" y="4096686"/>
            <a:ext cx="2306251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/>
          <p:nvPr/>
        </p:nvCxnSpPr>
        <p:spPr>
          <a:xfrm rot="900000">
            <a:off x="4517357" y="3202549"/>
            <a:ext cx="0" cy="12011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/>
          <p:nvPr/>
        </p:nvCxnSpPr>
        <p:spPr>
          <a:xfrm flipH="1">
            <a:off x="2151789" y="2629910"/>
            <a:ext cx="303738" cy="115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rot="900000" flipH="1">
            <a:off x="4670765" y="2926331"/>
            <a:ext cx="750271" cy="397927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rot="900000" flipH="1">
            <a:off x="2491383" y="2327614"/>
            <a:ext cx="677584" cy="40285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/>
          <p:cNvSpPr/>
          <p:nvPr/>
        </p:nvSpPr>
        <p:spPr>
          <a:xfrm>
            <a:off x="4627087" y="3159248"/>
            <a:ext cx="107401" cy="109728"/>
          </a:xfrm>
          <a:prstGeom prst="ellipse">
            <a:avLst/>
          </a:prstGeom>
          <a:solidFill>
            <a:srgbClr val="0070C0"/>
          </a:solidFill>
          <a:ln>
            <a:noFill/>
          </a:ln>
          <a:effectLst/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Content Placeholder 2"/>
          <p:cNvSpPr txBox="1">
            <a:spLocks/>
          </p:cNvSpPr>
          <p:nvPr/>
        </p:nvSpPr>
        <p:spPr>
          <a:xfrm>
            <a:off x="5418962" y="4324350"/>
            <a:ext cx="384375" cy="3363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Z</a:t>
            </a:r>
          </a:p>
        </p:txBody>
      </p:sp>
      <p:sp>
        <p:nvSpPr>
          <p:cNvPr id="75" name="Content Placeholder 2"/>
          <p:cNvSpPr txBox="1">
            <a:spLocks/>
          </p:cNvSpPr>
          <p:nvPr/>
        </p:nvSpPr>
        <p:spPr>
          <a:xfrm>
            <a:off x="1368225" y="34861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Y</a:t>
            </a:r>
          </a:p>
        </p:txBody>
      </p:sp>
      <p:sp>
        <p:nvSpPr>
          <p:cNvPr id="76" name="Content Placeholder 2"/>
          <p:cNvSpPr txBox="1">
            <a:spLocks/>
          </p:cNvSpPr>
          <p:nvPr/>
        </p:nvSpPr>
        <p:spPr>
          <a:xfrm>
            <a:off x="2906079" y="1809750"/>
            <a:ext cx="384375" cy="5765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marL="342900" marR="0" lvl="0" indent="-342900" algn="ctr" fontAlgn="auto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400">
                <a:latin typeface="Calibri"/>
              </a:defRPr>
            </a:lvl1pPr>
          </a:lstStyle>
          <a:p>
            <a:r>
              <a:rPr lang="en-US" dirty="0"/>
              <a:t>X</a:t>
            </a:r>
          </a:p>
        </p:txBody>
      </p:sp>
      <p:cxnSp>
        <p:nvCxnSpPr>
          <p:cNvPr id="77" name="Straight Connector 76"/>
          <p:cNvCxnSpPr/>
          <p:nvPr/>
        </p:nvCxnSpPr>
        <p:spPr>
          <a:xfrm flipH="1">
            <a:off x="2903103" y="3054609"/>
            <a:ext cx="152139" cy="510645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/>
          <p:nvPr/>
        </p:nvCxnSpPr>
        <p:spPr>
          <a:xfrm flipH="1" flipV="1">
            <a:off x="2899692" y="3568615"/>
            <a:ext cx="590985" cy="160734"/>
          </a:xfrm>
          <a:prstGeom prst="line">
            <a:avLst/>
          </a:prstGeom>
          <a:ln w="38100">
            <a:solidFill>
              <a:srgbClr val="FF000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Connector 80"/>
          <p:cNvCxnSpPr/>
          <p:nvPr/>
        </p:nvCxnSpPr>
        <p:spPr>
          <a:xfrm flipH="1">
            <a:off x="2903101" y="3223647"/>
            <a:ext cx="1720560" cy="341608"/>
          </a:xfrm>
          <a:prstGeom prst="line">
            <a:avLst/>
          </a:prstGeom>
          <a:ln w="38100">
            <a:solidFill>
              <a:srgbClr val="0070C0"/>
            </a:solidFill>
            <a:prstDash val="solid"/>
            <a:headEnd type="triangle" w="med" len="lg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/>
          <p:cNvGrpSpPr/>
          <p:nvPr/>
        </p:nvGrpSpPr>
        <p:grpSpPr>
          <a:xfrm>
            <a:off x="3469947" y="2955046"/>
            <a:ext cx="517603" cy="471734"/>
            <a:chOff x="3227919" y="3005373"/>
            <a:chExt cx="517603" cy="471734"/>
          </a:xfrm>
        </p:grpSpPr>
        <p:sp>
          <p:nvSpPr>
            <p:cNvPr id="71" name="Content Placeholder 2"/>
            <p:cNvSpPr txBox="1">
              <a:spLocks/>
            </p:cNvSpPr>
            <p:nvPr/>
          </p:nvSpPr>
          <p:spPr>
            <a:xfrm rot="20984820">
              <a:off x="3227919" y="3005373"/>
              <a:ext cx="517603" cy="47173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/>
            <a:p>
              <a:pPr marL="342900" marR="0" lvl="0" indent="-342900" defTabSz="914400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/>
              </a:pPr>
              <a:r>
                <a:rPr lang="en-US" sz="2400" b="1" noProof="0" dirty="0">
                  <a:solidFill>
                    <a:srgbClr val="0070C0"/>
                  </a:solidFill>
                  <a:latin typeface="Calibri"/>
                </a:rPr>
                <a:t>p</a:t>
              </a:r>
              <a:endParaRPr kumimoji="0" lang="en-US" sz="2400" b="1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uLnTx/>
                <a:uFillTx/>
              </a:endParaRPr>
            </a:p>
          </p:txBody>
        </p:sp>
        <p:cxnSp>
          <p:nvCxnSpPr>
            <p:cNvPr id="82" name="Straight Connector 81"/>
            <p:cNvCxnSpPr/>
            <p:nvPr/>
          </p:nvCxnSpPr>
          <p:spPr>
            <a:xfrm flipH="1">
              <a:off x="3248649" y="3056051"/>
              <a:ext cx="246219" cy="48885"/>
            </a:xfrm>
            <a:prstGeom prst="line">
              <a:avLst/>
            </a:prstGeom>
            <a:ln w="1905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 rot="17073264">
            <a:off x="2447851" y="2934878"/>
            <a:ext cx="581351" cy="461665"/>
            <a:chOff x="1171249" y="2708972"/>
            <a:chExt cx="581351" cy="461665"/>
          </a:xfrm>
        </p:grpSpPr>
        <p:sp>
          <p:nvSpPr>
            <p:cNvPr id="80" name="TextBox 79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>
                  <a:solidFill>
                    <a:srgbClr val="FF0000"/>
                  </a:solidFill>
                </a:rPr>
                <a:t>e</a:t>
              </a:r>
              <a:r>
                <a:rPr lang="en-US" baseline="-25000" dirty="0">
                  <a:solidFill>
                    <a:srgbClr val="FF0000"/>
                  </a:solidFill>
                </a:rPr>
                <a:t>x</a:t>
              </a:r>
            </a:p>
          </p:txBody>
        </p:sp>
        <p:cxnSp>
          <p:nvCxnSpPr>
            <p:cNvPr id="83" name="Straight Connector 82"/>
            <p:cNvCxnSpPr/>
            <p:nvPr/>
          </p:nvCxnSpPr>
          <p:spPr>
            <a:xfrm flipH="1">
              <a:off x="1342793" y="2850468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 rot="20634460">
            <a:off x="2570789" y="3568867"/>
            <a:ext cx="581351" cy="461665"/>
            <a:chOff x="1171249" y="2708972"/>
            <a:chExt cx="581351" cy="461665"/>
          </a:xfrm>
        </p:grpSpPr>
        <p:sp>
          <p:nvSpPr>
            <p:cNvPr id="85" name="TextBox 84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y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>
            <a:xfrm flipH="1">
              <a:off x="1282890" y="2829106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7" name="Group 86"/>
          <p:cNvGrpSpPr/>
          <p:nvPr/>
        </p:nvGrpSpPr>
        <p:grpSpPr>
          <a:xfrm rot="855427">
            <a:off x="2963343" y="3649207"/>
            <a:ext cx="581351" cy="461665"/>
            <a:chOff x="1171249" y="2708972"/>
            <a:chExt cx="581351" cy="461665"/>
          </a:xfrm>
        </p:grpSpPr>
        <p:sp>
          <p:nvSpPr>
            <p:cNvPr id="88" name="TextBox 87"/>
            <p:cNvSpPr txBox="1"/>
            <p:nvPr/>
          </p:nvSpPr>
          <p:spPr>
            <a:xfrm>
              <a:off x="1171249" y="2708972"/>
              <a:ext cx="581351" cy="46166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 err="1">
                  <a:solidFill>
                    <a:srgbClr val="FF0000"/>
                  </a:solidFill>
                </a:rPr>
                <a:t>e</a:t>
              </a:r>
              <a:r>
                <a:rPr lang="en-US" baseline="-25000" dirty="0" err="1">
                  <a:solidFill>
                    <a:srgbClr val="FF0000"/>
                  </a:solidFill>
                </a:rPr>
                <a:t>z</a:t>
              </a:r>
              <a:endParaRPr lang="en-US" baseline="-25000" dirty="0">
                <a:solidFill>
                  <a:srgbClr val="FF0000"/>
                </a:solidFill>
              </a:endParaRPr>
            </a:p>
          </p:txBody>
        </p:sp>
        <p:cxnSp>
          <p:nvCxnSpPr>
            <p:cNvPr id="89" name="Straight Connector 88"/>
            <p:cNvCxnSpPr/>
            <p:nvPr/>
          </p:nvCxnSpPr>
          <p:spPr>
            <a:xfrm flipH="1">
              <a:off x="1341399" y="2846352"/>
              <a:ext cx="246219" cy="0"/>
            </a:xfrm>
            <a:prstGeom prst="line">
              <a:avLst/>
            </a:prstGeom>
            <a:ln w="19050">
              <a:solidFill>
                <a:srgbClr val="FF000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TextBox 29"/>
          <p:cNvSpPr txBox="1"/>
          <p:nvPr/>
        </p:nvSpPr>
        <p:spPr>
          <a:xfrm>
            <a:off x="6172200" y="4561567"/>
            <a:ext cx="2871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bg-BG" sz="1400" dirty="0"/>
              <a:t>Ако не сте виждали вектор</a:t>
            </a:r>
          </a:p>
          <a:p>
            <a:pPr algn="r"/>
            <a:r>
              <a:rPr lang="bg-BG" sz="1400" dirty="0"/>
              <a:t>с обратна стрелка, ето – вижте сега</a:t>
            </a:r>
          </a:p>
        </p:txBody>
      </p:sp>
      <p:sp>
        <p:nvSpPr>
          <p:cNvPr id="31" name="Freeform 30"/>
          <p:cNvSpPr/>
          <p:nvPr/>
        </p:nvSpPr>
        <p:spPr>
          <a:xfrm>
            <a:off x="2860157" y="4062845"/>
            <a:ext cx="3363997" cy="904010"/>
          </a:xfrm>
          <a:custGeom>
            <a:avLst/>
            <a:gdLst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  <a:gd name="connsiteX0" fmla="*/ 3449782 w 3449782"/>
              <a:gd name="connsiteY0" fmla="*/ 904010 h 904010"/>
              <a:gd name="connsiteX1" fmla="*/ 0 w 3449782"/>
              <a:gd name="connsiteY1" fmla="*/ 0 h 904010"/>
              <a:gd name="connsiteX2" fmla="*/ 0 w 3449782"/>
              <a:gd name="connsiteY2" fmla="*/ 0 h 904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49782" h="904010">
                <a:moveTo>
                  <a:pt x="3449782" y="904010"/>
                </a:moveTo>
                <a:cubicBezTo>
                  <a:pt x="907473" y="904009"/>
                  <a:pt x="48490" y="509155"/>
                  <a:pt x="0" y="0"/>
                </a:cubicBezTo>
                <a:lnTo>
                  <a:pt x="0" y="0"/>
                </a:lnTo>
              </a:path>
            </a:pathLst>
          </a:custGeom>
          <a:noFill/>
          <a:ln w="3175">
            <a:solidFill>
              <a:schemeClr val="tx1"/>
            </a:solidFill>
            <a:prstDash val="sysDot"/>
            <a:headEnd type="none" w="med" len="med"/>
            <a:tailEnd type="triangle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968289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bg-BG" dirty="0"/>
                  <a:t>Самото изчисление</a:t>
                </a:r>
                <a:endParaRPr lang="en-US" dirty="0"/>
              </a:p>
              <a:p>
                <a:pPr lvl="1"/>
                <a:r>
                  <a:rPr lang="bg-BG" dirty="0"/>
                  <a:t>И умножаваме смело</a:t>
                </a:r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b="0" i="0" dirty="0" smtClean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bg-BG" sz="2000" dirty="0"/>
              </a:p>
              <a:p>
                <a:pPr marL="1254125" lvl="1" indent="0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b="0" i="0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489075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∙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lvl="1"/>
                <a:r>
                  <a:rPr lang="bg-BG" dirty="0"/>
                  <a:t>Със задоволство си спомняме, че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 smtClean="0">
                        <a:latin typeface="Cambria Math"/>
                      </a:rPr>
                      <m:t>=1</m:t>
                    </m:r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∙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i="1" dirty="0">
                        <a:latin typeface="Cambria Math"/>
                      </a:rPr>
                      <m:t>=</m:t>
                    </m:r>
                    <m:r>
                      <a:rPr lang="en-US" b="0" i="1" dirty="0" smtClean="0">
                        <a:latin typeface="Cambria Math"/>
                      </a:rPr>
                      <m:t>0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:r>
                  <a:rPr lang="bg-BG" dirty="0"/>
                  <a:t>И от тук със замах получаваме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b="0" i="1" dirty="0">
                        <a:latin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b="0" i="1" dirty="0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39795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bg-BG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bg-BG" i="1" dirty="0" smtClean="0">
                            <a:latin typeface="Cambria Math"/>
                          </a:rPr>
                          <m:t>2,</m:t>
                        </m:r>
                        <m:r>
                          <a:rPr lang="bg-BG" i="1" dirty="0" err="1">
                            <a:latin typeface="Cambria Math"/>
                          </a:rPr>
                          <m:t>2</m:t>
                        </m:r>
                        <m:r>
                          <a:rPr lang="bg-BG" i="1" dirty="0">
                            <a:latin typeface="Cambria Math"/>
                          </a:rPr>
                          <m:t>,0</m:t>
                        </m:r>
                      </m:e>
                    </m:d>
                    <m:r>
                      <a:rPr lang="en-US" b="1" i="1" dirty="0" smtClean="0">
                        <a:latin typeface="Cambria Math"/>
                      </a:rPr>
                      <m:t>∙</m:t>
                    </m:r>
                    <m:r>
                      <a:rPr lang="bg-BG" i="1" dirty="0">
                        <a:latin typeface="Cambria Math"/>
                      </a:rPr>
                      <m:t>(</m:t>
                    </m:r>
                    <m:r>
                      <a:rPr lang="bg-BG" i="1" dirty="0" err="1">
                        <a:latin typeface="Cambria Math"/>
                      </a:rPr>
                      <m:t>0</m:t>
                    </m:r>
                    <m:r>
                      <a:rPr lang="bg-BG" i="1" dirty="0">
                        <a:latin typeface="Cambria Math"/>
                      </a:rPr>
                      <m:t>,1,0</m:t>
                    </m:r>
                    <m:r>
                      <a:rPr lang="bg-BG" i="1" dirty="0" smtClean="0">
                        <a:latin typeface="Cambria Math"/>
                      </a:rPr>
                      <m:t>)</m:t>
                    </m:r>
                  </m:oMath>
                </a14:m>
                <a:endParaRPr lang="bg-BG" dirty="0"/>
              </a:p>
              <a:p>
                <a:pPr lvl="1"/>
                <a:r>
                  <a:rPr lang="bg-BG" dirty="0"/>
                  <a:t>Лежат в една равнина</a:t>
                </a:r>
              </a:p>
              <a:p>
                <a:pPr lvl="1"/>
                <a:r>
                  <a:rPr lang="bg-BG" dirty="0"/>
                  <a:t>Ъгълът между тях е </a:t>
                </a:r>
                <a14:m>
                  <m:oMath xmlns:m="http://schemas.openxmlformats.org/officeDocument/2006/math">
                    <m:r>
                      <a:rPr lang="bg-BG" i="1" dirty="0" smtClean="0">
                        <a:latin typeface="Cambria Math"/>
                      </a:rPr>
                      <m:t>45</m:t>
                    </m:r>
                    <m:r>
                      <a:rPr lang="bg-BG" i="1" baseline="30000" dirty="0" smtClean="0">
                        <a:latin typeface="Cambria Math"/>
                      </a:rPr>
                      <m:t>о</m:t>
                    </m:r>
                  </m:oMath>
                </a14:m>
                <a:endParaRPr lang="en-US" baseline="30000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r>
                      <a:rPr lang="en-US" sz="2000" b="0" i="1" dirty="0" smtClean="0">
                        <a:latin typeface="Cambria Math"/>
                      </a:rPr>
                      <m:t>∙1∙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/>
                          </a:rPr>
                          <m:t>cos</m:t>
                        </m:r>
                      </m:fName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45°</m:t>
                        </m:r>
                      </m:e>
                    </m:func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e>
                    </m:rad>
                    <m:f>
                      <m:f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2</m:t>
                            </m:r>
                          </m:e>
                        </m:rad>
                      </m:num>
                      <m:den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den>
                    </m:f>
                    <m:r>
                      <a:rPr lang="en-US" sz="2000" b="0" i="1" dirty="0" smtClean="0">
                        <a:latin typeface="Cambria Math"/>
                      </a:rPr>
                      <m:t>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pPr lvl="1"/>
                <a:r>
                  <a:rPr lang="bg-BG" dirty="0"/>
                  <a:t>Алтернативен първокласен метод</a:t>
                </a:r>
              </a:p>
              <a:p>
                <a:pPr lvl="2"/>
                <a:r>
                  <a:rPr lang="bg-BG" dirty="0"/>
                  <a:t>(„Първокласен” не само в смисъл на качествен, но и защото първокласник го може)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2,2,0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/>
                          </a:rPr>
                          <m:t>0,1,0</m:t>
                        </m:r>
                      </m:e>
                    </m:d>
                    <m:r>
                      <a:rPr lang="en-US" sz="2000" i="1" dirty="0">
                        <a:latin typeface="Cambria Math"/>
                      </a:rPr>
                      <m:t>=2∙0+2∙1+0∙0=2</m:t>
                    </m:r>
                  </m:oMath>
                </a14:m>
                <a:r>
                  <a:rPr lang="en-US" sz="2000" dirty="0"/>
                  <a:t> </a:t>
                </a:r>
                <a:endParaRPr lang="bg-BG" sz="2000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1984813" y="603975"/>
            <a:ext cx="4392948" cy="646331"/>
            <a:chOff x="2103970" y="2126101"/>
            <a:chExt cx="5669633" cy="861775"/>
          </a:xfrm>
        </p:grpSpPr>
        <p:sp>
          <p:nvSpPr>
            <p:cNvPr id="9" name="Rectangle 8"/>
            <p:cNvSpPr/>
            <p:nvPr/>
          </p:nvSpPr>
          <p:spPr>
            <a:xfrm>
              <a:off x="2103970" y="2720841"/>
              <a:ext cx="3928177" cy="24384"/>
            </a:xfrm>
            <a:prstGeom prst="rect">
              <a:avLst/>
            </a:prstGeom>
            <a:solidFill>
              <a:srgbClr val="FF0000"/>
            </a:solidFill>
            <a:ln w="76200">
              <a:noFill/>
            </a:ln>
            <a:effectLst/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229812" y="2126101"/>
              <a:ext cx="1543791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FF0000"/>
                  </a:solidFill>
                </a:rPr>
                <a:t>OMG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0005894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Още един пример</a:t>
                </a:r>
              </a:p>
              <a:p>
                <a:pPr lvl="1"/>
                <a:r>
                  <a:rPr lang="bg-BG" dirty="0"/>
                  <a:t>Перпендикулярни ли са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(4,0,1)</m:t>
                    </m:r>
                  </m:oMath>
                </a14:m>
                <a:r>
                  <a:rPr lang="bg-BG" dirty="0"/>
                  <a:t> и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i="1" dirty="0" smtClean="0">
                        <a:latin typeface="Cambria Math"/>
                      </a:rPr>
                      <m:t>(−2,3,8)</m:t>
                    </m:r>
                  </m:oMath>
                </a14:m>
                <a:endParaRPr lang="bg-BG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4,0,1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∙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/>
                          </a:rPr>
                          <m:t>−2,3,8</m:t>
                        </m:r>
                      </m:e>
                    </m:d>
                    <m:r>
                      <a:rPr lang="en-US" b="0" i="1" dirty="0" smtClean="0">
                        <a:latin typeface="Cambria Math"/>
                      </a:rPr>
                      <m:t>=−8+0+8=0</m:t>
                    </m:r>
                  </m:oMath>
                </a14:m>
                <a:endParaRPr lang="bg-BG" dirty="0"/>
              </a:p>
              <a:p>
                <a:r>
                  <a:rPr lang="bg-BG" dirty="0"/>
                  <a:t>Построяване на перпендикуляр: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8">
            <a:hlinkClick r:id="rId4" action="ppaction://hlinkfile"/>
            <a:extLst>
              <a:ext uri="{FF2B5EF4-FFF2-40B4-BE49-F238E27FC236}">
                <a16:creationId xmlns:a16="http://schemas.microsoft.com/office/drawing/2014/main" id="{06BAEAD0-46BD-4944-9D6D-F3A0FF1AB66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60" y="2266950"/>
            <a:ext cx="2926080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36210278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Умножение, а резултатът е вектор</a:t>
                </a:r>
              </a:p>
              <a:p>
                <a:pPr lvl="1"/>
                <a:r>
                  <a:rPr lang="bg-BG" dirty="0"/>
                  <a:t>Ъгъл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  <a:sym typeface="Symbol"/>
                      </a:rPr>
                      <m:t>𝜑</m:t>
                    </m:r>
                  </m:oMath>
                </a14:m>
                <a:r>
                  <a:rPr lang="bg-BG" dirty="0"/>
                  <a:t> между двата вектора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i="1" dirty="0">
                        <a:latin typeface="Cambria Math"/>
                        <a:ea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𝑞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accPr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𝑟</m:t>
                        </m:r>
                      </m:e>
                    </m:acc>
                    <m:r>
                      <a:rPr lang="en-US" b="0" i="1" dirty="0" smtClean="0">
                        <a:latin typeface="Cambria Math"/>
                        <a:ea typeface="Cambria Math"/>
                      </a:rPr>
                      <m:t>,        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𝑟</m:t>
                            </m:r>
                          </m:e>
                        </m:acc>
                      </m:e>
                    </m:d>
                    <m:r>
                      <a:rPr lang="en-US" b="0" i="1" dirty="0" smtClean="0">
                        <a:latin typeface="Cambria Math"/>
                        <a:ea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𝑝</m:t>
                            </m:r>
                          </m:e>
                        </m:acc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  <a:ea typeface="Cambria Math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/>
                                <a:ea typeface="Cambria Math"/>
                              </a:rPr>
                              <m:t>𝑞</m:t>
                            </m:r>
                          </m:e>
                        </m:acc>
                      </m:e>
                    </m:d>
                    <m:func>
                      <m:funcPr>
                        <m:ctrlPr>
                          <a:rPr lang="en-US" b="0" i="1" dirty="0" smtClean="0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/>
                            <a:ea typeface="Cambria Math"/>
                          </a:rPr>
                          <m:t>sin</m:t>
                        </m:r>
                      </m:fName>
                      <m:e>
                        <m:r>
                          <a:rPr lang="en-US" b="0" i="1" dirty="0" smtClean="0">
                            <a:latin typeface="Cambria Math"/>
                            <a:ea typeface="Cambria Math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r>
                  <a:rPr lang="bg-BG" dirty="0"/>
                  <a:t>Геометричен смисъл</a:t>
                </a:r>
              </a:p>
              <a:p>
                <a:pPr lvl="1"/>
                <a:r>
                  <a:rPr lang="bg-BG" dirty="0"/>
                  <a:t>Намиране на нормални вектори</a:t>
                </a:r>
              </a:p>
              <a:p>
                <a:pPr lvl="1"/>
                <a:r>
                  <a:rPr lang="bg-BG" dirty="0"/>
                  <a:t>Лице на успоредник (не </a:t>
                </a:r>
                <a:r>
                  <a:rPr lang="bg-BG" dirty="0" err="1"/>
                  <a:t>лицевост</a:t>
                </a:r>
                <a:r>
                  <a:rPr lang="bg-BG" dirty="0"/>
                  <a:t>!)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Векторно умножение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3544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Накъде сочи векторът?</a:t>
            </a:r>
          </a:p>
          <a:p>
            <a:pPr lvl="1"/>
            <a:r>
              <a:rPr lang="bg-BG" dirty="0"/>
              <a:t>Той е перпендикулярен на равнината, в която са двата вектора-множителя</a:t>
            </a:r>
          </a:p>
          <a:p>
            <a:pPr lvl="1"/>
            <a:r>
              <a:rPr lang="bg-BG" dirty="0"/>
              <a:t>Той е в </a:t>
            </a:r>
            <a:r>
              <a:rPr lang="bg-BG" dirty="0" err="1"/>
              <a:t>полупространството</a:t>
            </a:r>
            <a:r>
              <a:rPr lang="en-US" dirty="0"/>
              <a:t>,</a:t>
            </a:r>
            <a:r>
              <a:rPr lang="bg-BG" dirty="0"/>
              <a:t> от което посоката на въртене от първия към втория вектор е положителна</a:t>
            </a:r>
          </a:p>
          <a:p>
            <a:pPr lvl="2"/>
            <a:r>
              <a:rPr lang="bg-BG" sz="2000" dirty="0"/>
              <a:t>(т.е. обратно на часовниковата стрелка)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34377134"/>
      </p:ext>
    </p:extLst>
  </p:cSld>
  <p:clrMapOvr>
    <a:masterClrMapping/>
  </p:clrMapOvr>
  <p:transition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:\Pavel\Courses\Materials\Course.OKG 2012-13\OKG-03. Geometric predicates\Images\ID-10022978.jpg"/>
          <p:cNvPicPr>
            <a:picLocks noChangeAspect="1" noChangeArrowheads="1"/>
          </p:cNvPicPr>
          <p:nvPr/>
        </p:nvPicPr>
        <p:blipFill>
          <a:blip r:embed="rId3" cstate="email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45615" y="2125980"/>
            <a:ext cx="2874185" cy="3017520"/>
          </a:xfrm>
          <a:prstGeom prst="rect">
            <a:avLst/>
          </a:prstGeom>
          <a:noFill/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 се помни това?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Използваме дясната ръка</a:t>
            </a:r>
          </a:p>
          <a:p>
            <a:pPr lvl="1"/>
            <a:r>
              <a:rPr lang="bg-BG" dirty="0"/>
              <a:t>Координатната система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PQR</a:t>
            </a:r>
            <a:r>
              <a:rPr lang="bg-BG" dirty="0"/>
              <a:t> е дясна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7162800" y="4888380"/>
            <a:ext cx="1981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3800" y="2048530"/>
                <a:ext cx="609600" cy="523220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800" y="1962150"/>
                <a:ext cx="609600" cy="523220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5000" y="3257550"/>
                <a:ext cx="609600" cy="52322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800" b="0" i="1" dirty="0" smtClean="0">
                          <a:latin typeface="Cambria Math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dirty="0" smtClean="0">
                              <a:latin typeface="Cambria Math"/>
                            </a:rPr>
                            <m:t>𝑟</m:t>
                          </m:r>
                        </m:e>
                      </m:acc>
                    </m:oMath>
                  </m:oMathPara>
                </a14:m>
                <a:endParaRPr lang="bg-BG" sz="28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7400" y="3815060"/>
                <a:ext cx="1828800" cy="523220"/>
              </a:xfrm>
              <a:prstGeom prst="rect">
                <a:avLst/>
              </a:prstGeom>
              <a:blipFill rotWithShape="1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951935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</p:spPr>
            <p:txBody>
              <a:bodyPr/>
              <a:lstStyle/>
              <a:p>
                <a:pPr marL="457200" lvl="1" indent="0">
                  <a:buNone/>
                  <a:tabLst>
                    <a:tab pos="2690813" algn="l"/>
                    <a:tab pos="5029200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r>
                      <a:rPr lang="en-US" sz="2000" b="0" i="1" dirty="0" smtClean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br>
                  <a:rPr lang="en-US" sz="2000" b="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</m:oMath>
                </a14:m>
                <a:br>
                  <a:rPr lang="en-US" sz="20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=0</m:t>
                    </m:r>
                  </m:oMath>
                </a14:m>
                <a:r>
                  <a:rPr lang="en-US" sz="2000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sz="2000" b="0" dirty="0"/>
                  <a:t>	</a:t>
                </a:r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</m:oMath>
                </a14:m>
                <a:endParaRPr lang="en-US" b="0" dirty="0"/>
              </a:p>
              <a:p>
                <a:pPr marL="457200" lvl="1" indent="0">
                  <a:buNone/>
                </a:pPr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95400" y="895350"/>
                <a:ext cx="7848600" cy="3962400"/>
              </a:xfrm>
              <a:blipFill rotWithShape="1">
                <a:blip r:embed="rId3"/>
                <a:stretch>
                  <a:fillRect t="-1692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А единичните вектори?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1649628" y="2268123"/>
            <a:ext cx="2716571" cy="2514600"/>
            <a:chOff x="718968" y="5619750"/>
            <a:chExt cx="3276600" cy="2286000"/>
          </a:xfrm>
        </p:grpSpPr>
        <p:sp>
          <p:nvSpPr>
            <p:cNvPr id="55" name="Arc 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Arc 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Arc 57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triangle" w="lg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Oval 103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5" name="Oval 104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  <p:sp>
          <p:nvSpPr>
            <p:cNvPr id="106" name="Oval 105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en-US" sz="4400" b="1" dirty="0"/>
                <a:t>+</a:t>
              </a:r>
              <a:endParaRPr lang="en-US" b="1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1524000" y="2038350"/>
            <a:ext cx="2840927" cy="2240708"/>
            <a:chOff x="-4170218" y="2040214"/>
            <a:chExt cx="2840927" cy="2240708"/>
          </a:xfrm>
        </p:grpSpPr>
        <p:cxnSp>
          <p:nvCxnSpPr>
            <p:cNvPr id="71" name="Straight Arrow Connector 70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1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1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5" name="Group 124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26" name="TextBox 12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27" name="Straight Connector 126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8" name="Group 127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29" name="TextBox 128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0" name="Straight Connector 129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32" name="TextBox 131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33" name="Straight Connector 132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54" name="Group 153"/>
          <p:cNvGrpSpPr/>
          <p:nvPr/>
        </p:nvGrpSpPr>
        <p:grpSpPr>
          <a:xfrm>
            <a:off x="4827229" y="2269296"/>
            <a:ext cx="2716571" cy="2514600"/>
            <a:chOff x="718968" y="5619750"/>
            <a:chExt cx="3276600" cy="2286000"/>
          </a:xfrm>
        </p:grpSpPr>
        <p:sp>
          <p:nvSpPr>
            <p:cNvPr id="155" name="Arc 154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0018672"/>
                <a:gd name="adj2" fmla="val 16248006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Arc 155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2046870"/>
                <a:gd name="adj2" fmla="val 8849365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Arc 156"/>
            <p:cNvSpPr/>
            <p:nvPr/>
          </p:nvSpPr>
          <p:spPr>
            <a:xfrm>
              <a:off x="718968" y="5619750"/>
              <a:ext cx="3276600" cy="2114550"/>
            </a:xfrm>
            <a:prstGeom prst="arc">
              <a:avLst>
                <a:gd name="adj1" fmla="val 17300960"/>
                <a:gd name="adj2" fmla="val 844052"/>
              </a:avLst>
            </a:prstGeom>
            <a:ln w="28575">
              <a:solidFill>
                <a:srgbClr val="0070C0"/>
              </a:solidFill>
              <a:prstDash val="sysDash"/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Oval 157"/>
            <p:cNvSpPr/>
            <p:nvPr/>
          </p:nvSpPr>
          <p:spPr>
            <a:xfrm>
              <a:off x="947568" y="573405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59" name="Oval 158"/>
            <p:cNvSpPr/>
            <p:nvPr/>
          </p:nvSpPr>
          <p:spPr>
            <a:xfrm>
              <a:off x="3472926" y="59055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  <p:sp>
          <p:nvSpPr>
            <p:cNvPr id="160" name="Oval 159"/>
            <p:cNvSpPr/>
            <p:nvPr/>
          </p:nvSpPr>
          <p:spPr>
            <a:xfrm>
              <a:off x="2014368" y="7505700"/>
              <a:ext cx="517264" cy="400050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lIns="0" tIns="0" rIns="0" bIns="0" rtlCol="0" anchor="ctr"/>
            <a:lstStyle/>
            <a:p>
              <a:pPr algn="ctr">
                <a:lnSpc>
                  <a:spcPts val="4500"/>
                </a:lnSpc>
              </a:pPr>
              <a:r>
                <a:rPr lang="bg-BG" sz="4400" b="1" dirty="0"/>
                <a:t>-</a:t>
              </a:r>
              <a:endParaRPr lang="en-US" b="1" dirty="0"/>
            </a:p>
          </p:txBody>
        </p:sp>
      </p:grpSp>
      <p:grpSp>
        <p:nvGrpSpPr>
          <p:cNvPr id="161" name="Group 160"/>
          <p:cNvGrpSpPr/>
          <p:nvPr/>
        </p:nvGrpSpPr>
        <p:grpSpPr>
          <a:xfrm>
            <a:off x="4701601" y="2039523"/>
            <a:ext cx="2840927" cy="2240708"/>
            <a:chOff x="-4170218" y="2040214"/>
            <a:chExt cx="2840927" cy="2240708"/>
          </a:xfrm>
        </p:grpSpPr>
        <p:cxnSp>
          <p:nvCxnSpPr>
            <p:cNvPr id="162" name="Straight Arrow Connector 161"/>
            <p:cNvCxnSpPr/>
            <p:nvPr/>
          </p:nvCxnSpPr>
          <p:spPr>
            <a:xfrm flipV="1">
              <a:off x="-2807117" y="2469470"/>
              <a:ext cx="300226" cy="1102649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/>
            <p:cNvCxnSpPr/>
            <p:nvPr/>
          </p:nvCxnSpPr>
          <p:spPr>
            <a:xfrm>
              <a:off x="-2807117" y="3572118"/>
              <a:ext cx="1100409" cy="297408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63"/>
            <p:cNvCxnSpPr/>
            <p:nvPr/>
          </p:nvCxnSpPr>
          <p:spPr>
            <a:xfrm flipH="1">
              <a:off x="-3810000" y="3569373"/>
              <a:ext cx="992817" cy="300153"/>
            </a:xfrm>
            <a:prstGeom prst="straightConnector1">
              <a:avLst/>
            </a:prstGeom>
            <a:ln w="38100">
              <a:solidFill>
                <a:schemeClr val="tx1"/>
              </a:solidFill>
              <a:headEnd type="none"/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>
            <a:xfrm flipV="1">
              <a:off x="-3256069" y="3571210"/>
              <a:ext cx="441862" cy="131463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Content Placeholder 2"/>
            <p:cNvSpPr txBox="1">
              <a:spLocks/>
            </p:cNvSpPr>
            <p:nvPr/>
          </p:nvSpPr>
          <p:spPr>
            <a:xfrm>
              <a:off x="-1713666" y="3690949"/>
              <a:ext cx="384375" cy="336328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Z</a:t>
              </a:r>
            </a:p>
          </p:txBody>
        </p:sp>
        <p:sp>
          <p:nvSpPr>
            <p:cNvPr id="167" name="Content Placeholder 2"/>
            <p:cNvSpPr txBox="1">
              <a:spLocks/>
            </p:cNvSpPr>
            <p:nvPr/>
          </p:nvSpPr>
          <p:spPr>
            <a:xfrm>
              <a:off x="-4170218" y="3704359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Y</a:t>
              </a:r>
            </a:p>
          </p:txBody>
        </p:sp>
        <p:sp>
          <p:nvSpPr>
            <p:cNvPr id="168" name="Content Placeholder 2"/>
            <p:cNvSpPr txBox="1">
              <a:spLocks/>
            </p:cNvSpPr>
            <p:nvPr/>
          </p:nvSpPr>
          <p:spPr>
            <a:xfrm>
              <a:off x="-2649593" y="2040214"/>
              <a:ext cx="384375" cy="57656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defPPr>
                <a:defRPr lang="en-US"/>
              </a:defPPr>
              <a:lvl1pPr marL="342900" marR="0" lvl="0" indent="-342900" algn="ctr" fontAlgn="auto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 pitchFamily="34" charset="0"/>
                <a:buNone/>
                <a:tabLst/>
                <a:defRPr sz="2400">
                  <a:latin typeface="Calibri"/>
                </a:defRPr>
              </a:lvl1pPr>
            </a:lstStyle>
            <a:p>
              <a:r>
                <a:rPr lang="en-US" dirty="0"/>
                <a:t>X</a:t>
              </a:r>
            </a:p>
          </p:txBody>
        </p:sp>
        <p:cxnSp>
          <p:nvCxnSpPr>
            <p:cNvPr id="169" name="Straight Connector 168"/>
            <p:cNvCxnSpPr/>
            <p:nvPr/>
          </p:nvCxnSpPr>
          <p:spPr>
            <a:xfrm flipH="1">
              <a:off x="-2808522" y="3054609"/>
              <a:ext cx="152139" cy="510645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>
            <a:xfrm flipH="1" flipV="1">
              <a:off x="-2811933" y="3568615"/>
              <a:ext cx="590985" cy="160734"/>
            </a:xfrm>
            <a:prstGeom prst="line">
              <a:avLst/>
            </a:prstGeom>
            <a:ln w="38100">
              <a:solidFill>
                <a:srgbClr val="0070C0"/>
              </a:solidFill>
              <a:prstDash val="solid"/>
              <a:headEnd type="triangle" w="med" len="lg"/>
              <a:tailEnd type="none" w="med" len="med"/>
            </a:ln>
            <a:effectLst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1" name="Group 170"/>
            <p:cNvGrpSpPr/>
            <p:nvPr/>
          </p:nvGrpSpPr>
          <p:grpSpPr>
            <a:xfrm rot="17073264">
              <a:off x="-3232601" y="2882923"/>
              <a:ext cx="581351" cy="461665"/>
              <a:chOff x="1171249" y="2708972"/>
              <a:chExt cx="581351" cy="461665"/>
            </a:xfrm>
          </p:grpSpPr>
          <p:sp>
            <p:nvSpPr>
              <p:cNvPr id="178" name="TextBox 177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>
                    <a:solidFill>
                      <a:srgbClr val="0070C0"/>
                    </a:solidFill>
                  </a:rPr>
                  <a:t>x</a:t>
                </a:r>
              </a:p>
            </p:txBody>
          </p:sp>
          <p:cxnSp>
            <p:nvCxnSpPr>
              <p:cNvPr id="179" name="Straight Connector 178"/>
              <p:cNvCxnSpPr/>
              <p:nvPr/>
            </p:nvCxnSpPr>
            <p:spPr>
              <a:xfrm flipH="1">
                <a:off x="1342793" y="2850468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2" name="Group 171"/>
            <p:cNvGrpSpPr/>
            <p:nvPr/>
          </p:nvGrpSpPr>
          <p:grpSpPr>
            <a:xfrm rot="20634460">
              <a:off x="-3310597" y="3680322"/>
              <a:ext cx="581351" cy="461665"/>
              <a:chOff x="1171249" y="2708972"/>
              <a:chExt cx="581351" cy="461665"/>
            </a:xfrm>
          </p:grpSpPr>
          <p:sp>
            <p:nvSpPr>
              <p:cNvPr id="176" name="TextBox 175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y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7" name="Straight Connector 176"/>
              <p:cNvCxnSpPr/>
              <p:nvPr/>
            </p:nvCxnSpPr>
            <p:spPr>
              <a:xfrm flipH="1">
                <a:off x="1282890" y="2829106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none" w="med" len="med"/>
                <a:tailEnd type="triangl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3" name="Group 172"/>
            <p:cNvGrpSpPr/>
            <p:nvPr/>
          </p:nvGrpSpPr>
          <p:grpSpPr>
            <a:xfrm rot="855427">
              <a:off x="-2532513" y="3200800"/>
              <a:ext cx="581351" cy="461665"/>
              <a:chOff x="1171249" y="2708972"/>
              <a:chExt cx="581351" cy="461665"/>
            </a:xfrm>
          </p:grpSpPr>
          <p:sp>
            <p:nvSpPr>
              <p:cNvPr id="174" name="TextBox 173"/>
              <p:cNvSpPr txBox="1"/>
              <p:nvPr/>
            </p:nvSpPr>
            <p:spPr>
              <a:xfrm>
                <a:off x="1171249" y="2708972"/>
                <a:ext cx="581351" cy="46166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Autofit/>
              </a:bodyPr>
              <a:lstStyle>
                <a:defPPr>
                  <a:defRPr lang="en-US"/>
                </a:defPPr>
                <a:lvl1pPr marL="342900" marR="0" lvl="0" indent="-342900" algn="ctr" fontAlgn="auto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 sz="2400">
                    <a:latin typeface="Calibri"/>
                  </a:defRPr>
                </a:lvl1pPr>
              </a:lstStyle>
              <a:p>
                <a:r>
                  <a:rPr lang="en-US" dirty="0" err="1">
                    <a:solidFill>
                      <a:srgbClr val="0070C0"/>
                    </a:solidFill>
                  </a:rPr>
                  <a:t>e</a:t>
                </a:r>
                <a:r>
                  <a:rPr lang="en-US" baseline="-25000" dirty="0" err="1">
                    <a:solidFill>
                      <a:srgbClr val="0070C0"/>
                    </a:solidFill>
                  </a:rPr>
                  <a:t>z</a:t>
                </a:r>
                <a:endParaRPr lang="en-US" baseline="-250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75" name="Straight Connector 174"/>
              <p:cNvCxnSpPr/>
              <p:nvPr/>
            </p:nvCxnSpPr>
            <p:spPr>
              <a:xfrm flipH="1">
                <a:off x="1341399" y="2846352"/>
                <a:ext cx="246219" cy="0"/>
              </a:xfrm>
              <a:prstGeom prst="line">
                <a:avLst/>
              </a:prstGeom>
              <a:ln w="19050">
                <a:solidFill>
                  <a:srgbClr val="0070C0"/>
                </a:solidFill>
                <a:prstDash val="solid"/>
                <a:headEnd type="triangle" w="med" len="lg"/>
                <a:tailEnd type="none" w="med" len="med"/>
              </a:ln>
              <a:effectLst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138366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Ползваме единичните осеви вектори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</m:acc>
                      <m:r>
                        <a:rPr lang="en-US" sz="2000" b="0" i="1" dirty="0" smtClean="0">
                          <a:latin typeface="Cambria Math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</m:acc>
                      <m:r>
                        <a:rPr lang="en-US" sz="2000" i="1" dirty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d>
                        <m:d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>
                              <a:latin typeface="Cambria Math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𝑒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2000" dirty="0"/>
              </a:p>
              <a:p>
                <a:pPr marL="744538" lvl="1" indent="0">
                  <a:buNone/>
                </a:pPr>
                <a:endParaRPr lang="bg-BG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solidFill>
                          <a:srgbClr val="FF0000"/>
                        </a:solidFill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solidFill>
                            <a:srgbClr val="FF0000"/>
                          </a:solidFill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solidFill>
                                <a:srgbClr val="FF0000"/>
                              </a:solidFill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:endParaRPr lang="en-US" sz="2000" dirty="0"/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m:rPr>
                        <m:nor/>
                      </m:rPr>
                      <a:rPr lang="en-US" sz="2000" dirty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×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×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  <a:p>
                <a:endParaRPr lang="bg-BG" dirty="0"/>
              </a:p>
              <a:p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468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bg-BG" dirty="0"/>
                  <a:t>Изчисляване на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bg-BG" i="1" dirty="0" smtClean="0">
                        <a:latin typeface="Cambria Math"/>
                        <a:sym typeface="Symbol"/>
                      </a:rPr>
                      <m:t></m:t>
                    </m:r>
                    <m:acc>
                      <m:accPr>
                        <m:chr m:val="⃗"/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i="1" dirty="0" smtClean="0">
                            <a:latin typeface="Cambria Math"/>
                          </a:rPr>
                          <m:t>𝑞</m:t>
                        </m:r>
                      </m:e>
                    </m:ac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4"/>
                <a:stretch>
                  <a:fillRect l="-2797" t="-9375" b="-28125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494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5" name="Elbow Connector 74"/>
          <p:cNvCxnSpPr/>
          <p:nvPr/>
        </p:nvCxnSpPr>
        <p:spPr>
          <a:xfrm flipV="1">
            <a:off x="2514600" y="3999244"/>
            <a:ext cx="1916723" cy="70610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75"/>
          <p:cNvCxnSpPr/>
          <p:nvPr/>
        </p:nvCxnSpPr>
        <p:spPr>
          <a:xfrm flipV="1">
            <a:off x="2514600" y="3793253"/>
            <a:ext cx="1916723" cy="30249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71"/>
          <p:cNvCxnSpPr/>
          <p:nvPr/>
        </p:nvCxnSpPr>
        <p:spPr>
          <a:xfrm>
            <a:off x="2514600" y="3514725"/>
            <a:ext cx="1911699" cy="8258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Arrow Connector 215"/>
          <p:cNvCxnSpPr/>
          <p:nvPr/>
        </p:nvCxnSpPr>
        <p:spPr>
          <a:xfrm>
            <a:off x="7620000" y="377190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4419600" y="3028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Анимация</a:t>
            </a:r>
            <a:r>
              <a:rPr lang="en-US" sz="3200" b="1" dirty="0"/>
              <a:t> </a:t>
            </a:r>
            <a:r>
              <a:rPr lang="bg-BG" sz="3200" b="1" dirty="0"/>
              <a:t>и графични ефекти</a:t>
            </a:r>
            <a:endParaRPr lang="en-US" sz="3200" b="1" dirty="0"/>
          </a:p>
        </p:txBody>
      </p:sp>
      <p:cxnSp>
        <p:nvCxnSpPr>
          <p:cNvPr id="81" name="Straight Arrow Connector 80"/>
          <p:cNvCxnSpPr/>
          <p:nvPr/>
        </p:nvCxnSpPr>
        <p:spPr>
          <a:xfrm>
            <a:off x="6057900" y="217170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7620000" y="1428750"/>
            <a:ext cx="1524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4419600" y="7429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Геометрични</a:t>
            </a:r>
          </a:p>
          <a:p>
            <a:pPr algn="ctr"/>
            <a:r>
              <a:rPr lang="bg-BG" sz="3200" b="1" dirty="0"/>
              <a:t>2</a:t>
            </a:r>
            <a:r>
              <a:rPr lang="en-US" sz="3200" b="1" dirty="0"/>
              <a:t>D</a:t>
            </a:r>
            <a:r>
              <a:rPr lang="bg-BG" sz="3200" b="1" dirty="0"/>
              <a:t> и 3</a:t>
            </a:r>
            <a:r>
              <a:rPr lang="en-US" sz="3200" b="1" dirty="0"/>
              <a:t>D </a:t>
            </a:r>
            <a:r>
              <a:rPr lang="bg-BG" sz="3200" b="1" dirty="0"/>
              <a:t>модели</a:t>
            </a:r>
            <a:endParaRPr lang="en-US" sz="3200" b="1" dirty="0"/>
          </a:p>
        </p:txBody>
      </p:sp>
      <p:cxnSp>
        <p:nvCxnSpPr>
          <p:cNvPr id="10" name="Elbow Connector 9"/>
          <p:cNvCxnSpPr/>
          <p:nvPr/>
        </p:nvCxnSpPr>
        <p:spPr>
          <a:xfrm>
            <a:off x="2514600" y="971550"/>
            <a:ext cx="1911485" cy="327093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/>
          <p:cNvCxnSpPr/>
          <p:nvPr/>
        </p:nvCxnSpPr>
        <p:spPr>
          <a:xfrm>
            <a:off x="2514600" y="361950"/>
            <a:ext cx="1916349" cy="7275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/>
          <p:cNvCxnSpPr/>
          <p:nvPr/>
        </p:nvCxnSpPr>
        <p:spPr>
          <a:xfrm flipV="1">
            <a:off x="2667000" y="1507787"/>
            <a:ext cx="1759085" cy="63839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/>
          <p:cNvCxnSpPr/>
          <p:nvPr/>
        </p:nvCxnSpPr>
        <p:spPr>
          <a:xfrm flipV="1">
            <a:off x="2514600" y="1692613"/>
            <a:ext cx="1911485" cy="479087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/>
          <p:nvPr/>
        </p:nvCxnSpPr>
        <p:spPr>
          <a:xfrm flipV="1">
            <a:off x="2514600" y="1896894"/>
            <a:ext cx="1911485" cy="90345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762000" y="3257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Заснето движение</a:t>
            </a:r>
            <a:endParaRPr lang="en-US" b="1" dirty="0"/>
          </a:p>
        </p:txBody>
      </p:sp>
      <p:sp>
        <p:nvSpPr>
          <p:cNvPr id="42" name="Rectangle 41"/>
          <p:cNvSpPr/>
          <p:nvPr/>
        </p:nvSpPr>
        <p:spPr>
          <a:xfrm>
            <a:off x="762000" y="38290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Процедурно движение</a:t>
            </a:r>
            <a:endParaRPr lang="en-US" b="1" dirty="0"/>
          </a:p>
        </p:txBody>
      </p:sp>
      <p:sp>
        <p:nvSpPr>
          <p:cNvPr id="43" name="Rectangle 42"/>
          <p:cNvSpPr/>
          <p:nvPr/>
        </p:nvSpPr>
        <p:spPr>
          <a:xfrm>
            <a:off x="762000" y="44005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Динамични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ефекти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762000" y="742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3</a:t>
            </a:r>
            <a:r>
              <a:rPr lang="en-US" b="1" dirty="0"/>
              <a:t>D </a:t>
            </a:r>
            <a:r>
              <a:rPr lang="bg-BG" b="1" dirty="0"/>
              <a:t>модели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71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Интерактивно моделиране</a:t>
            </a:r>
            <a:endParaRPr lang="en-US" b="1" dirty="0"/>
          </a:p>
        </p:txBody>
      </p:sp>
      <p:sp>
        <p:nvSpPr>
          <p:cNvPr id="6" name="Rectangle 5"/>
          <p:cNvSpPr/>
          <p:nvPr/>
        </p:nvSpPr>
        <p:spPr>
          <a:xfrm>
            <a:off x="762000" y="1314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Библиотечни модели</a:t>
            </a:r>
            <a:endParaRPr lang="en-US" b="1" dirty="0"/>
          </a:p>
        </p:txBody>
      </p:sp>
      <p:sp>
        <p:nvSpPr>
          <p:cNvPr id="7" name="Rectangle 6"/>
          <p:cNvSpPr/>
          <p:nvPr/>
        </p:nvSpPr>
        <p:spPr>
          <a:xfrm>
            <a:off x="762000" y="18859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Процедурни модели</a:t>
            </a:r>
            <a:endParaRPr lang="en-US" b="1" dirty="0"/>
          </a:p>
        </p:txBody>
      </p:sp>
      <p:sp>
        <p:nvSpPr>
          <p:cNvPr id="8" name="Rectangle 7"/>
          <p:cNvSpPr/>
          <p:nvPr/>
        </p:nvSpPr>
        <p:spPr>
          <a:xfrm>
            <a:off x="762000" y="2457450"/>
            <a:ext cx="1905000" cy="5143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Карти на </a:t>
            </a:r>
            <a:r>
              <a:rPr lang="bg-BG" b="1" dirty="0" err="1"/>
              <a:t>отместеност</a:t>
            </a:r>
            <a:endParaRPr lang="en-US" b="1" dirty="0"/>
          </a:p>
        </p:txBody>
      </p:sp>
      <p:sp>
        <p:nvSpPr>
          <p:cNvPr id="220" name="Rectangle 219"/>
          <p:cNvSpPr/>
          <p:nvPr/>
        </p:nvSpPr>
        <p:spPr>
          <a:xfrm>
            <a:off x="4572000" y="10858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Rectangle 220"/>
          <p:cNvSpPr/>
          <p:nvPr/>
        </p:nvSpPr>
        <p:spPr>
          <a:xfrm>
            <a:off x="4572000" y="1257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Rectangle 221"/>
          <p:cNvSpPr/>
          <p:nvPr/>
        </p:nvSpPr>
        <p:spPr>
          <a:xfrm>
            <a:off x="4572000" y="1428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/>
          <p:cNvSpPr/>
          <p:nvPr/>
        </p:nvSpPr>
        <p:spPr>
          <a:xfrm>
            <a:off x="4572000" y="1600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4" name="Rectangle 223"/>
          <p:cNvSpPr/>
          <p:nvPr/>
        </p:nvSpPr>
        <p:spPr>
          <a:xfrm>
            <a:off x="4572000" y="17716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Rectangle 230"/>
          <p:cNvSpPr/>
          <p:nvPr/>
        </p:nvSpPr>
        <p:spPr>
          <a:xfrm>
            <a:off x="4572000" y="35433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Rectangle 231"/>
          <p:cNvSpPr/>
          <p:nvPr/>
        </p:nvSpPr>
        <p:spPr>
          <a:xfrm>
            <a:off x="4572000" y="371475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3" name="Rectangle 232"/>
          <p:cNvSpPr/>
          <p:nvPr/>
        </p:nvSpPr>
        <p:spPr>
          <a:xfrm>
            <a:off x="4572000" y="3886200"/>
            <a:ext cx="152400" cy="1143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23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След векторното произведение на единичните осеви вектори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𝑦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𝑧</m:t>
                        </m:r>
                      </m:sub>
                    </m:sSub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i="1" dirty="0">
                        <a:latin typeface="Cambria Math"/>
                      </a:rPr>
                      <m:t>−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𝑧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𝑥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i="1" dirty="0">
                          <a:latin typeface="Cambria Math"/>
                        </a:rPr>
                        <m:t>−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𝑝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/>
                            </a:rPr>
                            <m:t>𝑞</m:t>
                          </m:r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b="0" i="1" dirty="0" smtClean="0">
                              <a:latin typeface="Cambria Math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bg-BG" dirty="0"/>
              </a:p>
              <a:p>
                <a:pPr lvl="1"/>
                <a:r>
                  <a:rPr lang="bg-BG" dirty="0"/>
                  <a:t>Прегрупираме</a:t>
                </a:r>
              </a:p>
              <a:p>
                <a:pPr marL="1371600" lvl="1" indent="0">
                  <a:buNone/>
                </a:pPr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=</m:t>
                    </m:r>
                    <m:r>
                      <a:rPr lang="en-US" sz="2000" b="0" i="1" smtClean="0">
                        <a:latin typeface="Cambria Math"/>
                      </a:rPr>
                      <m:t>   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𝑧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/>
                              </a:rPr>
                              <m:t>𝑦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</m:oMath>
                </a14:m>
                <a:r>
                  <a:rPr lang="en-US" sz="2000" dirty="0"/>
                  <a:t> </a:t>
                </a:r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𝑦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</m:oMath>
                  </m:oMathPara>
                </a14:m>
                <a:endParaRPr lang="en-US" sz="2000" dirty="0"/>
              </a:p>
              <a:p>
                <a:pPr marL="1658938" lvl="1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dirty="0" smtClean="0">
                          <a:latin typeface="Cambria Math"/>
                        </a:rPr>
                        <m:t>+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r>
                            <a:rPr lang="en-US" sz="2000" i="1" dirty="0">
                              <a:latin typeface="Cambria Math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𝑦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000" i="1" dirty="0">
                                  <a:latin typeface="Cambria Math"/>
                                </a:rPr>
                                <m:t>𝑥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20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000" i="1" dirty="0">
                                  <a:latin typeface="Cambria Math"/>
                                </a:rPr>
                                <m:t>𝑒</m:t>
                              </m:r>
                            </m:e>
                          </m:acc>
                        </m:e>
                        <m:sub>
                          <m:r>
                            <a:rPr lang="en-US" sz="2000" i="1" dirty="0">
                              <a:latin typeface="Cambria Math"/>
                            </a:rPr>
                            <m:t>𝑧</m:t>
                          </m:r>
                        </m:sub>
                      </m:sSub>
                    </m:oMath>
                  </m:oMathPara>
                </a14:m>
                <a:endParaRPr lang="bg-BG" sz="2000" dirty="0"/>
              </a:p>
              <a:p>
                <a:pPr lvl="1"/>
                <a:endParaRPr lang="bg-BG" dirty="0"/>
              </a:p>
              <a:p>
                <a:pPr lvl="1"/>
                <a:endParaRPr lang="bg-BG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9163470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1"/>
                <a:r>
                  <a:rPr lang="bg-BG" dirty="0"/>
                  <a:t>И сме готови</a:t>
                </a:r>
                <a:endParaRPr lang="en-US" dirty="0"/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smtClean="0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b="0" i="1" dirty="0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2000" b="0" i="1" dirty="0" smtClean="0">
                        <a:latin typeface="Cambria Math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2000" b="0" i="1" dirty="0" smtClean="0">
                            <a:latin typeface="Cambria Math"/>
                          </a:rPr>
                          <m:t>𝑧</m:t>
                        </m:r>
                      </m:sub>
                    </m:sSub>
                  </m:oMath>
                </a14:m>
                <a:r>
                  <a:rPr lang="en-US" sz="2000" dirty="0"/>
                  <a:t> </a:t>
                </a:r>
              </a:p>
              <a:p>
                <a:pPr marL="744538" lvl="1" indent="0">
                  <a:buNone/>
                </a:pP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20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2000" i="1" dirty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i="1" dirty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sz="20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i="1" dirty="0">
                                          <a:latin typeface="Cambria Math"/>
                                        </a:rPr>
                                        <m:t>𝑒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𝑥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𝑦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sz="2000" b="0" i="1" dirty="0" smtClean="0">
                                      <a:latin typeface="Cambria Math"/>
                                    </a:rPr>
                                    <m:t>𝑧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  <a:endParaRPr lang="bg-BG" dirty="0"/>
              </a:p>
              <a:p>
                <a:endParaRPr lang="bg-BG" dirty="0"/>
              </a:p>
            </p:txBody>
          </p:sp>
        </mc:Choice>
        <mc:Fallback xmlns="">
          <p:sp>
            <p:nvSpPr>
              <p:cNvPr id="2" name="Content Placeholder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1330319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bg-BG" dirty="0"/>
                  <a:t>Пример</a:t>
                </a:r>
              </a:p>
              <a:p>
                <a:pPr lvl="1"/>
                <a:r>
                  <a:rPr lang="bg-BG" dirty="0"/>
                  <a:t>Перпендикуляр на онези два вектора</a:t>
                </a:r>
              </a:p>
              <a:p>
                <a:pPr marL="747713" lvl="2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>
                            <a:latin typeface="Cambria Math"/>
                          </a:rPr>
                          <m:t>𝑝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×</m:t>
                    </m:r>
                    <m:acc>
                      <m:accPr>
                        <m:chr m:val="⃗"/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i="1" dirty="0">
                            <a:latin typeface="Cambria Math"/>
                          </a:rPr>
                          <m:t>𝑞</m:t>
                        </m:r>
                      </m:e>
                    </m:acc>
                    <m:r>
                      <a:rPr lang="en-US" sz="1800" i="1" dirty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0∙8−1∙3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−1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  <m:r>
                          <a:rPr lang="en-US" sz="1800" i="1" dirty="0">
                            <a:latin typeface="Cambria Math"/>
                          </a:rPr>
                          <m:t>−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8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i="1" dirty="0">
                        <a:latin typeface="Cambria Math"/>
                      </a:rPr>
                      <m:t>+</m:t>
                    </m:r>
                    <m:d>
                      <m:d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dirty="0" smtClean="0">
                            <a:latin typeface="Cambria Math"/>
                          </a:rPr>
                          <m:t>4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3+0</m:t>
                        </m:r>
                        <m:r>
                          <a:rPr lang="en-US" sz="1800" i="1" dirty="0">
                            <a:latin typeface="Cambria Math"/>
                          </a:rPr>
                          <m:t>∙</m:t>
                        </m:r>
                        <m:r>
                          <a:rPr lang="en-US" sz="1800" b="0" i="1" dirty="0" smtClean="0">
                            <a:latin typeface="Cambria Math"/>
                          </a:rPr>
                          <m:t>2</m:t>
                        </m:r>
                      </m:e>
                    </m:d>
                    <m:sSub>
                      <m:sSubPr>
                        <m:ctrlPr>
                          <a:rPr lang="en-US" sz="1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i="1" dirty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i="1" dirty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dirty="0" smtClean="0">
                        <a:latin typeface="Cambria Math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1374775" lvl="2"/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/>
                      </a:rPr>
                      <m:t>=−3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𝑥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−34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𝑦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+12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/>
                              </a:rPr>
                              <m:t>𝑒</m:t>
                            </m:r>
                          </m:e>
                        </m:acc>
                      </m:e>
                      <m:sub>
                        <m:r>
                          <a:rPr lang="en-US" sz="1800" b="0" i="1" smtClean="0">
                            <a:latin typeface="Cambria Math"/>
                          </a:rPr>
                          <m:t>𝑧</m:t>
                        </m:r>
                      </m:sub>
                    </m:sSub>
                    <m:r>
                      <a:rPr lang="en-US" sz="1800" b="0" i="1" smtClean="0">
                        <a:latin typeface="Cambria Math"/>
                      </a:rPr>
                      <m:t>=(−3,−34,12)</m:t>
                    </m:r>
                  </m:oMath>
                </a14:m>
                <a:r>
                  <a:rPr lang="en-US" sz="1800" dirty="0"/>
                  <a:t> </a:t>
                </a:r>
                <a:endParaRPr lang="bg-BG" sz="1800" dirty="0"/>
              </a:p>
              <a:p>
                <a:pPr lvl="1"/>
                <a:r>
                  <a:rPr lang="bg-BG" dirty="0"/>
                  <a:t>Да проверим метода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l="-1632" t="-1161"/>
                </a:stretch>
              </a:blipFill>
            </p:spPr>
            <p:txBody>
              <a:bodyPr/>
              <a:lstStyle/>
              <a:p>
                <a:r>
                  <a:rPr lang="bg-B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9">
            <a:hlinkClick r:id="rId4" action="ppaction://hlinkfile"/>
            <a:extLst>
              <a:ext uri="{FF2B5EF4-FFF2-40B4-BE49-F238E27FC236}">
                <a16:creationId xmlns:a16="http://schemas.microsoft.com/office/drawing/2014/main" id="{E390BE64-07EE-4DF7-B5D6-98EA860D7D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108959" y="2343150"/>
            <a:ext cx="2926081" cy="18288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6433114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106532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Повече информация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BAGL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8-</a:t>
            </a:r>
            <a:r>
              <a:rPr lang="bg-BG" sz="2800" b="0" dirty="0"/>
              <a:t>12, 26-27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LASZ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69-78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KLAW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13-15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 err="1">
                <a:solidFill>
                  <a:srgbClr val="0070C0"/>
                </a:solidFill>
              </a:rPr>
              <a:t>VINC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31-</a:t>
            </a:r>
            <a:r>
              <a:rPr lang="bg-BG" sz="2800" b="0" dirty="0"/>
              <a:t>49</a:t>
            </a:r>
            <a:endParaRPr lang="en-US" sz="2800" b="0" dirty="0"/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MORT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1-14, 165-170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LENG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11-26</a:t>
            </a:r>
          </a:p>
          <a:p>
            <a:pPr marL="1309688" indent="-1309688"/>
            <a:r>
              <a:rPr lang="en-US" sz="2800" b="0" dirty="0"/>
              <a:t>[</a:t>
            </a:r>
            <a:r>
              <a:rPr lang="en-US" sz="2800" dirty="0">
                <a:solidFill>
                  <a:srgbClr val="0070C0"/>
                </a:solidFill>
              </a:rPr>
              <a:t>PARE</a:t>
            </a:r>
            <a:r>
              <a:rPr lang="en-US" sz="2800" b="0" dirty="0"/>
              <a:t>]	</a:t>
            </a:r>
            <a:r>
              <a:rPr lang="bg-BG" sz="2800" b="0" dirty="0"/>
              <a:t>стр. </a:t>
            </a:r>
            <a:r>
              <a:rPr lang="en-US" sz="2800" b="0" dirty="0"/>
              <a:t>409-411, 420-425</a:t>
            </a:r>
          </a:p>
        </p:txBody>
      </p:sp>
    </p:spTree>
    <p:extLst>
      <p:ext uri="{BB962C8B-B14F-4D97-AF65-F5344CB8AC3E}">
        <p14:creationId xmlns:p14="http://schemas.microsoft.com/office/powerpoint/2010/main" val="110930195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3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2" name="Rectangle 21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3" name="Rectangle 22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4" name="Rectangle 23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4056223275"/>
      </p:ext>
    </p:extLst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Elbow Connector 11"/>
          <p:cNvCxnSpPr/>
          <p:nvPr/>
        </p:nvCxnSpPr>
        <p:spPr>
          <a:xfrm flipV="1">
            <a:off x="1799112" y="2511631"/>
            <a:ext cx="1929740" cy="135972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 flipV="1">
            <a:off x="4536374" y="2505694"/>
            <a:ext cx="17813" cy="141316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 flipV="1">
            <a:off x="5403273" y="2511631"/>
            <a:ext cx="1888177" cy="1383475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2895600" y="108585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Текстури</a:t>
            </a:r>
            <a:endParaRPr lang="en-US" sz="3200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3771900"/>
            <a:ext cx="23622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Сканирани или снимани изображения</a:t>
            </a:r>
            <a:endParaRPr lang="en-US" b="1" dirty="0"/>
          </a:p>
        </p:txBody>
      </p: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54292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33528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Компютърно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генерирани изображения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5943600" y="3771900"/>
            <a:ext cx="23622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Ръчно</a:t>
            </a:r>
          </a:p>
          <a:p>
            <a:pPr algn="ctr">
              <a:lnSpc>
                <a:spcPts val="1800"/>
              </a:lnSpc>
            </a:pPr>
            <a:r>
              <a:rPr lang="bg-BG" b="1" dirty="0"/>
              <a:t>нарисувани изображения</a:t>
            </a:r>
            <a:endParaRPr lang="en-US" b="1" dirty="0"/>
          </a:p>
        </p:txBody>
      </p:sp>
      <p:sp>
        <p:nvSpPr>
          <p:cNvPr id="65" name="Rectangle 64"/>
          <p:cNvSpPr/>
          <p:nvPr/>
        </p:nvSpPr>
        <p:spPr>
          <a:xfrm rot="5400000">
            <a:off x="52006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5400000">
            <a:off x="45021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ectangle 66"/>
          <p:cNvSpPr/>
          <p:nvPr/>
        </p:nvSpPr>
        <p:spPr>
          <a:xfrm rot="5400000">
            <a:off x="3829050" y="226695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641310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Arrow Connector 12"/>
          <p:cNvCxnSpPr/>
          <p:nvPr/>
        </p:nvCxnSpPr>
        <p:spPr>
          <a:xfrm flipH="1">
            <a:off x="7696200" y="2457450"/>
            <a:ext cx="14478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1143000" y="857250"/>
            <a:ext cx="6858000" cy="3429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bg-BG" sz="4400" b="1" dirty="0">
                <a:solidFill>
                  <a:schemeClr val="tx1"/>
                </a:solidFill>
              </a:rPr>
              <a:t>РЕНДИРАНЕ</a:t>
            </a: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0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  <a:p>
            <a:pPr algn="ctr"/>
            <a:endParaRPr lang="bg-BG" sz="4400" b="1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4495800" y="4286250"/>
            <a:ext cx="0" cy="95250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4495800" y="0"/>
            <a:ext cx="0" cy="85725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0" y="142875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0" y="3771900"/>
            <a:ext cx="114300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triangle" w="sm" len="sm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2743200" y="18288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Матрични трансформации</a:t>
            </a:r>
            <a:endParaRPr lang="en-US" sz="2800" b="1" dirty="0"/>
          </a:p>
        </p:txBody>
      </p:sp>
      <p:sp>
        <p:nvSpPr>
          <p:cNvPr id="25" name="Rectangle 24"/>
          <p:cNvSpPr/>
          <p:nvPr/>
        </p:nvSpPr>
        <p:spPr>
          <a:xfrm>
            <a:off x="2743200" y="285750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Проекции и гледни точки</a:t>
            </a:r>
            <a:endParaRPr lang="en-US" sz="2800" b="1" dirty="0"/>
          </a:p>
        </p:txBody>
      </p:sp>
      <p:sp>
        <p:nvSpPr>
          <p:cNvPr id="26" name="Rectangle 25"/>
          <p:cNvSpPr/>
          <p:nvPr/>
        </p:nvSpPr>
        <p:spPr>
          <a:xfrm>
            <a:off x="2743200" y="33718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Скриване и изрязване</a:t>
            </a:r>
            <a:endParaRPr lang="en-US" sz="2800" b="1" dirty="0"/>
          </a:p>
        </p:txBody>
      </p:sp>
      <p:sp>
        <p:nvSpPr>
          <p:cNvPr id="27" name="Rectangle 26"/>
          <p:cNvSpPr/>
          <p:nvPr/>
        </p:nvSpPr>
        <p:spPr>
          <a:xfrm>
            <a:off x="2743200" y="13144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/>
              <a:t>Трасиране на лъчи</a:t>
            </a:r>
            <a:endParaRPr lang="en-US" sz="2800" b="1" dirty="0"/>
          </a:p>
        </p:txBody>
      </p:sp>
      <p:sp>
        <p:nvSpPr>
          <p:cNvPr id="28" name="Rectangle 27"/>
          <p:cNvSpPr/>
          <p:nvPr/>
        </p:nvSpPr>
        <p:spPr>
          <a:xfrm>
            <a:off x="2743200" y="2343150"/>
            <a:ext cx="4648200" cy="4000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2800" b="1" dirty="0" err="1"/>
              <a:t>Растеризация</a:t>
            </a:r>
            <a:r>
              <a:rPr lang="bg-BG" sz="2800" b="1" dirty="0"/>
              <a:t> и изглаждане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43094773"/>
      </p:ext>
    </p:extLst>
  </p:cSld>
  <p:clrMapOvr>
    <a:masterClrMapping/>
  </p:clrMapOvr>
  <p:transition>
    <p:push dir="d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895600" y="2628900"/>
            <a:ext cx="3276600" cy="1428750"/>
          </a:xfrm>
          <a:prstGeom prst="rect">
            <a:avLst/>
          </a:prstGeom>
          <a:ln>
            <a:noFill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200" b="1" dirty="0"/>
              <a:t>Цветове</a:t>
            </a:r>
            <a:endParaRPr lang="en-US" sz="3200" b="1" dirty="0"/>
          </a:p>
        </p:txBody>
      </p:sp>
      <p:cxnSp>
        <p:nvCxnSpPr>
          <p:cNvPr id="12" name="Elbow Connector 11"/>
          <p:cNvCxnSpPr/>
          <p:nvPr/>
        </p:nvCxnSpPr>
        <p:spPr>
          <a:xfrm>
            <a:off x="3379537" y="1251284"/>
            <a:ext cx="695158" cy="1390316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rot="16200000" flipH="1" flipV="1">
            <a:off x="3952875" y="4600575"/>
            <a:ext cx="1085850" cy="0"/>
          </a:xfrm>
          <a:prstGeom prst="straightConnector1">
            <a:avLst/>
          </a:prstGeom>
          <a:ln w="2032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/>
          <p:cNvCxnSpPr/>
          <p:nvPr/>
        </p:nvCxnSpPr>
        <p:spPr>
          <a:xfrm>
            <a:off x="1261979" y="1331495"/>
            <a:ext cx="1967832" cy="130475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lbow Connector 58"/>
          <p:cNvCxnSpPr/>
          <p:nvPr/>
        </p:nvCxnSpPr>
        <p:spPr>
          <a:xfrm flipH="1">
            <a:off x="4844716" y="1310105"/>
            <a:ext cx="748632" cy="1326148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/>
          <p:nvPr/>
        </p:nvCxnSpPr>
        <p:spPr>
          <a:xfrm flipH="1">
            <a:off x="5839326" y="1363579"/>
            <a:ext cx="1834148" cy="1272674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2514600" y="581025"/>
            <a:ext cx="1905000" cy="84201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Цветови пространства</a:t>
            </a:r>
            <a:endParaRPr lang="en-US" b="1" dirty="0"/>
          </a:p>
        </p:txBody>
      </p:sp>
      <p:sp>
        <p:nvSpPr>
          <p:cNvPr id="34" name="Rectangle 33"/>
          <p:cNvSpPr/>
          <p:nvPr/>
        </p:nvSpPr>
        <p:spPr>
          <a:xfrm>
            <a:off x="4572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Осветяване и засенчване</a:t>
            </a:r>
            <a:endParaRPr lang="en-US" b="1" dirty="0"/>
          </a:p>
        </p:txBody>
      </p:sp>
      <p:sp>
        <p:nvSpPr>
          <p:cNvPr id="58" name="Rectangle 57"/>
          <p:cNvSpPr/>
          <p:nvPr/>
        </p:nvSpPr>
        <p:spPr>
          <a:xfrm>
            <a:off x="4572000" y="582930"/>
            <a:ext cx="1905000" cy="843534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Оцветяване</a:t>
            </a:r>
            <a:endParaRPr lang="en-US" b="1" dirty="0"/>
          </a:p>
        </p:txBody>
      </p:sp>
      <p:sp>
        <p:nvSpPr>
          <p:cNvPr id="22" name="Rectangle 21"/>
          <p:cNvSpPr/>
          <p:nvPr/>
        </p:nvSpPr>
        <p:spPr>
          <a:xfrm>
            <a:off x="6629400" y="571500"/>
            <a:ext cx="1905000" cy="857250"/>
          </a:xfrm>
          <a:prstGeom prst="rect">
            <a:avLst/>
          </a:prstGeom>
          <a:solidFill>
            <a:schemeClr val="tx2">
              <a:lumMod val="50000"/>
            </a:schemeClr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ts val="1800"/>
              </a:lnSpc>
            </a:pPr>
            <a:r>
              <a:rPr lang="bg-BG" b="1" dirty="0"/>
              <a:t>Дифузия, фон, материал</a:t>
            </a:r>
            <a:endParaRPr lang="en-US" b="1" dirty="0"/>
          </a:p>
        </p:txBody>
      </p:sp>
      <p:sp>
        <p:nvSpPr>
          <p:cNvPr id="44" name="Rectangle 43"/>
          <p:cNvSpPr/>
          <p:nvPr/>
        </p:nvSpPr>
        <p:spPr>
          <a:xfrm rot="5400000">
            <a:off x="47434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 rot="5400000">
            <a:off x="4057649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/>
          <p:cNvSpPr/>
          <p:nvPr/>
        </p:nvSpPr>
        <p:spPr>
          <a:xfrm rot="5400000">
            <a:off x="56578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/>
          <p:cNvSpPr/>
          <p:nvPr/>
        </p:nvSpPr>
        <p:spPr>
          <a:xfrm rot="5400000">
            <a:off x="3295650" y="2705100"/>
            <a:ext cx="114300" cy="152400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902434"/>
      </p:ext>
    </p:extLst>
  </p:cSld>
  <p:clrMapOvr>
    <a:masterClrMapping/>
  </p:clrMapOvr>
  <p:transition>
    <p:push dir="d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0" name="Picture 2" descr="C:\Pavel\Courses\Materials\Course.OKG 2012-13\OKG-04. Primitives\images\ID-10089608.jpg"/>
          <p:cNvPicPr>
            <a:picLocks noChangeAspect="1" noChangeArrowheads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flipH="1">
            <a:off x="7212724" y="-1"/>
            <a:ext cx="1931276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6" name="Cloud Callout 25"/>
          <p:cNvSpPr/>
          <p:nvPr/>
        </p:nvSpPr>
        <p:spPr>
          <a:xfrm>
            <a:off x="3200400" y="1543050"/>
            <a:ext cx="3276600" cy="1714500"/>
          </a:xfrm>
          <a:prstGeom prst="cloudCallout">
            <a:avLst>
              <a:gd name="adj1" fmla="val 76524"/>
              <a:gd name="adj2" fmla="val -37030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18900000" scaled="1"/>
            <a:tileRect/>
          </a:gradFill>
          <a:ln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835907" y="2000251"/>
            <a:ext cx="210769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800" dirty="0"/>
              <a:t>Не тук.</a:t>
            </a:r>
          </a:p>
          <a:p>
            <a:pPr algn="ctr"/>
            <a:r>
              <a:rPr lang="bg-BG" sz="2800" dirty="0"/>
              <a:t>Виж надолу!</a:t>
            </a:r>
            <a:endParaRPr lang="en-US" sz="2800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892213" y="3257550"/>
            <a:ext cx="0" cy="1885950"/>
          </a:xfrm>
          <a:prstGeom prst="straightConnector1">
            <a:avLst/>
          </a:prstGeom>
          <a:ln w="57150">
            <a:solidFill>
              <a:schemeClr val="tx1"/>
            </a:solidFill>
            <a:headEnd type="none" w="med" len="med"/>
            <a:tailEnd type="triangle" w="med" len="lg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 rot="16200000">
            <a:off x="8185607" y="3899355"/>
            <a:ext cx="1485900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bg-BG" sz="1100" dirty="0">
                <a:solidFill>
                  <a:schemeClr val="bg1">
                    <a:lumMod val="50000"/>
                  </a:schemeClr>
                </a:solidFill>
              </a:rPr>
              <a:t>Снимка: </a:t>
            </a:r>
            <a:r>
              <a:rPr lang="en-US" sz="1100" dirty="0" err="1">
                <a:solidFill>
                  <a:schemeClr val="bg1">
                    <a:lumMod val="50000"/>
                  </a:schemeClr>
                </a:solidFill>
              </a:rPr>
              <a:t>FreeDigitalPhotos.net</a:t>
            </a:r>
            <a:endParaRPr lang="en-US" sz="11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32167"/>
      </p:ext>
    </p:extLst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1395</Words>
  <Application>Microsoft Office PowerPoint</Application>
  <PresentationFormat>On-screen Show (16:9)</PresentationFormat>
  <Paragraphs>349</Paragraphs>
  <Slides>45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Arial</vt:lpstr>
      <vt:lpstr>Calibri</vt:lpstr>
      <vt:lpstr>Calibri Light</vt:lpstr>
      <vt:lpstr>Cambria Math</vt:lpstr>
      <vt:lpstr>Lucida Sans Unicode</vt:lpstr>
      <vt:lpstr>Symbol</vt:lpstr>
      <vt:lpstr>Times New Roman</vt:lpstr>
      <vt:lpstr>Office Theme</vt:lpstr>
      <vt:lpstr>PowerPoint Presentation</vt:lpstr>
      <vt:lpstr>Съдържание</vt:lpstr>
      <vt:lpstr>Графична обработка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Птичи поглед над КГ</vt:lpstr>
      <vt:lpstr>Графични примитиви</vt:lpstr>
      <vt:lpstr>Примитивни обекти</vt:lpstr>
      <vt:lpstr>PowerPoint Presentation</vt:lpstr>
      <vt:lpstr>Йерархия</vt:lpstr>
      <vt:lpstr>Точки и вектори</vt:lpstr>
      <vt:lpstr>За какво се ползват</vt:lpstr>
      <vt:lpstr>Точки и вектори</vt:lpstr>
      <vt:lpstr>PowerPoint Presentation</vt:lpstr>
      <vt:lpstr>PowerPoint Presentation</vt:lpstr>
      <vt:lpstr>PowerPoint Presentation</vt:lpstr>
      <vt:lpstr>PowerPoint Presentation</vt:lpstr>
      <vt:lpstr>Операции с точки и вектори</vt:lpstr>
      <vt:lpstr>Изписване</vt:lpstr>
      <vt:lpstr>Дължина</vt:lpstr>
      <vt:lpstr>Събиране и изваждане</vt:lpstr>
      <vt:lpstr>Умножения</vt:lpstr>
      <vt:lpstr>Умножение със скалар</vt:lpstr>
      <vt:lpstr>Единичен вектор</vt:lpstr>
      <vt:lpstr>Скаларно умножение</vt:lpstr>
      <vt:lpstr>Изчисляване на p ⃗∙q ⃗</vt:lpstr>
      <vt:lpstr>PowerPoint Presentation</vt:lpstr>
      <vt:lpstr>PowerPoint Presentation</vt:lpstr>
      <vt:lpstr>PowerPoint Presentation</vt:lpstr>
      <vt:lpstr>Векторно умножение</vt:lpstr>
      <vt:lpstr>PowerPoint Presentation</vt:lpstr>
      <vt:lpstr>Как се помни това?</vt:lpstr>
      <vt:lpstr>А единичните вектори?</vt:lpstr>
      <vt:lpstr>Изчисляване на p ⃗q ⃗</vt:lpstr>
      <vt:lpstr>PowerPoint Presentation</vt:lpstr>
      <vt:lpstr>PowerPoint Presentation</vt:lpstr>
      <vt:lpstr>PowerPoint Presentation</vt:lpstr>
      <vt:lpstr>Въпроси?</vt:lpstr>
      <vt:lpstr>Повече информация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2023-10-19T20:30:07Z</dcterms:modified>
</cp:coreProperties>
</file>