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6"/>
  </p:notesMasterIdLst>
  <p:sldIdLst>
    <p:sldId id="256" r:id="rId2"/>
    <p:sldId id="261" r:id="rId3"/>
    <p:sldId id="291" r:id="rId4"/>
    <p:sldId id="292" r:id="rId5"/>
    <p:sldId id="278" r:id="rId6"/>
    <p:sldId id="293" r:id="rId7"/>
    <p:sldId id="279" r:id="rId8"/>
    <p:sldId id="280" r:id="rId9"/>
    <p:sldId id="284" r:id="rId10"/>
    <p:sldId id="288" r:id="rId11"/>
    <p:sldId id="294" r:id="rId12"/>
    <p:sldId id="285" r:id="rId13"/>
    <p:sldId id="289" r:id="rId14"/>
    <p:sldId id="277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9694"/>
    <a:srgbClr val="FFFF99"/>
    <a:srgbClr val="FF0000"/>
    <a:srgbClr val="4F81BD"/>
    <a:srgbClr val="4A7EBB"/>
    <a:srgbClr val="FF5050"/>
    <a:srgbClr val="FFFFFF"/>
    <a:srgbClr val="0070C0"/>
    <a:srgbClr val="00CC00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00" autoAdjust="0"/>
    <p:restoredTop sz="84808" autoAdjust="0"/>
  </p:normalViewPr>
  <p:slideViewPr>
    <p:cSldViewPr>
      <p:cViewPr varScale="1">
        <p:scale>
          <a:sx n="84" d="100"/>
          <a:sy n="84" d="100"/>
        </p:scale>
        <p:origin x="1402" y="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243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2472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F9F6F8-DC93-4263-BA57-AD9D4385C8E5}" type="datetimeFigureOut">
              <a:rPr lang="en-US" smtClean="0"/>
              <a:pPr/>
              <a:t>11-Jul-24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5F2DB0-B490-4B71-886B-D4923F0888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990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 userDrawn="1"/>
        </p:nvSpPr>
        <p:spPr>
          <a:xfrm>
            <a:off x="0" y="6519446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bg-BG" sz="16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О</a:t>
            </a:r>
            <a:r>
              <a:rPr lang="bg-BG" sz="14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СНОВИ</a:t>
            </a:r>
            <a:r>
              <a:rPr lang="bg-BG" sz="16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bg-BG" sz="14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НА</a:t>
            </a:r>
            <a:r>
              <a:rPr lang="bg-BG" sz="16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 К</a:t>
            </a:r>
            <a:r>
              <a:rPr lang="bg-BG" sz="14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ОМПЮТЪРНАТА</a:t>
            </a:r>
            <a:r>
              <a:rPr lang="bg-BG" sz="16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 Г</a:t>
            </a:r>
            <a:r>
              <a:rPr lang="bg-BG" sz="14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РАФИКА</a:t>
            </a:r>
            <a:r>
              <a:rPr lang="bg-BG" sz="16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   •   проф. д-р П</a:t>
            </a:r>
            <a:r>
              <a:rPr lang="bg-BG" sz="14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АВЕЛ</a:t>
            </a:r>
            <a:r>
              <a:rPr lang="bg-BG" sz="16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 Б</a:t>
            </a:r>
            <a:r>
              <a:rPr lang="bg-BG" sz="14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ОЙЧЕВ</a:t>
            </a:r>
            <a:r>
              <a:rPr lang="bg-BG" sz="16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   •   КИТ-ФМИ-СУ   •   202</a:t>
            </a:r>
            <a:r>
              <a:rPr lang="en-US" sz="16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4</a:t>
            </a:r>
            <a:endParaRPr lang="en-US" sz="1600" spc="0" dirty="0"/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1" hasCustomPrompt="1"/>
          </p:nvPr>
        </p:nvSpPr>
        <p:spPr>
          <a:xfrm>
            <a:off x="914400" y="1295400"/>
            <a:ext cx="8229600" cy="609600"/>
          </a:xfrm>
        </p:spPr>
        <p:txBody>
          <a:bodyPr/>
          <a:lstStyle>
            <a:lvl1pPr algn="l">
              <a:buNone/>
              <a:defRPr b="1">
                <a:solidFill>
                  <a:srgbClr val="0070C0"/>
                </a:solidFill>
                <a:effectLst>
                  <a:outerShdw blurRad="50800" dir="16200000" rotWithShape="0">
                    <a:srgbClr val="0070C0">
                      <a:alpha val="40000"/>
                    </a:srgbClr>
                  </a:outerShdw>
                </a:effectLst>
              </a:defRPr>
            </a:lvl1pPr>
          </a:lstStyle>
          <a:p>
            <a:pPr lvl="0"/>
            <a:r>
              <a:rPr lang="bg-BG" dirty="0"/>
              <a:t>Номер на лекция</a:t>
            </a:r>
            <a:endParaRPr lang="en-US" dirty="0"/>
          </a:p>
        </p:txBody>
      </p:sp>
      <p:sp>
        <p:nvSpPr>
          <p:cNvPr id="32" name="Content Placeholder 30"/>
          <p:cNvSpPr>
            <a:spLocks noGrp="1"/>
          </p:cNvSpPr>
          <p:nvPr>
            <p:ph sz="quarter" idx="12" hasCustomPrompt="1"/>
          </p:nvPr>
        </p:nvSpPr>
        <p:spPr>
          <a:xfrm>
            <a:off x="914400" y="1905000"/>
            <a:ext cx="8229600" cy="1066800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txBody>
          <a:bodyPr>
            <a:noAutofit/>
          </a:bodyPr>
          <a:lstStyle>
            <a:lvl1pPr algn="l">
              <a:buNone/>
              <a:defRPr sz="6600" b="1">
                <a:solidFill>
                  <a:schemeClr val="tx1"/>
                </a:solidFill>
                <a:effectLst>
                  <a:outerShdw blurRad="50800" dir="16200000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pPr lvl="0"/>
            <a:r>
              <a:rPr lang="bg-BG" dirty="0"/>
              <a:t>Заглавие 1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8229600" cy="1143000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8229600" cy="5105400"/>
          </a:xfrm>
        </p:spPr>
        <p:txBody>
          <a:bodyPr/>
          <a:lstStyle>
            <a:lvl1pPr marL="0" indent="0">
              <a:defRPr/>
            </a:lvl1pPr>
            <a:lvl2pPr>
              <a:buFont typeface="Calibri" pitchFamily="34" charset="0"/>
              <a:buChar char="–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inu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2400"/>
            <a:ext cx="8229600" cy="6553200"/>
          </a:xfrm>
        </p:spPr>
        <p:txBody>
          <a:bodyPr/>
          <a:lstStyle>
            <a:lvl1pPr marL="0" indent="0">
              <a:defRPr/>
            </a:lvl1pPr>
            <a:lvl2pPr>
              <a:buFont typeface="Calibri" pitchFamily="34" charset="0"/>
              <a:buChar char="–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p:transition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B3B8F-FDDF-4512-9E8B-7FE672AA7E35}" type="datetimeFigureOut">
              <a:rPr lang="en-US" smtClean="0"/>
              <a:pPr/>
              <a:t>11-Jul-24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3CE80-6F79-425A-BF10-6218829F3E4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4" r:id="rId4"/>
    <p:sldLayoutId id="2147483655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5400" b="1" kern="1200">
          <a:solidFill>
            <a:schemeClr val="tx1"/>
          </a:solidFill>
          <a:effectLst>
            <a:outerShdw blurRad="50800" dir="16200000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None/>
        <a:defRPr sz="3600" b="1" kern="1200">
          <a:solidFill>
            <a:schemeClr val="tx1"/>
          </a:solidFill>
          <a:effectLst>
            <a:outerShdw blurRad="50800" dir="16200000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rgbClr val="0070C0"/>
          </a:solidFill>
          <a:effectLst>
            <a:outerShdw blurRad="50800" dir="16200000" rotWithShape="0">
              <a:schemeClr val="accent1">
                <a:lumMod val="75000"/>
                <a:alpha val="40000"/>
              </a:scheme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effectLst>
            <a:outerShdw blurRad="50800" dir="16200000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effectLst>
            <a:outerShdw blurRad="50800" dir="16200000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effectLst>
            <a:outerShdw blurRad="50800" dir="16200000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colors/colors_names.asp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colors/colors_hsl.asp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20"/>
          <p:cNvSpPr>
            <a:spLocks noGrp="1"/>
          </p:cNvSpPr>
          <p:nvPr>
            <p:ph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Упражнение </a:t>
            </a:r>
            <a:r>
              <a:rPr lang="en-US" dirty="0"/>
              <a:t>S04</a:t>
            </a:r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Решения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Промени по платформата</a:t>
            </a:r>
          </a:p>
          <a:p>
            <a:pPr lvl="1"/>
            <a:r>
              <a:rPr lang="bg-BG" dirty="0"/>
              <a:t>Съгласна е върху ѝ да има сянка</a:t>
            </a:r>
            <a:br>
              <a:rPr lang="bg-BG" dirty="0"/>
            </a:br>
            <a:r>
              <a:rPr lang="en-GB" dirty="0" err="1">
                <a:solidFill>
                  <a:schemeClr val="tx1"/>
                </a:solidFill>
              </a:rPr>
              <a:t>platform.receiveShadow</a:t>
            </a:r>
            <a:r>
              <a:rPr lang="en-GB" dirty="0">
                <a:solidFill>
                  <a:schemeClr val="tx1"/>
                </a:solidFill>
              </a:rPr>
              <a:t> = true;</a:t>
            </a:r>
            <a:endParaRPr lang="bg-BG" dirty="0">
              <a:solidFill>
                <a:schemeClr val="tx1"/>
              </a:solidFill>
            </a:endParaRPr>
          </a:p>
          <a:p>
            <a:r>
              <a:rPr lang="bg-BG" dirty="0"/>
              <a:t>Промени по тора</a:t>
            </a:r>
          </a:p>
          <a:p>
            <a:pPr lvl="1"/>
            <a:r>
              <a:rPr lang="bg-BG" dirty="0"/>
              <a:t>Убеден е, да хвърля сянка</a:t>
            </a:r>
            <a:br>
              <a:rPr lang="bg-BG" dirty="0"/>
            </a:br>
            <a:r>
              <a:rPr lang="en-GB" dirty="0" err="1">
                <a:solidFill>
                  <a:schemeClr val="tx1"/>
                </a:solidFill>
              </a:rPr>
              <a:t>torus.castShadow</a:t>
            </a:r>
            <a:r>
              <a:rPr lang="en-GB" dirty="0">
                <a:solidFill>
                  <a:schemeClr val="tx1"/>
                </a:solidFill>
              </a:rPr>
              <a:t> = true;</a:t>
            </a:r>
            <a:endParaRPr lang="bg-BG" dirty="0">
              <a:solidFill>
                <a:schemeClr val="tx1"/>
              </a:solidFill>
            </a:endParaRPr>
          </a:p>
          <a:p>
            <a:r>
              <a:rPr lang="bg-BG" dirty="0">
                <a:solidFill>
                  <a:schemeClr val="tx1"/>
                </a:solidFill>
              </a:rPr>
              <a:t>Действие на </a:t>
            </a:r>
            <a:r>
              <a:rPr lang="en-US" dirty="0">
                <a:solidFill>
                  <a:schemeClr val="tx1"/>
                </a:solidFill>
              </a:rPr>
              <a:t>Three.js</a:t>
            </a:r>
          </a:p>
          <a:p>
            <a:pPr lvl="1"/>
            <a:r>
              <a:rPr lang="bg-BG" dirty="0"/>
              <a:t>Ако трябва да има сенки, проверява само за сенки на обектите с </a:t>
            </a:r>
            <a:r>
              <a:rPr lang="en-GB" dirty="0" err="1">
                <a:solidFill>
                  <a:schemeClr val="tx1"/>
                </a:solidFill>
              </a:rPr>
              <a:t>castShadow</a:t>
            </a:r>
            <a:r>
              <a:rPr lang="bg-BG" dirty="0">
                <a:solidFill>
                  <a:schemeClr val="tx1"/>
                </a:solidFill>
              </a:rPr>
              <a:t> </a:t>
            </a:r>
            <a:r>
              <a:rPr lang="bg-BG" dirty="0"/>
              <a:t>върху обектите с </a:t>
            </a:r>
            <a:r>
              <a:rPr lang="en-GB" dirty="0" err="1">
                <a:solidFill>
                  <a:schemeClr val="tx1"/>
                </a:solidFill>
              </a:rPr>
              <a:t>receiveShadow</a:t>
            </a:r>
            <a:endParaRPr lang="bg-BG" dirty="0"/>
          </a:p>
        </p:txBody>
      </p:sp>
      <p:sp>
        <p:nvSpPr>
          <p:cNvPr id="4" name="Down Arrow 3"/>
          <p:cNvSpPr/>
          <p:nvPr/>
        </p:nvSpPr>
        <p:spPr>
          <a:xfrm>
            <a:off x="3657600" y="6172200"/>
            <a:ext cx="1828800" cy="685800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643979"/>
      </p:ext>
    </p:extLst>
  </p:cSld>
  <p:clrMapOvr>
    <a:masterClrMapping/>
  </p:clrMapOvr>
  <p:transition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Промени по светлината</a:t>
            </a:r>
          </a:p>
          <a:p>
            <a:pPr lvl="1"/>
            <a:r>
              <a:rPr lang="bg-BG" dirty="0"/>
              <a:t>Сменена е от </a:t>
            </a:r>
            <a:r>
              <a:rPr lang="en-US" dirty="0" err="1">
                <a:solidFill>
                  <a:schemeClr val="tx1"/>
                </a:solidFill>
              </a:rPr>
              <a:t>PointLight</a:t>
            </a:r>
            <a:r>
              <a:rPr lang="bg-BG" dirty="0">
                <a:solidFill>
                  <a:schemeClr val="tx1"/>
                </a:solidFill>
              </a:rPr>
              <a:t> </a:t>
            </a:r>
            <a:r>
              <a:rPr lang="bg-BG" dirty="0"/>
              <a:t>на </a:t>
            </a:r>
            <a:r>
              <a:rPr lang="en-US" dirty="0" err="1">
                <a:solidFill>
                  <a:schemeClr val="tx1"/>
                </a:solidFill>
              </a:rPr>
              <a:t>SpotLight</a:t>
            </a:r>
            <a:r>
              <a:rPr lang="en-US" dirty="0"/>
              <a:t>,</a:t>
            </a:r>
            <a:br>
              <a:rPr lang="bg-BG" dirty="0"/>
            </a:br>
            <a:r>
              <a:rPr lang="bg-BG" dirty="0"/>
              <a:t>за да изглежда като от прожектор</a:t>
            </a:r>
            <a:br>
              <a:rPr lang="bg-BG" dirty="0"/>
            </a:br>
            <a:r>
              <a:rPr lang="en-GB" dirty="0">
                <a:solidFill>
                  <a:schemeClr val="tx1"/>
                </a:solidFill>
              </a:rPr>
              <a:t>light = new </a:t>
            </a:r>
            <a:r>
              <a:rPr lang="en-GB" dirty="0" err="1">
                <a:solidFill>
                  <a:schemeClr val="tx1"/>
                </a:solidFill>
              </a:rPr>
              <a:t>THREE.SpotLight</a:t>
            </a:r>
            <a:r>
              <a:rPr lang="en-GB" dirty="0">
                <a:solidFill>
                  <a:schemeClr val="tx1"/>
                </a:solidFill>
              </a:rPr>
              <a:t>();</a:t>
            </a:r>
            <a:endParaRPr lang="bg-BG" dirty="0">
              <a:solidFill>
                <a:schemeClr val="tx1"/>
              </a:solidFill>
            </a:endParaRPr>
          </a:p>
          <a:p>
            <a:pPr lvl="1"/>
            <a:r>
              <a:rPr lang="bg-BG" dirty="0"/>
              <a:t>Параметърът </a:t>
            </a:r>
            <a:r>
              <a:rPr lang="en-GB" dirty="0">
                <a:solidFill>
                  <a:schemeClr val="tx1"/>
                </a:solidFill>
              </a:rPr>
              <a:t>penumbra</a:t>
            </a:r>
            <a:r>
              <a:rPr lang="bg-BG" dirty="0"/>
              <a:t> (полусянка) определя рязкостта на контура на светлинния конус – искаме мек контур</a:t>
            </a:r>
            <a:br>
              <a:rPr lang="bg-BG" dirty="0"/>
            </a:br>
            <a:r>
              <a:rPr lang="en-GB" dirty="0" err="1">
                <a:solidFill>
                  <a:schemeClr val="tx1"/>
                </a:solidFill>
              </a:rPr>
              <a:t>light.penumbra</a:t>
            </a:r>
            <a:r>
              <a:rPr lang="en-GB" dirty="0">
                <a:solidFill>
                  <a:schemeClr val="tx1"/>
                </a:solidFill>
              </a:rPr>
              <a:t> = 0.9;</a:t>
            </a:r>
            <a:endParaRPr lang="bg-BG" dirty="0">
              <a:solidFill>
                <a:schemeClr val="tx1"/>
              </a:solidFill>
            </a:endParaRPr>
          </a:p>
          <a:p>
            <a:pPr lvl="1"/>
            <a:r>
              <a:rPr lang="bg-BG" dirty="0"/>
              <a:t>Светлината също хвърля сянка</a:t>
            </a:r>
            <a:br>
              <a:rPr lang="bg-BG" dirty="0"/>
            </a:br>
            <a:r>
              <a:rPr lang="en-GB" dirty="0" err="1">
                <a:solidFill>
                  <a:schemeClr val="tx1"/>
                </a:solidFill>
              </a:rPr>
              <a:t>light.castShadow</a:t>
            </a:r>
            <a:r>
              <a:rPr lang="en-GB" dirty="0">
                <a:solidFill>
                  <a:schemeClr val="tx1"/>
                </a:solidFill>
              </a:rPr>
              <a:t> = true;</a:t>
            </a:r>
            <a:endParaRPr lang="bg-B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1833912"/>
      </p:ext>
    </p:extLst>
  </p:cSld>
  <p:clrMapOvr>
    <a:masterClrMapping/>
  </p:clrMapOvr>
  <p:transition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own Arrow 6"/>
          <p:cNvSpPr/>
          <p:nvPr/>
        </p:nvSpPr>
        <p:spPr>
          <a:xfrm>
            <a:off x="3657600" y="6172200"/>
            <a:ext cx="1828800" cy="685800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 на </a:t>
            </a:r>
            <a:r>
              <a:rPr lang="en-US" dirty="0"/>
              <a:t>S0</a:t>
            </a:r>
            <a:r>
              <a:rPr lang="bg-BG" dirty="0"/>
              <a:t>4</a:t>
            </a:r>
            <a:r>
              <a:rPr lang="en-US" dirty="0"/>
              <a:t> E0</a:t>
            </a:r>
            <a:r>
              <a:rPr lang="bg-BG" dirty="0"/>
              <a:t>6**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Форма на планетата</a:t>
            </a:r>
          </a:p>
          <a:p>
            <a:pPr lvl="1"/>
            <a:r>
              <a:rPr lang="bg-BG" dirty="0"/>
              <a:t>Използваме </a:t>
            </a:r>
            <a:r>
              <a:rPr lang="bg-BG" dirty="0" err="1"/>
              <a:t>икосаедър</a:t>
            </a:r>
            <a:r>
              <a:rPr lang="bg-BG" dirty="0"/>
              <a:t> с втори параметър, за да раздроби стените</a:t>
            </a:r>
            <a:br>
              <a:rPr lang="bg-BG" dirty="0"/>
            </a:br>
            <a:r>
              <a:rPr lang="en-GB" dirty="0">
                <a:solidFill>
                  <a:schemeClr val="tx1"/>
                </a:solidFill>
              </a:rPr>
              <a:t>new </a:t>
            </a:r>
            <a:r>
              <a:rPr lang="en-GB" dirty="0" err="1">
                <a:solidFill>
                  <a:schemeClr val="tx1"/>
                </a:solidFill>
              </a:rPr>
              <a:t>THREE.IcosahedronGeometry</a:t>
            </a:r>
            <a:r>
              <a:rPr lang="en-GB" dirty="0">
                <a:solidFill>
                  <a:schemeClr val="tx1"/>
                </a:solidFill>
              </a:rPr>
              <a:t>( 40, 10 );</a:t>
            </a:r>
            <a:endParaRPr lang="bg-BG" dirty="0">
              <a:solidFill>
                <a:schemeClr val="tx1"/>
              </a:solidFill>
            </a:endParaRPr>
          </a:p>
          <a:p>
            <a:pPr lvl="1"/>
            <a:r>
              <a:rPr lang="bg-BG" dirty="0"/>
              <a:t>Обхождаме координатите на върховете, които са записани в атрибута </a:t>
            </a:r>
            <a:r>
              <a:rPr lang="en-US" dirty="0">
                <a:solidFill>
                  <a:schemeClr val="tx1"/>
                </a:solidFill>
              </a:rPr>
              <a:t>position</a:t>
            </a:r>
          </a:p>
          <a:p>
            <a:pPr lvl="1"/>
            <a:r>
              <a:rPr lang="bg-BG" dirty="0"/>
              <a:t>Всеки връх умножаваме с число </a:t>
            </a:r>
            <a:r>
              <a:rPr lang="en-US" dirty="0"/>
              <a:t>(0.9, 1]</a:t>
            </a:r>
            <a:r>
              <a:rPr lang="bg-BG" dirty="0"/>
              <a:t> Защо?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2760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84" t="31345" r="40776" b="38370"/>
          <a:stretch/>
        </p:blipFill>
        <p:spPr bwMode="auto">
          <a:xfrm rot="20700000" flipH="1">
            <a:off x="5855765" y="4461178"/>
            <a:ext cx="976743" cy="914400"/>
          </a:xfrm>
          <a:prstGeom prst="rect">
            <a:avLst/>
          </a:prstGeom>
          <a:noFill/>
          <a:ln>
            <a:noFill/>
          </a:ln>
          <a:scene3d>
            <a:camera prst="perspectiveHeroicExtremeLeftFacing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" name="Freeform 72"/>
          <p:cNvSpPr/>
          <p:nvPr/>
        </p:nvSpPr>
        <p:spPr>
          <a:xfrm>
            <a:off x="5316514" y="1562052"/>
            <a:ext cx="1745343" cy="1589314"/>
          </a:xfrm>
          <a:custGeom>
            <a:avLst/>
            <a:gdLst>
              <a:gd name="connsiteX0" fmla="*/ 1153886 w 1745343"/>
              <a:gd name="connsiteY0" fmla="*/ 0 h 1589314"/>
              <a:gd name="connsiteX1" fmla="*/ 1375229 w 1745343"/>
              <a:gd name="connsiteY1" fmla="*/ 217714 h 1589314"/>
              <a:gd name="connsiteX2" fmla="*/ 1367972 w 1745343"/>
              <a:gd name="connsiteY2" fmla="*/ 537028 h 1589314"/>
              <a:gd name="connsiteX3" fmla="*/ 1745343 w 1745343"/>
              <a:gd name="connsiteY3" fmla="*/ 754743 h 1589314"/>
              <a:gd name="connsiteX4" fmla="*/ 1476829 w 1745343"/>
              <a:gd name="connsiteY4" fmla="*/ 1008743 h 1589314"/>
              <a:gd name="connsiteX5" fmla="*/ 1371600 w 1745343"/>
              <a:gd name="connsiteY5" fmla="*/ 1273628 h 1589314"/>
              <a:gd name="connsiteX6" fmla="*/ 1193800 w 1745343"/>
              <a:gd name="connsiteY6" fmla="*/ 1589314 h 1589314"/>
              <a:gd name="connsiteX7" fmla="*/ 838200 w 1745343"/>
              <a:gd name="connsiteY7" fmla="*/ 1426028 h 1589314"/>
              <a:gd name="connsiteX8" fmla="*/ 537029 w 1745343"/>
              <a:gd name="connsiteY8" fmla="*/ 1476828 h 1589314"/>
              <a:gd name="connsiteX9" fmla="*/ 315686 w 1745343"/>
              <a:gd name="connsiteY9" fmla="*/ 1277257 h 1589314"/>
              <a:gd name="connsiteX10" fmla="*/ 0 w 1745343"/>
              <a:gd name="connsiteY10" fmla="*/ 1099457 h 1589314"/>
              <a:gd name="connsiteX11" fmla="*/ 239486 w 1745343"/>
              <a:gd name="connsiteY11" fmla="*/ 747485 h 1589314"/>
              <a:gd name="connsiteX12" fmla="*/ 108858 w 1745343"/>
              <a:gd name="connsiteY12" fmla="*/ 449943 h 1589314"/>
              <a:gd name="connsiteX13" fmla="*/ 203200 w 1745343"/>
              <a:gd name="connsiteY13" fmla="*/ 112485 h 1589314"/>
              <a:gd name="connsiteX14" fmla="*/ 569686 w 1745343"/>
              <a:gd name="connsiteY14" fmla="*/ 94343 h 1589314"/>
              <a:gd name="connsiteX15" fmla="*/ 841829 w 1745343"/>
              <a:gd name="connsiteY15" fmla="*/ 148771 h 1589314"/>
              <a:gd name="connsiteX16" fmla="*/ 1153886 w 1745343"/>
              <a:gd name="connsiteY16" fmla="*/ 0 h 1589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45343" h="1589314">
                <a:moveTo>
                  <a:pt x="1153886" y="0"/>
                </a:moveTo>
                <a:lnTo>
                  <a:pt x="1375229" y="217714"/>
                </a:lnTo>
                <a:lnTo>
                  <a:pt x="1367972" y="537028"/>
                </a:lnTo>
                <a:lnTo>
                  <a:pt x="1745343" y="754743"/>
                </a:lnTo>
                <a:lnTo>
                  <a:pt x="1476829" y="1008743"/>
                </a:lnTo>
                <a:lnTo>
                  <a:pt x="1371600" y="1273628"/>
                </a:lnTo>
                <a:lnTo>
                  <a:pt x="1193800" y="1589314"/>
                </a:lnTo>
                <a:lnTo>
                  <a:pt x="838200" y="1426028"/>
                </a:lnTo>
                <a:lnTo>
                  <a:pt x="537029" y="1476828"/>
                </a:lnTo>
                <a:lnTo>
                  <a:pt x="315686" y="1277257"/>
                </a:lnTo>
                <a:lnTo>
                  <a:pt x="0" y="1099457"/>
                </a:lnTo>
                <a:lnTo>
                  <a:pt x="239486" y="747485"/>
                </a:lnTo>
                <a:lnTo>
                  <a:pt x="108858" y="449943"/>
                </a:lnTo>
                <a:lnTo>
                  <a:pt x="203200" y="112485"/>
                </a:lnTo>
                <a:lnTo>
                  <a:pt x="569686" y="94343"/>
                </a:lnTo>
                <a:lnTo>
                  <a:pt x="841829" y="148771"/>
                </a:lnTo>
                <a:lnTo>
                  <a:pt x="1153886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bg-BG" dirty="0"/>
              <a:t>Защото така скъсяваме радиус-векторите със случайна дължина от 0 до 10%</a:t>
            </a:r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marL="457200" lvl="1" indent="0">
              <a:buNone/>
            </a:pPr>
            <a:endParaRPr lang="bg-BG" dirty="0"/>
          </a:p>
          <a:p>
            <a:r>
              <a:rPr lang="bg-BG" dirty="0"/>
              <a:t>Полет</a:t>
            </a:r>
          </a:p>
          <a:p>
            <a:pPr lvl="1"/>
            <a:r>
              <a:rPr lang="bg-BG" dirty="0"/>
              <a:t>Гледната точка е фиксирана</a:t>
            </a:r>
          </a:p>
          <a:p>
            <a:pPr lvl="1"/>
            <a:r>
              <a:rPr lang="bg-BG" dirty="0"/>
              <a:t>Въртим планетата</a:t>
            </a:r>
            <a:br>
              <a:rPr lang="bg-BG" dirty="0"/>
            </a:br>
            <a:endParaRPr lang="bg-BG" dirty="0"/>
          </a:p>
        </p:txBody>
      </p:sp>
      <p:grpSp>
        <p:nvGrpSpPr>
          <p:cNvPr id="17" name="Group 16"/>
          <p:cNvGrpSpPr/>
          <p:nvPr/>
        </p:nvGrpSpPr>
        <p:grpSpPr>
          <a:xfrm>
            <a:off x="5511765" y="1666588"/>
            <a:ext cx="1560978" cy="1332378"/>
            <a:chOff x="3925422" y="2782422"/>
            <a:chExt cx="1560978" cy="1332378"/>
          </a:xfrm>
        </p:grpSpPr>
        <p:cxnSp>
          <p:nvCxnSpPr>
            <p:cNvPr id="25" name="Straight Connector 24"/>
            <p:cNvCxnSpPr/>
            <p:nvPr/>
          </p:nvCxnSpPr>
          <p:spPr>
            <a:xfrm>
              <a:off x="4572000" y="2819400"/>
              <a:ext cx="0" cy="1295400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3962400" y="3429000"/>
              <a:ext cx="1524000" cy="0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3925422" y="2782422"/>
              <a:ext cx="1179978" cy="117997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>
              <a:off x="4038600" y="2895600"/>
              <a:ext cx="1066800" cy="1066800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 rot="20247172">
            <a:off x="5328622" y="1600363"/>
            <a:ext cx="1508782" cy="1600539"/>
            <a:chOff x="3714498" y="2680626"/>
            <a:chExt cx="1508782" cy="1600539"/>
          </a:xfrm>
        </p:grpSpPr>
        <p:cxnSp>
          <p:nvCxnSpPr>
            <p:cNvPr id="40" name="Straight Connector 39"/>
            <p:cNvCxnSpPr/>
            <p:nvPr/>
          </p:nvCxnSpPr>
          <p:spPr>
            <a:xfrm rot="1352828">
              <a:off x="4259795" y="2777205"/>
              <a:ext cx="624411" cy="1503960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1352828" flipV="1">
              <a:off x="3714498" y="3143572"/>
              <a:ext cx="1374968" cy="570857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1352828">
              <a:off x="3845915" y="3106999"/>
              <a:ext cx="1377365" cy="569196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352828" flipH="1">
              <a:off x="4269354" y="2680626"/>
              <a:ext cx="614660" cy="1487380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/>
          <p:cNvGrpSpPr/>
          <p:nvPr/>
        </p:nvGrpSpPr>
        <p:grpSpPr>
          <a:xfrm>
            <a:off x="2657882" y="1392644"/>
            <a:ext cx="1828800" cy="1828800"/>
            <a:chOff x="403486" y="1950821"/>
            <a:chExt cx="1828800" cy="1828800"/>
          </a:xfrm>
        </p:grpSpPr>
        <p:sp>
          <p:nvSpPr>
            <p:cNvPr id="55" name="Oval 54"/>
            <p:cNvSpPr/>
            <p:nvPr/>
          </p:nvSpPr>
          <p:spPr>
            <a:xfrm>
              <a:off x="403486" y="1950821"/>
              <a:ext cx="1828800" cy="18288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56" name="Group 55"/>
            <p:cNvGrpSpPr/>
            <p:nvPr/>
          </p:nvGrpSpPr>
          <p:grpSpPr>
            <a:xfrm>
              <a:off x="403486" y="1950821"/>
              <a:ext cx="1828800" cy="1828800"/>
              <a:chOff x="3657600" y="2514600"/>
              <a:chExt cx="1828800" cy="1828800"/>
            </a:xfrm>
          </p:grpSpPr>
          <p:cxnSp>
            <p:nvCxnSpPr>
              <p:cNvPr id="57" name="Straight Connector 56"/>
              <p:cNvCxnSpPr>
                <a:stCxn id="55" idx="0"/>
                <a:endCxn id="55" idx="4"/>
              </p:cNvCxnSpPr>
              <p:nvPr/>
            </p:nvCxnSpPr>
            <p:spPr>
              <a:xfrm>
                <a:off x="4572000" y="2514600"/>
                <a:ext cx="0" cy="1828800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>
                <a:stCxn id="55" idx="2"/>
                <a:endCxn id="55" idx="6"/>
              </p:cNvCxnSpPr>
              <p:nvPr/>
            </p:nvCxnSpPr>
            <p:spPr>
              <a:xfrm>
                <a:off x="3657600" y="3429000"/>
                <a:ext cx="1828800" cy="0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>
                <a:stCxn id="55" idx="1"/>
                <a:endCxn id="55" idx="5"/>
              </p:cNvCxnSpPr>
              <p:nvPr/>
            </p:nvCxnSpPr>
            <p:spPr>
              <a:xfrm>
                <a:off x="3925422" y="2782422"/>
                <a:ext cx="1293156" cy="1293156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>
                <a:stCxn id="55" idx="7"/>
                <a:endCxn id="55" idx="3"/>
              </p:cNvCxnSpPr>
              <p:nvPr/>
            </p:nvCxnSpPr>
            <p:spPr>
              <a:xfrm flipH="1">
                <a:off x="3925422" y="2782422"/>
                <a:ext cx="1293156" cy="1293156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/>
            <p:cNvGrpSpPr/>
            <p:nvPr/>
          </p:nvGrpSpPr>
          <p:grpSpPr>
            <a:xfrm rot="20247172">
              <a:off x="403486" y="1950821"/>
              <a:ext cx="1828800" cy="1828800"/>
              <a:chOff x="3657600" y="2514600"/>
              <a:chExt cx="1828800" cy="1828800"/>
            </a:xfrm>
          </p:grpSpPr>
          <p:cxnSp>
            <p:nvCxnSpPr>
              <p:cNvPr id="62" name="Straight Connector 61"/>
              <p:cNvCxnSpPr/>
              <p:nvPr/>
            </p:nvCxnSpPr>
            <p:spPr>
              <a:xfrm>
                <a:off x="4572000" y="2514600"/>
                <a:ext cx="0" cy="1828800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>
                <a:off x="3657600" y="3429000"/>
                <a:ext cx="1828800" cy="0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3925422" y="2782422"/>
                <a:ext cx="1293156" cy="1293156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 flipH="1">
                <a:off x="3925422" y="2782422"/>
                <a:ext cx="1293156" cy="1293156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5" name="Freeform 74"/>
          <p:cNvSpPr/>
          <p:nvPr/>
        </p:nvSpPr>
        <p:spPr>
          <a:xfrm>
            <a:off x="3730171" y="5040086"/>
            <a:ext cx="1745343" cy="1589314"/>
          </a:xfrm>
          <a:custGeom>
            <a:avLst/>
            <a:gdLst>
              <a:gd name="connsiteX0" fmla="*/ 1153886 w 1745343"/>
              <a:gd name="connsiteY0" fmla="*/ 0 h 1589314"/>
              <a:gd name="connsiteX1" fmla="*/ 1375229 w 1745343"/>
              <a:gd name="connsiteY1" fmla="*/ 217714 h 1589314"/>
              <a:gd name="connsiteX2" fmla="*/ 1367972 w 1745343"/>
              <a:gd name="connsiteY2" fmla="*/ 537028 h 1589314"/>
              <a:gd name="connsiteX3" fmla="*/ 1745343 w 1745343"/>
              <a:gd name="connsiteY3" fmla="*/ 754743 h 1589314"/>
              <a:gd name="connsiteX4" fmla="*/ 1476829 w 1745343"/>
              <a:gd name="connsiteY4" fmla="*/ 1008743 h 1589314"/>
              <a:gd name="connsiteX5" fmla="*/ 1371600 w 1745343"/>
              <a:gd name="connsiteY5" fmla="*/ 1273628 h 1589314"/>
              <a:gd name="connsiteX6" fmla="*/ 1193800 w 1745343"/>
              <a:gd name="connsiteY6" fmla="*/ 1589314 h 1589314"/>
              <a:gd name="connsiteX7" fmla="*/ 838200 w 1745343"/>
              <a:gd name="connsiteY7" fmla="*/ 1426028 h 1589314"/>
              <a:gd name="connsiteX8" fmla="*/ 537029 w 1745343"/>
              <a:gd name="connsiteY8" fmla="*/ 1476828 h 1589314"/>
              <a:gd name="connsiteX9" fmla="*/ 315686 w 1745343"/>
              <a:gd name="connsiteY9" fmla="*/ 1277257 h 1589314"/>
              <a:gd name="connsiteX10" fmla="*/ 0 w 1745343"/>
              <a:gd name="connsiteY10" fmla="*/ 1099457 h 1589314"/>
              <a:gd name="connsiteX11" fmla="*/ 239486 w 1745343"/>
              <a:gd name="connsiteY11" fmla="*/ 747485 h 1589314"/>
              <a:gd name="connsiteX12" fmla="*/ 108858 w 1745343"/>
              <a:gd name="connsiteY12" fmla="*/ 449943 h 1589314"/>
              <a:gd name="connsiteX13" fmla="*/ 203200 w 1745343"/>
              <a:gd name="connsiteY13" fmla="*/ 112485 h 1589314"/>
              <a:gd name="connsiteX14" fmla="*/ 569686 w 1745343"/>
              <a:gd name="connsiteY14" fmla="*/ 94343 h 1589314"/>
              <a:gd name="connsiteX15" fmla="*/ 841829 w 1745343"/>
              <a:gd name="connsiteY15" fmla="*/ 148771 h 1589314"/>
              <a:gd name="connsiteX16" fmla="*/ 1153886 w 1745343"/>
              <a:gd name="connsiteY16" fmla="*/ 0 h 1589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45343" h="1589314">
                <a:moveTo>
                  <a:pt x="1153886" y="0"/>
                </a:moveTo>
                <a:lnTo>
                  <a:pt x="1375229" y="217714"/>
                </a:lnTo>
                <a:lnTo>
                  <a:pt x="1367972" y="537028"/>
                </a:lnTo>
                <a:lnTo>
                  <a:pt x="1745343" y="754743"/>
                </a:lnTo>
                <a:lnTo>
                  <a:pt x="1476829" y="1008743"/>
                </a:lnTo>
                <a:lnTo>
                  <a:pt x="1371600" y="1273628"/>
                </a:lnTo>
                <a:lnTo>
                  <a:pt x="1193800" y="1589314"/>
                </a:lnTo>
                <a:lnTo>
                  <a:pt x="838200" y="1426028"/>
                </a:lnTo>
                <a:lnTo>
                  <a:pt x="537029" y="1476828"/>
                </a:lnTo>
                <a:lnTo>
                  <a:pt x="315686" y="1277257"/>
                </a:lnTo>
                <a:lnTo>
                  <a:pt x="0" y="1099457"/>
                </a:lnTo>
                <a:lnTo>
                  <a:pt x="239486" y="747485"/>
                </a:lnTo>
                <a:lnTo>
                  <a:pt x="108858" y="449943"/>
                </a:lnTo>
                <a:lnTo>
                  <a:pt x="203200" y="112485"/>
                </a:lnTo>
                <a:lnTo>
                  <a:pt x="569686" y="94343"/>
                </a:lnTo>
                <a:lnTo>
                  <a:pt x="841829" y="148771"/>
                </a:lnTo>
                <a:lnTo>
                  <a:pt x="1153886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2" name="Arc 81"/>
          <p:cNvSpPr/>
          <p:nvPr/>
        </p:nvSpPr>
        <p:spPr>
          <a:xfrm>
            <a:off x="4123300" y="5371843"/>
            <a:ext cx="860597" cy="860597"/>
          </a:xfrm>
          <a:prstGeom prst="arc">
            <a:avLst>
              <a:gd name="adj1" fmla="val 2632519"/>
              <a:gd name="adj2" fmla="val 20009661"/>
            </a:avLst>
          </a:prstGeom>
          <a:ln w="762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84" name="Straight Arrow Connector 83"/>
          <p:cNvCxnSpPr/>
          <p:nvPr/>
        </p:nvCxnSpPr>
        <p:spPr>
          <a:xfrm flipH="1">
            <a:off x="5313837" y="4953000"/>
            <a:ext cx="687484" cy="228600"/>
          </a:xfrm>
          <a:prstGeom prst="straightConnector1">
            <a:avLst/>
          </a:prstGeom>
          <a:ln w="762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0286630"/>
      </p:ext>
    </p:extLst>
  </p:cSld>
  <p:clrMapOvr>
    <a:masterClrMapping/>
  </p:clrMapOvr>
  <p:transition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Край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 на </a:t>
            </a:r>
            <a:r>
              <a:rPr lang="en-US" dirty="0"/>
              <a:t>S0</a:t>
            </a:r>
            <a:r>
              <a:rPr lang="bg-BG" dirty="0"/>
              <a:t>4</a:t>
            </a:r>
            <a:r>
              <a:rPr lang="en-US" dirty="0"/>
              <a:t> E0</a:t>
            </a:r>
            <a:r>
              <a:rPr lang="bg-BG" dirty="0"/>
              <a:t>1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Чрез име на цвят</a:t>
            </a:r>
          </a:p>
          <a:p>
            <a:pPr lvl="1"/>
            <a:r>
              <a:rPr lang="bg-BG" dirty="0"/>
              <a:t>Името е взето от списъка с цветове на </a:t>
            </a:r>
            <a:r>
              <a:rPr lang="en-GB" spc="-150" dirty="0">
                <a:hlinkClick r:id="rId2"/>
              </a:rPr>
              <a:t>www.w3schools.com/colors/colors_names.asp</a:t>
            </a:r>
            <a:endParaRPr lang="bg-BG" spc="-150" dirty="0"/>
          </a:p>
          <a:p>
            <a:pPr lvl="1"/>
            <a:r>
              <a:rPr lang="bg-BG" dirty="0"/>
              <a:t>Намерен чрез търсене в мрежата на</a:t>
            </a:r>
            <a:br>
              <a:rPr lang="bg-BG" dirty="0"/>
            </a:br>
            <a:r>
              <a:rPr lang="en-US" dirty="0"/>
              <a:t>          </a:t>
            </a:r>
            <a:r>
              <a:rPr lang="en-US" dirty="0">
                <a:solidFill>
                  <a:schemeClr val="tx1"/>
                </a:solidFill>
              </a:rPr>
              <a:t>html color names</a:t>
            </a:r>
            <a:br>
              <a:rPr lang="bg-BG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          </a:t>
            </a:r>
            <a:r>
              <a:rPr lang="en-US" dirty="0" err="1">
                <a:solidFill>
                  <a:schemeClr val="tx1"/>
                </a:solidFill>
              </a:rPr>
              <a:t>css</a:t>
            </a:r>
            <a:r>
              <a:rPr lang="en-US" dirty="0">
                <a:solidFill>
                  <a:schemeClr val="tx1"/>
                </a:solidFill>
              </a:rPr>
              <a:t> color names</a:t>
            </a:r>
            <a:endParaRPr lang="bg-BG" dirty="0">
              <a:solidFill>
                <a:schemeClr val="tx1"/>
              </a:solidFill>
            </a:endParaRPr>
          </a:p>
          <a:p>
            <a:pPr lvl="1"/>
            <a:r>
              <a:rPr lang="bg-BG" dirty="0"/>
              <a:t>Примерно използване</a:t>
            </a:r>
            <a:br>
              <a:rPr lang="bg-BG" dirty="0"/>
            </a:br>
            <a:r>
              <a:rPr lang="en-GB" dirty="0">
                <a:solidFill>
                  <a:schemeClr val="tx1"/>
                </a:solidFill>
              </a:rPr>
              <a:t>new </a:t>
            </a:r>
            <a:r>
              <a:rPr lang="en-GB" dirty="0" err="1">
                <a:solidFill>
                  <a:schemeClr val="tx1"/>
                </a:solidFill>
              </a:rPr>
              <a:t>THREE.Color</a:t>
            </a:r>
            <a:r>
              <a:rPr lang="en-GB" dirty="0">
                <a:solidFill>
                  <a:schemeClr val="tx1"/>
                </a:solidFill>
              </a:rPr>
              <a:t>( '</a:t>
            </a:r>
            <a:r>
              <a:rPr lang="en-GB" dirty="0" err="1">
                <a:solidFill>
                  <a:schemeClr val="tx1"/>
                </a:solidFill>
              </a:rPr>
              <a:t>peachpuff</a:t>
            </a:r>
            <a:r>
              <a:rPr lang="en-GB" dirty="0">
                <a:solidFill>
                  <a:schemeClr val="tx1"/>
                </a:solidFill>
              </a:rPr>
              <a:t>' );</a:t>
            </a:r>
            <a:endParaRPr lang="bg-BG" dirty="0">
              <a:solidFill>
                <a:schemeClr val="tx1"/>
              </a:solidFill>
            </a:endParaRPr>
          </a:p>
          <a:p>
            <a:pPr lvl="1"/>
            <a:endParaRPr lang="bg-BG" dirty="0"/>
          </a:p>
        </p:txBody>
      </p:sp>
      <p:sp>
        <p:nvSpPr>
          <p:cNvPr id="4" name="Down Arrow 3"/>
          <p:cNvSpPr/>
          <p:nvPr/>
        </p:nvSpPr>
        <p:spPr>
          <a:xfrm>
            <a:off x="3657600" y="6172200"/>
            <a:ext cx="1828800" cy="685800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Чрез числа от 0 до 1</a:t>
            </a:r>
          </a:p>
          <a:p>
            <a:pPr lvl="1"/>
            <a:r>
              <a:rPr lang="bg-BG" dirty="0"/>
              <a:t>Понеже трябва да се подаде една стойност, а трите числа са три, те се „пакетират“ с конструктора за цвят</a:t>
            </a:r>
          </a:p>
          <a:p>
            <a:pPr lvl="1"/>
            <a:r>
              <a:rPr lang="bg-BG" dirty="0"/>
              <a:t>Отляво-надясно: червено, зелено, синьо</a:t>
            </a:r>
            <a:br>
              <a:rPr lang="bg-BG" dirty="0"/>
            </a:br>
            <a:r>
              <a:rPr lang="en-US" dirty="0">
                <a:solidFill>
                  <a:schemeClr val="tx1"/>
                </a:solidFill>
              </a:rPr>
              <a:t>new </a:t>
            </a:r>
            <a:r>
              <a:rPr lang="en-US" dirty="0" err="1">
                <a:solidFill>
                  <a:schemeClr val="tx1"/>
                </a:solidFill>
              </a:rPr>
              <a:t>THREE.Color</a:t>
            </a:r>
            <a:r>
              <a:rPr lang="en-US" dirty="0">
                <a:solidFill>
                  <a:schemeClr val="tx1"/>
                </a:solidFill>
              </a:rPr>
              <a:t>(1,0.5,0)</a:t>
            </a:r>
            <a:endParaRPr lang="bg-BG" dirty="0">
              <a:solidFill>
                <a:schemeClr val="tx1"/>
              </a:solidFill>
            </a:endParaRPr>
          </a:p>
          <a:p>
            <a:r>
              <a:rPr lang="bg-BG" dirty="0"/>
              <a:t>Чрез шестнадесетично число</a:t>
            </a:r>
          </a:p>
          <a:p>
            <a:pPr lvl="1"/>
            <a:r>
              <a:rPr lang="bg-BG" dirty="0"/>
              <a:t>Задължителен префикс </a:t>
            </a:r>
            <a:r>
              <a:rPr lang="en-US" dirty="0"/>
              <a:t>0x</a:t>
            </a:r>
            <a:endParaRPr lang="bg-BG" dirty="0"/>
          </a:p>
          <a:p>
            <a:pPr lvl="1"/>
            <a:r>
              <a:rPr lang="bg-BG" dirty="0"/>
              <a:t>Три числа от 0 (</a:t>
            </a:r>
            <a:r>
              <a:rPr lang="en-US" dirty="0"/>
              <a:t>0x</a:t>
            </a:r>
            <a:r>
              <a:rPr lang="bg-BG" dirty="0"/>
              <a:t>00) до 255 (</a:t>
            </a:r>
            <a:r>
              <a:rPr lang="en-US" dirty="0"/>
              <a:t>0xFF) </a:t>
            </a:r>
            <a:r>
              <a:rPr lang="bg-BG" dirty="0"/>
              <a:t>в 16-на бройна система</a:t>
            </a:r>
            <a:r>
              <a:rPr lang="en-US" dirty="0"/>
              <a:t>: </a:t>
            </a:r>
            <a:r>
              <a:rPr lang="en-GB" dirty="0">
                <a:solidFill>
                  <a:schemeClr val="tx1"/>
                </a:solidFill>
              </a:rPr>
              <a:t>0xFF007F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3" name="Down Arrow 2"/>
          <p:cNvSpPr/>
          <p:nvPr/>
        </p:nvSpPr>
        <p:spPr>
          <a:xfrm>
            <a:off x="3657600" y="6172200"/>
            <a:ext cx="1828800" cy="685800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482134"/>
      </p:ext>
    </p:extLst>
  </p:cSld>
  <p:clrMapOvr>
    <a:masterClrMapping/>
  </p:clrMapOvr>
  <p:transition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Чрез стринг от </a:t>
            </a:r>
            <a:r>
              <a:rPr lang="bg-BG" dirty="0" err="1"/>
              <a:t>RGB</a:t>
            </a:r>
            <a:r>
              <a:rPr lang="bg-BG" dirty="0"/>
              <a:t> байтове</a:t>
            </a:r>
          </a:p>
          <a:p>
            <a:pPr lvl="1"/>
            <a:r>
              <a:rPr lang="bg-BG" dirty="0"/>
              <a:t>Цели числа от 0 до 255</a:t>
            </a:r>
            <a:br>
              <a:rPr lang="bg-BG" dirty="0"/>
            </a:br>
            <a:r>
              <a:rPr lang="en-GB" dirty="0">
                <a:solidFill>
                  <a:schemeClr val="tx1"/>
                </a:solidFill>
              </a:rPr>
              <a:t>'</a:t>
            </a:r>
            <a:r>
              <a:rPr lang="en-GB" dirty="0" err="1">
                <a:solidFill>
                  <a:schemeClr val="tx1"/>
                </a:solidFill>
              </a:rPr>
              <a:t>rgb</a:t>
            </a:r>
            <a:r>
              <a:rPr lang="en-GB" dirty="0">
                <a:solidFill>
                  <a:schemeClr val="tx1"/>
                </a:solidFill>
              </a:rPr>
              <a:t>(0,127,255)'</a:t>
            </a:r>
            <a:endParaRPr lang="bg-BG" dirty="0">
              <a:solidFill>
                <a:schemeClr val="tx1"/>
              </a:solidFill>
            </a:endParaRPr>
          </a:p>
          <a:p>
            <a:r>
              <a:rPr lang="bg-BG" dirty="0"/>
              <a:t>Чрез стринг от </a:t>
            </a:r>
            <a:r>
              <a:rPr lang="bg-BG" dirty="0" err="1"/>
              <a:t>RGB</a:t>
            </a:r>
            <a:r>
              <a:rPr lang="bg-BG" dirty="0"/>
              <a:t> проценти</a:t>
            </a:r>
          </a:p>
          <a:p>
            <a:pPr lvl="1"/>
            <a:r>
              <a:rPr lang="bg-BG" dirty="0"/>
              <a:t>Числа-проценти от 0% до 100%</a:t>
            </a:r>
            <a:br>
              <a:rPr lang="bg-BG" dirty="0"/>
            </a:br>
            <a:r>
              <a:rPr lang="bg-BG" dirty="0">
                <a:solidFill>
                  <a:schemeClr val="tx1"/>
                </a:solidFill>
              </a:rPr>
              <a:t>'</a:t>
            </a:r>
            <a:r>
              <a:rPr lang="en-GB" dirty="0" err="1">
                <a:solidFill>
                  <a:schemeClr val="tx1"/>
                </a:solidFill>
              </a:rPr>
              <a:t>rgb</a:t>
            </a:r>
            <a:r>
              <a:rPr lang="en-GB" dirty="0">
                <a:solidFill>
                  <a:schemeClr val="tx1"/>
                </a:solidFill>
              </a:rPr>
              <a:t>(50%,100%,0%)</a:t>
            </a:r>
            <a:r>
              <a:rPr lang="bg-BG" dirty="0">
                <a:solidFill>
                  <a:schemeClr val="tx1"/>
                </a:solidFill>
              </a:rPr>
              <a:t>'</a:t>
            </a:r>
          </a:p>
          <a:p>
            <a:endParaRPr lang="bg-BG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493985235"/>
      </p:ext>
    </p:extLst>
  </p:cSld>
  <p:clrMapOvr>
    <a:masterClrMapping/>
  </p:clrMapOvr>
  <p:transition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 на </a:t>
            </a:r>
            <a:r>
              <a:rPr lang="en-US" dirty="0"/>
              <a:t>S0</a:t>
            </a:r>
            <a:r>
              <a:rPr lang="bg-BG" dirty="0"/>
              <a:t>4</a:t>
            </a:r>
            <a:r>
              <a:rPr lang="en-US" dirty="0"/>
              <a:t> E02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Използване на </a:t>
            </a:r>
            <a:r>
              <a:rPr lang="en-US" dirty="0" err="1"/>
              <a:t>HSL</a:t>
            </a:r>
            <a:r>
              <a:rPr lang="bg-BG" dirty="0"/>
              <a:t> цветове</a:t>
            </a:r>
          </a:p>
          <a:p>
            <a:pPr lvl="1"/>
            <a:r>
              <a:rPr lang="en-US" dirty="0"/>
              <a:t>H (hew)</a:t>
            </a:r>
            <a:r>
              <a:rPr lang="bg-BG" dirty="0"/>
              <a:t> е за цвят – ъгъл от 0</a:t>
            </a:r>
            <a:r>
              <a:rPr lang="bg-BG" dirty="0">
                <a:sym typeface="Symbol"/>
              </a:rPr>
              <a:t> до 36</a:t>
            </a:r>
            <a:r>
              <a:rPr lang="bg-BG" dirty="0"/>
              <a:t>0</a:t>
            </a:r>
            <a:r>
              <a:rPr lang="bg-BG" dirty="0">
                <a:sym typeface="Symbol"/>
              </a:rPr>
              <a:t></a:t>
            </a:r>
          </a:p>
          <a:p>
            <a:pPr lvl="1"/>
            <a:r>
              <a:rPr lang="en-US" dirty="0"/>
              <a:t>S (saturation)</a:t>
            </a:r>
            <a:r>
              <a:rPr lang="bg-BG" dirty="0"/>
              <a:t> е за наситеност – 0% за черно-бял цвят до 100% за пълноцветен</a:t>
            </a:r>
          </a:p>
          <a:p>
            <a:pPr lvl="1"/>
            <a:r>
              <a:rPr lang="en-US" dirty="0"/>
              <a:t>L (lightness)</a:t>
            </a:r>
            <a:r>
              <a:rPr lang="bg-BG" dirty="0"/>
              <a:t> е за осветеност – 0% е черно, 50% е нормална осветеност, 100% е бяло</a:t>
            </a:r>
            <a:endParaRPr lang="en-US" dirty="0"/>
          </a:p>
        </p:txBody>
      </p:sp>
      <p:sp>
        <p:nvSpPr>
          <p:cNvPr id="4" name="Down Arrow 3"/>
          <p:cNvSpPr/>
          <p:nvPr/>
        </p:nvSpPr>
        <p:spPr>
          <a:xfrm>
            <a:off x="3657600" y="6172200"/>
            <a:ext cx="1828800" cy="685800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Реализация</a:t>
            </a:r>
          </a:p>
          <a:p>
            <a:pPr lvl="1"/>
            <a:r>
              <a:rPr lang="bg-BG" dirty="0"/>
              <a:t>Конкатенация на стрингове с</a:t>
            </a:r>
            <a:r>
              <a:rPr lang="en-US" dirty="0"/>
              <a:t> “+”</a:t>
            </a:r>
            <a:endParaRPr lang="bg-BG" dirty="0"/>
          </a:p>
          <a:p>
            <a:pPr lvl="1"/>
            <a:r>
              <a:rPr lang="bg-BG" dirty="0"/>
              <a:t>Брой сфери </a:t>
            </a:r>
            <a:r>
              <a:rPr lang="en-US" dirty="0"/>
              <a:t>N, </a:t>
            </a:r>
            <a:r>
              <a:rPr lang="bg-BG" dirty="0"/>
              <a:t>текущ индекс </a:t>
            </a:r>
            <a:r>
              <a:rPr lang="en-US" dirty="0" err="1"/>
              <a:t>i</a:t>
            </a:r>
            <a:r>
              <a:rPr lang="en-US" dirty="0">
                <a:sym typeface="Symbol"/>
              </a:rPr>
              <a:t></a:t>
            </a:r>
            <a:r>
              <a:rPr lang="en-US" dirty="0"/>
              <a:t>[0,N-1]</a:t>
            </a:r>
          </a:p>
          <a:p>
            <a:pPr lvl="1"/>
            <a:r>
              <a:rPr lang="bg-BG" dirty="0"/>
              <a:t>Градусът на цвета е </a:t>
            </a:r>
            <a:r>
              <a:rPr lang="en-US" dirty="0"/>
              <a:t>360*</a:t>
            </a:r>
            <a:r>
              <a:rPr lang="en-US" dirty="0" err="1"/>
              <a:t>i</a:t>
            </a:r>
            <a:r>
              <a:rPr lang="en-US" dirty="0"/>
              <a:t>/N</a:t>
            </a:r>
          </a:p>
          <a:p>
            <a:pPr lvl="1"/>
            <a:r>
              <a:rPr lang="bg-BG" dirty="0"/>
              <a:t>Задаване на цвета чрез композиране на стринг от </a:t>
            </a:r>
            <a:r>
              <a:rPr lang="en-US" dirty="0" err="1"/>
              <a:t>HSL</a:t>
            </a:r>
            <a:r>
              <a:rPr lang="bg-BG" dirty="0"/>
              <a:t> цвят:</a:t>
            </a:r>
            <a:br>
              <a:rPr lang="bg-BG" dirty="0"/>
            </a:br>
            <a:r>
              <a:rPr lang="en-GB" dirty="0">
                <a:solidFill>
                  <a:schemeClr val="tx1"/>
                </a:solidFill>
              </a:rPr>
              <a:t>'</a:t>
            </a:r>
            <a:r>
              <a:rPr lang="en-GB" dirty="0" err="1">
                <a:solidFill>
                  <a:schemeClr val="tx1"/>
                </a:solidFill>
              </a:rPr>
              <a:t>hsl</a:t>
            </a:r>
            <a:r>
              <a:rPr lang="en-GB" dirty="0">
                <a:solidFill>
                  <a:schemeClr val="tx1"/>
                </a:solidFill>
              </a:rPr>
              <a:t>('+360*</a:t>
            </a:r>
            <a:r>
              <a:rPr lang="en-GB" dirty="0" err="1">
                <a:solidFill>
                  <a:schemeClr val="tx1"/>
                </a:solidFill>
              </a:rPr>
              <a:t>i</a:t>
            </a:r>
            <a:r>
              <a:rPr lang="en-GB" dirty="0">
                <a:solidFill>
                  <a:schemeClr val="tx1"/>
                </a:solidFill>
              </a:rPr>
              <a:t>/N+',100%,50%)'</a:t>
            </a:r>
            <a:endParaRPr lang="bg-BG" dirty="0">
              <a:solidFill>
                <a:schemeClr val="tx1"/>
              </a:solidFill>
            </a:endParaRPr>
          </a:p>
          <a:p>
            <a:r>
              <a:rPr lang="bg-BG" dirty="0"/>
              <a:t>Интерактивна проба</a:t>
            </a:r>
          </a:p>
          <a:p>
            <a:pPr lvl="1"/>
            <a:r>
              <a:rPr lang="en-US" dirty="0">
                <a:hlinkClick r:id="rId2"/>
              </a:rPr>
              <a:t>www.w3schools.com/colors/colors_hsl.asp</a:t>
            </a:r>
            <a:endParaRPr lang="bg-BG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646712716"/>
      </p:ext>
    </p:extLst>
  </p:cSld>
  <p:clrMapOvr>
    <a:masterClrMapping/>
  </p:clrMapOvr>
  <p:transition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 на </a:t>
            </a:r>
            <a:r>
              <a:rPr lang="en-US" dirty="0"/>
              <a:t>S0</a:t>
            </a:r>
            <a:r>
              <a:rPr lang="bg-BG" dirty="0"/>
              <a:t>4</a:t>
            </a:r>
            <a:r>
              <a:rPr lang="en-US" dirty="0"/>
              <a:t> E03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Стени на куб</a:t>
            </a:r>
          </a:p>
          <a:p>
            <a:pPr lvl="1"/>
            <a:r>
              <a:rPr lang="bg-BG" dirty="0"/>
              <a:t>Има 6 четириъгълни стени</a:t>
            </a:r>
            <a:r>
              <a:rPr lang="en-US" dirty="0"/>
              <a:t>, </a:t>
            </a:r>
            <a:r>
              <a:rPr lang="bg-BG" dirty="0"/>
              <a:t>сглобени от 12 триъгълника</a:t>
            </a:r>
          </a:p>
          <a:p>
            <a:pPr lvl="1"/>
            <a:r>
              <a:rPr lang="bg-BG" dirty="0"/>
              <a:t>Ако материалът е масив от 6 материала с различни цветове, всеки ще се ползва за отделна стена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bg-BG" dirty="0"/>
              <a:t>За самостоятелна работа</a:t>
            </a:r>
          </a:p>
          <a:p>
            <a:pPr lvl="1"/>
            <a:r>
              <a:rPr lang="bg-BG" dirty="0"/>
              <a:t>А ако обектът е сфера, а не куб?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Решение на </a:t>
            </a:r>
            <a:r>
              <a:rPr lang="en-US"/>
              <a:t>S0</a:t>
            </a:r>
            <a:r>
              <a:rPr lang="bg-BG"/>
              <a:t>4</a:t>
            </a:r>
            <a:r>
              <a:rPr lang="en-US"/>
              <a:t> E04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Светлини</a:t>
            </a:r>
          </a:p>
          <a:p>
            <a:pPr lvl="1"/>
            <a:r>
              <a:rPr lang="bg-BG" dirty="0"/>
              <a:t>Добавят се като подобекти на сферите</a:t>
            </a:r>
          </a:p>
          <a:p>
            <a:pPr lvl="1"/>
            <a:r>
              <a:rPr lang="bg-BG" dirty="0"/>
              <a:t>Цветът се дава на конструктора</a:t>
            </a:r>
          </a:p>
          <a:p>
            <a:r>
              <a:rPr lang="bg-BG" dirty="0"/>
              <a:t>Движение на светлините</a:t>
            </a:r>
          </a:p>
          <a:p>
            <a:pPr lvl="1"/>
            <a:r>
              <a:rPr lang="bg-BG" dirty="0"/>
              <a:t>Не се движат самостоятелно</a:t>
            </a:r>
          </a:p>
          <a:p>
            <a:pPr lvl="1"/>
            <a:r>
              <a:rPr lang="bg-BG" dirty="0"/>
              <a:t>Движението е на сферите, а светлините са „закачени“ за тях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 на </a:t>
            </a:r>
            <a:r>
              <a:rPr lang="en-US" dirty="0"/>
              <a:t>S0</a:t>
            </a:r>
            <a:r>
              <a:rPr lang="bg-BG" dirty="0"/>
              <a:t>4</a:t>
            </a:r>
            <a:r>
              <a:rPr lang="en-US" dirty="0"/>
              <a:t> E0</a:t>
            </a:r>
            <a:r>
              <a:rPr lang="bg-BG" dirty="0"/>
              <a:t>5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Промени по </a:t>
            </a:r>
            <a:r>
              <a:rPr lang="en-US" dirty="0"/>
              <a:t>renderer</a:t>
            </a:r>
            <a:endParaRPr lang="bg-BG" dirty="0"/>
          </a:p>
          <a:p>
            <a:pPr lvl="1"/>
            <a:r>
              <a:rPr lang="bg-BG" dirty="0"/>
              <a:t>Използване на алгоритъм с карта на сянката – не е най-точен, но е бърз</a:t>
            </a:r>
          </a:p>
          <a:p>
            <a:pPr lvl="1"/>
            <a:r>
              <a:rPr lang="bg-BG" dirty="0"/>
              <a:t>Включваме алгоритъма с</a:t>
            </a:r>
            <a:br>
              <a:rPr lang="bg-BG" dirty="0"/>
            </a:br>
            <a:r>
              <a:rPr lang="en-GB" dirty="0" err="1">
                <a:solidFill>
                  <a:schemeClr val="tx1"/>
                </a:solidFill>
              </a:rPr>
              <a:t>renderer.shadowMap.enabled</a:t>
            </a:r>
            <a:r>
              <a:rPr lang="en-GB" dirty="0">
                <a:solidFill>
                  <a:schemeClr val="tx1"/>
                </a:solidFill>
              </a:rPr>
              <a:t> = true;</a:t>
            </a:r>
          </a:p>
          <a:p>
            <a:pPr lvl="1"/>
            <a:r>
              <a:rPr lang="bg-BG" dirty="0"/>
              <a:t>Използваме </a:t>
            </a:r>
            <a:r>
              <a:rPr lang="en-US" dirty="0" err="1"/>
              <a:t>PCF</a:t>
            </a:r>
            <a:r>
              <a:rPr lang="en-US" dirty="0"/>
              <a:t> (Percentage-close filtering)</a:t>
            </a:r>
            <a:r>
              <a:rPr lang="bg-BG" dirty="0"/>
              <a:t> с меки сенки по контура</a:t>
            </a:r>
            <a:br>
              <a:rPr lang="bg-BG" dirty="0"/>
            </a:br>
            <a:r>
              <a:rPr lang="en-GB" dirty="0">
                <a:solidFill>
                  <a:schemeClr val="tx1"/>
                </a:solidFill>
              </a:rPr>
              <a:t>….type = </a:t>
            </a:r>
            <a:r>
              <a:rPr lang="en-GB" dirty="0" err="1">
                <a:solidFill>
                  <a:schemeClr val="tx1"/>
                </a:solidFill>
              </a:rPr>
              <a:t>THREE.PCFSoftShadowMap</a:t>
            </a:r>
            <a:r>
              <a:rPr lang="en-GB" dirty="0">
                <a:solidFill>
                  <a:schemeClr val="tx1"/>
                </a:solidFill>
              </a:rPr>
              <a:t>;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53" name="Down Arrow 52"/>
          <p:cNvSpPr/>
          <p:nvPr/>
        </p:nvSpPr>
        <p:spPr>
          <a:xfrm>
            <a:off x="3657600" y="6172200"/>
            <a:ext cx="1828800" cy="685800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631</Words>
  <Application>Microsoft Office PowerPoint</Application>
  <PresentationFormat>On-screen Show (4:3)</PresentationFormat>
  <Paragraphs>71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Symbol</vt:lpstr>
      <vt:lpstr>Office Theme</vt:lpstr>
      <vt:lpstr>PowerPoint Presentation</vt:lpstr>
      <vt:lpstr>Решение на S04 E01</vt:lpstr>
      <vt:lpstr>PowerPoint Presentation</vt:lpstr>
      <vt:lpstr>PowerPoint Presentation</vt:lpstr>
      <vt:lpstr>Решение на S04 E02</vt:lpstr>
      <vt:lpstr>PowerPoint Presentation</vt:lpstr>
      <vt:lpstr>Решение на S04 E03</vt:lpstr>
      <vt:lpstr>Решение на S04 E04</vt:lpstr>
      <vt:lpstr>Решение на S04 E05</vt:lpstr>
      <vt:lpstr>PowerPoint Presentation</vt:lpstr>
      <vt:lpstr>PowerPoint Presentation</vt:lpstr>
      <vt:lpstr>Решение на S04 E06**</vt:lpstr>
      <vt:lpstr>PowerPoint Presentation</vt:lpstr>
      <vt:lpstr>Край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2012-07-28T11:33:16Z</dcterms:created>
  <dcterms:modified xsi:type="dcterms:W3CDTF">2024-07-11T09:32:28Z</dcterms:modified>
</cp:coreProperties>
</file>