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297" r:id="rId4"/>
    <p:sldId id="302" r:id="rId5"/>
    <p:sldId id="300" r:id="rId6"/>
    <p:sldId id="303" r:id="rId7"/>
    <p:sldId id="305" r:id="rId8"/>
    <p:sldId id="295" r:id="rId9"/>
    <p:sldId id="306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411"/>
    <a:srgbClr val="2B100F"/>
    <a:srgbClr val="FF0000"/>
    <a:srgbClr val="FCFCFC"/>
    <a:srgbClr val="FF0066"/>
    <a:srgbClr val="36D649"/>
    <a:srgbClr val="FFFFFF"/>
    <a:srgbClr val="4A7EBB"/>
    <a:srgbClr val="FF5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96" autoAdjust="0"/>
    <p:restoredTop sz="95226" autoAdjust="0"/>
  </p:normalViewPr>
  <p:slideViewPr>
    <p:cSldViewPr>
      <p:cViewPr varScale="1">
        <p:scale>
          <a:sx n="124" d="100"/>
          <a:sy n="124" d="100"/>
        </p:scale>
        <p:origin x="14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>
          <a:xfrm>
            <a:off x="4038600" y="228600"/>
            <a:ext cx="5562600" cy="609600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Задача на асистента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A0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Олег Константинов •   КИТ-ФМИ-СУ   •   202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>
          <a:xfrm>
            <a:off x="3449548" y="5140749"/>
            <a:ext cx="5715000" cy="1066800"/>
          </a:xfrm>
          <a:solidFill>
            <a:srgbClr val="F8B411"/>
          </a:solidFill>
        </p:spPr>
        <p:txBody>
          <a:bodyPr>
            <a:normAutofit fontScale="32500" lnSpcReduction="20000"/>
          </a:bodyPr>
          <a:lstStyle/>
          <a:p>
            <a:r>
              <a:rPr lang="bg-BG" b="0" dirty="0"/>
              <a:t>Музей на </a:t>
            </a:r>
          </a:p>
          <a:p>
            <a:r>
              <a:rPr lang="bg-BG" sz="12000" dirty="0"/>
              <a:t>НАРОДНИТЕ БУДИТЕЛИ</a:t>
            </a:r>
            <a:endParaRPr lang="en-US" sz="1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C279B-03F8-F33C-EA3E-707C87588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49" y="1021009"/>
            <a:ext cx="9143997" cy="3958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FD93CE-9421-BABF-7C94-E9A57377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-76200"/>
            <a:ext cx="4953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00881"/>
            <a:ext cx="8382000" cy="2369345"/>
          </a:xfrm>
        </p:spPr>
        <p:txBody>
          <a:bodyPr>
            <a:normAutofit fontScale="92500"/>
          </a:bodyPr>
          <a:lstStyle/>
          <a:p>
            <a:r>
              <a:rPr lang="bg-BG" dirty="0"/>
              <a:t>Идва Денят на народните будители, който традиционно се отбелязва на 1 ноември.</a:t>
            </a:r>
          </a:p>
          <a:p>
            <a:r>
              <a:rPr lang="bg-BG" dirty="0"/>
              <a:t>Създайте сграда – музей на народните будители в определен архитектурен стил.  </a:t>
            </a:r>
            <a:endParaRPr lang="en-GB" dirty="0"/>
          </a:p>
        </p:txBody>
      </p:sp>
      <p:pic>
        <p:nvPicPr>
          <p:cNvPr id="4" name="Picture 3" descr="A close up of a person&#10;&#10;Description automatically generated">
            <a:extLst>
              <a:ext uri="{FF2B5EF4-FFF2-40B4-BE49-F238E27FC236}">
                <a16:creationId xmlns:a16="http://schemas.microsoft.com/office/drawing/2014/main" id="{89D051E5-FF63-6FC9-3B77-342F6339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02655"/>
          </a:xfrm>
          <a:prstGeom prst="rect">
            <a:avLst/>
          </a:prstGeom>
        </p:spPr>
      </p:pic>
      <p:pic>
        <p:nvPicPr>
          <p:cNvPr id="7" name="Picture 6" descr="A close-up of a person&#10;&#10;Description automatically generated">
            <a:extLst>
              <a:ext uri="{FF2B5EF4-FFF2-40B4-BE49-F238E27FC236}">
                <a16:creationId xmlns:a16="http://schemas.microsoft.com/office/drawing/2014/main" id="{18CE5BED-30BB-8698-8DB7-1A492FFD7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70226"/>
            <a:ext cx="9144001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1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5C0F3-FBB2-B139-3975-6B223844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Архитектурен стил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DBD7-AFAF-5039-ED92-179F5954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5" y="4121253"/>
            <a:ext cx="2344003" cy="11368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bg-BG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Поток I (групи 1–4) – Барокова архитектура</a:t>
            </a:r>
          </a:p>
        </p:txBody>
      </p:sp>
      <p:pic>
        <p:nvPicPr>
          <p:cNvPr id="5" name="Picture 4" descr="A building with columns and a stone walkway&#10;&#10;Description automatically generated">
            <a:extLst>
              <a:ext uri="{FF2B5EF4-FFF2-40B4-BE49-F238E27FC236}">
                <a16:creationId xmlns:a16="http://schemas.microsoft.com/office/drawing/2014/main" id="{2DB28FD5-0F09-B1F8-BCF6-4F60E4BD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13" y="738083"/>
            <a:ext cx="4281487" cy="53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D87E3-E98E-C871-32EC-E828BFAFE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9CEA8F-A112-2477-6DF1-138FE268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694B583-24D1-5828-1C3C-1293A9408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09D79-7CE3-8353-9F36-3C8B8F83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Архитектурен стил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1C38-C637-75AF-2DAA-B83FCF55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5" y="4121253"/>
            <a:ext cx="2344003" cy="11368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bg-BG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Поток I</a:t>
            </a:r>
            <a:r>
              <a:rPr lang="bg-BG" sz="1600" dirty="0"/>
              <a:t>I</a:t>
            </a:r>
            <a:r>
              <a:rPr lang="bg-BG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(групи 5–8) – </a:t>
            </a:r>
            <a:r>
              <a:rPr lang="bg-BG" sz="1600" dirty="0"/>
              <a:t>Готическа</a:t>
            </a:r>
            <a:r>
              <a:rPr lang="bg-BG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6EEE8-116F-4633-9FB7-B00B6ACF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5610" y="738083"/>
            <a:ext cx="4013893" cy="53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12CD-7C12-6514-2DE6-91A1A11AE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1885-47B0-B703-9B3A-9726BF5B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105400"/>
          </a:xfrm>
        </p:spPr>
        <p:txBody>
          <a:bodyPr>
            <a:normAutofit/>
          </a:bodyPr>
          <a:lstStyle/>
          <a:p>
            <a:r>
              <a:rPr lang="bg-BG" sz="3200" dirty="0"/>
              <a:t>Относно сградите:</a:t>
            </a:r>
          </a:p>
          <a:p>
            <a:r>
              <a:rPr lang="bg-BG" sz="3200" dirty="0"/>
              <a:t>- Да имат по 2 кули;</a:t>
            </a:r>
          </a:p>
          <a:p>
            <a:r>
              <a:rPr lang="bg-BG" sz="3200" dirty="0"/>
              <a:t>- Да имат двор;</a:t>
            </a:r>
            <a:endParaRPr lang="en-GB" sz="3200" dirty="0"/>
          </a:p>
          <a:p>
            <a:r>
              <a:rPr lang="bg-BG" sz="3200" dirty="0"/>
              <a:t>- Да имат цветни прозорци, откъдето се </a:t>
            </a:r>
            <a:r>
              <a:rPr lang="bg-BG" sz="3200" dirty="0">
                <a:solidFill>
                  <a:srgbClr val="F8B411"/>
                </a:solidFill>
              </a:rPr>
              <a:t>излъчва светлина</a:t>
            </a:r>
            <a:r>
              <a:rPr lang="bg-BG" sz="3200" dirty="0"/>
              <a:t>;</a:t>
            </a:r>
          </a:p>
          <a:p>
            <a:r>
              <a:rPr lang="bg-BG" sz="3200" dirty="0">
                <a:solidFill>
                  <a:srgbClr val="FF0000"/>
                </a:solidFill>
              </a:rPr>
              <a:t>- </a:t>
            </a:r>
            <a:r>
              <a:rPr lang="bg-BG" sz="3200" dirty="0">
                <a:solidFill>
                  <a:srgbClr val="F8B411"/>
                </a:solidFill>
              </a:rPr>
              <a:t>Не е необходимо прозорците и вратите да са вградени в стените – само да са поставени някъде.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574EA6-97A3-1F83-F31F-DAC41A49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Общи изисквания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2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94B92-751F-6E28-05A7-79E83852A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65F3-A022-DC12-0C5F-1E83CD5A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169" y="741391"/>
            <a:ext cx="2452038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Допълнителни изисквания</a:t>
            </a:r>
          </a:p>
        </p:txBody>
      </p:sp>
      <p:pic>
        <p:nvPicPr>
          <p:cNvPr id="5" name="Picture 4" descr="A green and yellow flag with a lion on it&#10;&#10;Description automatically generated">
            <a:extLst>
              <a:ext uri="{FF2B5EF4-FFF2-40B4-BE49-F238E27FC236}">
                <a16:creationId xmlns:a16="http://schemas.microsoft.com/office/drawing/2014/main" id="{4D3C4185-A36E-3AE2-034B-727D15F11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68895" y="25977"/>
            <a:ext cx="2507499" cy="25074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2422-EEAF-7593-20B3-929BECC4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167" y="2533476"/>
            <a:ext cx="2556398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sz="1700" dirty="0"/>
              <a:t>Всеки музей има своя специфика, често изразена в символна статуя или стилизиран постамент на видно място в двора. </a:t>
            </a: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sz="1700" dirty="0"/>
              <a:t>Добавете в двора на музея подобна статуя, според разпределението по групи.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241C5-7E45-AD52-638D-31E8FD2B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6737460"/>
            <a:ext cx="9144000" cy="123364"/>
            <a:chOff x="1" y="6737460"/>
            <a:chExt cx="12192000" cy="1233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503B28-6749-2F02-0050-2CC7D03CF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3DEE37-9CE7-622C-B750-66998EDC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F94DEC8-86B3-7C97-529B-3F8F6403494F}"/>
              </a:ext>
            </a:extLst>
          </p:cNvPr>
          <p:cNvSpPr txBox="1">
            <a:spLocks/>
          </p:cNvSpPr>
          <p:nvPr/>
        </p:nvSpPr>
        <p:spPr>
          <a:xfrm>
            <a:off x="637785" y="2357594"/>
            <a:ext cx="1886209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1800" dirty="0"/>
              <a:t>Група </a:t>
            </a:r>
            <a:r>
              <a:rPr lang="en-GB" sz="1800" dirty="0"/>
              <a:t>1</a:t>
            </a:r>
            <a:r>
              <a:rPr lang="bg-BG" sz="1800" dirty="0"/>
              <a:t>:</a:t>
            </a:r>
            <a:r>
              <a:rPr lang="en-GB" sz="1800" dirty="0"/>
              <a:t> </a:t>
            </a:r>
            <a:endParaRPr lang="bg-BG" sz="1800" dirty="0"/>
          </a:p>
          <a:p>
            <a:r>
              <a:rPr lang="bg-BG" sz="1800" dirty="0"/>
              <a:t>Знаме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0DC4D3-0450-CF68-F4C7-725DB388D29A}"/>
              </a:ext>
            </a:extLst>
          </p:cNvPr>
          <p:cNvSpPr txBox="1">
            <a:spLocks/>
          </p:cNvSpPr>
          <p:nvPr/>
        </p:nvSpPr>
        <p:spPr>
          <a:xfrm>
            <a:off x="2916771" y="2738594"/>
            <a:ext cx="1886209" cy="7620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3200" dirty="0"/>
              <a:t>Група 2:</a:t>
            </a:r>
            <a:r>
              <a:rPr lang="en-GB" sz="3200" dirty="0"/>
              <a:t> </a:t>
            </a:r>
            <a:endParaRPr lang="bg-BG" sz="3200" dirty="0"/>
          </a:p>
          <a:p>
            <a:r>
              <a:rPr lang="bg-BG" sz="3200" dirty="0"/>
              <a:t>Свитък папирус</a:t>
            </a:r>
          </a:p>
        </p:txBody>
      </p:sp>
      <p:pic>
        <p:nvPicPr>
          <p:cNvPr id="18" name="Picture 17" descr="A scroll of paper with wooden handles&#10;&#10;Description automatically generated">
            <a:extLst>
              <a:ext uri="{FF2B5EF4-FFF2-40B4-BE49-F238E27FC236}">
                <a16:creationId xmlns:a16="http://schemas.microsoft.com/office/drawing/2014/main" id="{B684A50D-60D5-7FB5-9BDF-4DC56A955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983">
            <a:off x="2993809" y="360790"/>
            <a:ext cx="2724540" cy="272454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C39F159-793C-FB0B-581E-782D11538CF8}"/>
              </a:ext>
            </a:extLst>
          </p:cNvPr>
          <p:cNvSpPr txBox="1">
            <a:spLocks/>
          </p:cNvSpPr>
          <p:nvPr/>
        </p:nvSpPr>
        <p:spPr>
          <a:xfrm>
            <a:off x="640679" y="5717824"/>
            <a:ext cx="1886209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1800" dirty="0"/>
              <a:t>Група 3:</a:t>
            </a:r>
            <a:r>
              <a:rPr lang="en-GB" sz="1800" dirty="0"/>
              <a:t> </a:t>
            </a:r>
            <a:endParaRPr lang="bg-BG" sz="1800" dirty="0"/>
          </a:p>
          <a:p>
            <a:r>
              <a:rPr lang="bg-BG" sz="1800" dirty="0"/>
              <a:t>Перодръжка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A2C6E0-C8E8-1DF3-AB6B-F78904599EAC}"/>
              </a:ext>
            </a:extLst>
          </p:cNvPr>
          <p:cNvSpPr txBox="1">
            <a:spLocks/>
          </p:cNvSpPr>
          <p:nvPr/>
        </p:nvSpPr>
        <p:spPr>
          <a:xfrm>
            <a:off x="3325289" y="5714302"/>
            <a:ext cx="1886209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1800" dirty="0"/>
              <a:t>Група 4:</a:t>
            </a:r>
            <a:r>
              <a:rPr lang="en-GB" sz="1800" dirty="0"/>
              <a:t> </a:t>
            </a:r>
            <a:endParaRPr lang="bg-BG" sz="1800" dirty="0"/>
          </a:p>
          <a:p>
            <a:r>
              <a:rPr lang="bg-BG" sz="1800" dirty="0"/>
              <a:t>Мастилница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DDB9CD-1BEA-B65A-5EE5-EFA491794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22" y="3607137"/>
            <a:ext cx="2430198" cy="2430198"/>
          </a:xfrm>
          <a:prstGeom prst="rect">
            <a:avLst/>
          </a:prstGeom>
        </p:spPr>
      </p:pic>
      <p:pic>
        <p:nvPicPr>
          <p:cNvPr id="23" name="Picture 22" descr="A black and white drawing of a ink well&#10;&#10;Description automatically generated">
            <a:extLst>
              <a:ext uri="{FF2B5EF4-FFF2-40B4-BE49-F238E27FC236}">
                <a16:creationId xmlns:a16="http://schemas.microsoft.com/office/drawing/2014/main" id="{2A3BC59D-DDC3-A475-BBEC-9043D7FFE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28" y="3729314"/>
            <a:ext cx="1772730" cy="19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5FCB4-A3BB-F114-E6C1-872DE71EC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D7FE-D246-C423-7855-3CB538D2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169" y="741391"/>
            <a:ext cx="2452038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Допълнителни изисквания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7ED57-ECD7-3E89-0208-C86D7A10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600000">
            <a:off x="2955832" y="826610"/>
            <a:ext cx="2995834" cy="16102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F70C-912A-76F8-037E-907E0181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167" y="2533476"/>
            <a:ext cx="2556398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sz="1700" dirty="0"/>
              <a:t>Изображенията са примерни.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sz="1700" dirty="0"/>
              <a:t>Нивото на детайлност е по ваш избор.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7BC32C-C480-272F-1BB6-A45E15516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6737460"/>
            <a:ext cx="9144000" cy="123364"/>
            <a:chOff x="1" y="6737460"/>
            <a:chExt cx="12192000" cy="1233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2690A0-7AD7-270B-D560-3B9BD0727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A3DC49-0774-7FE2-F8F9-1A04568C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D35F8-59D2-FEBE-D282-2476FEA2B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068" y="4087707"/>
            <a:ext cx="2430198" cy="17209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4E1350-F010-5822-A73E-570370677265}"/>
              </a:ext>
            </a:extLst>
          </p:cNvPr>
          <p:cNvSpPr txBox="1">
            <a:spLocks/>
          </p:cNvSpPr>
          <p:nvPr/>
        </p:nvSpPr>
        <p:spPr>
          <a:xfrm>
            <a:off x="637785" y="2357594"/>
            <a:ext cx="1886209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1800" dirty="0"/>
              <a:t>Група 5:</a:t>
            </a:r>
            <a:r>
              <a:rPr lang="en-GB" sz="1800" dirty="0"/>
              <a:t> </a:t>
            </a:r>
            <a:endParaRPr lang="bg-BG" sz="1800" dirty="0"/>
          </a:p>
          <a:p>
            <a:r>
              <a:rPr lang="bg-BG" sz="1800" dirty="0" err="1"/>
              <a:t>Барутник</a:t>
            </a:r>
            <a:endParaRPr lang="bg-BG" sz="1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C3DF8C6-569C-9FE8-C0FE-BF767E945E2D}"/>
              </a:ext>
            </a:extLst>
          </p:cNvPr>
          <p:cNvSpPr txBox="1">
            <a:spLocks/>
          </p:cNvSpPr>
          <p:nvPr/>
        </p:nvSpPr>
        <p:spPr>
          <a:xfrm>
            <a:off x="3479112" y="2667000"/>
            <a:ext cx="1886209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1800" dirty="0"/>
              <a:t>Група 6:</a:t>
            </a:r>
            <a:r>
              <a:rPr lang="en-GB" sz="1800" dirty="0"/>
              <a:t> </a:t>
            </a:r>
            <a:endParaRPr lang="bg-BG" sz="1800" dirty="0"/>
          </a:p>
          <a:p>
            <a:r>
              <a:rPr lang="en-US" sz="1800" dirty="0"/>
              <a:t>To</a:t>
            </a:r>
            <a:r>
              <a:rPr lang="bg-BG" sz="1800" dirty="0" err="1"/>
              <a:t>п</a:t>
            </a:r>
            <a:endParaRPr lang="bg-BG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E442CA-C605-2E29-68B3-4DD4CE12E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81983">
            <a:off x="3534715" y="4506148"/>
            <a:ext cx="4181014" cy="122817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0490498-A596-C36A-7981-1944F3173E4E}"/>
              </a:ext>
            </a:extLst>
          </p:cNvPr>
          <p:cNvSpPr txBox="1">
            <a:spLocks/>
          </p:cNvSpPr>
          <p:nvPr/>
        </p:nvSpPr>
        <p:spPr>
          <a:xfrm>
            <a:off x="640679" y="5717824"/>
            <a:ext cx="1886209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1800" dirty="0"/>
              <a:t>Група 7:</a:t>
            </a:r>
            <a:r>
              <a:rPr lang="en-GB" sz="1800" dirty="0"/>
              <a:t> </a:t>
            </a:r>
            <a:endParaRPr lang="bg-BG" sz="1800" dirty="0"/>
          </a:p>
          <a:p>
            <a:r>
              <a:rPr lang="bg-BG" sz="1800" dirty="0"/>
              <a:t>Револвер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B33CCC-8BC8-F60F-22CD-AEBD050D96FF}"/>
              </a:ext>
            </a:extLst>
          </p:cNvPr>
          <p:cNvSpPr txBox="1">
            <a:spLocks/>
          </p:cNvSpPr>
          <p:nvPr/>
        </p:nvSpPr>
        <p:spPr>
          <a:xfrm>
            <a:off x="3325289" y="5714302"/>
            <a:ext cx="1886209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bg-BG" sz="1800" dirty="0"/>
              <a:t>Група 8:</a:t>
            </a:r>
            <a:r>
              <a:rPr lang="en-GB" sz="1800" dirty="0"/>
              <a:t> </a:t>
            </a:r>
            <a:endParaRPr lang="bg-BG" sz="1800" dirty="0"/>
          </a:p>
          <a:p>
            <a:r>
              <a:rPr lang="bg-BG" sz="1800" dirty="0"/>
              <a:t>Стара сабя</a:t>
            </a:r>
          </a:p>
        </p:txBody>
      </p:sp>
      <p:pic>
        <p:nvPicPr>
          <p:cNvPr id="6" name="Picture 5" descr="A close-up of a metal object&#10;&#10;Description automatically generated">
            <a:extLst>
              <a:ext uri="{FF2B5EF4-FFF2-40B4-BE49-F238E27FC236}">
                <a16:creationId xmlns:a16="http://schemas.microsoft.com/office/drawing/2014/main" id="{B04E45D6-DE15-D7F7-226D-4065ADFD1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8" y="422573"/>
            <a:ext cx="2825750" cy="18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8B411"/>
                </a:solidFill>
              </a:rPr>
              <a:t>Предаване</a:t>
            </a:r>
            <a:endParaRPr lang="en-US" dirty="0">
              <a:solidFill>
                <a:srgbClr val="F8B411"/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Решението е файл с име </a:t>
            </a:r>
            <a:r>
              <a:rPr lang="en-US" dirty="0">
                <a:solidFill>
                  <a:srgbClr val="F8B411"/>
                </a:solidFill>
              </a:rPr>
              <a:t>a0</a:t>
            </a:r>
            <a:r>
              <a:rPr lang="bg-BG" dirty="0">
                <a:solidFill>
                  <a:srgbClr val="F8B411"/>
                </a:solidFill>
              </a:rPr>
              <a:t>3</a:t>
            </a:r>
            <a:r>
              <a:rPr lang="en-US" dirty="0">
                <a:solidFill>
                  <a:srgbClr val="F8B411"/>
                </a:solidFill>
              </a:rPr>
              <a:t>-</a:t>
            </a:r>
            <a:r>
              <a:rPr lang="en-US" i="1" dirty="0">
                <a:solidFill>
                  <a:srgbClr val="F8B411"/>
                </a:solidFill>
              </a:rPr>
              <a:t>nnnnn</a:t>
            </a:r>
            <a:r>
              <a:rPr lang="en-US" dirty="0">
                <a:solidFill>
                  <a:srgbClr val="F8B411"/>
                </a:solidFill>
              </a:rPr>
              <a:t>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където </a:t>
            </a:r>
            <a:r>
              <a:rPr lang="en-US" i="1" dirty="0" err="1">
                <a:solidFill>
                  <a:srgbClr val="F8B411"/>
                </a:solidFill>
              </a:rPr>
              <a:t>nnnnn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е факултетният номер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Предава се през Мудъл</a:t>
            </a:r>
          </a:p>
          <a:p>
            <a:r>
              <a:rPr lang="bg-BG" dirty="0">
                <a:solidFill>
                  <a:srgbClr val="F8B411"/>
                </a:solidFill>
              </a:rPr>
              <a:t>Срок</a:t>
            </a:r>
            <a:endParaRPr lang="en-US" dirty="0">
              <a:solidFill>
                <a:srgbClr val="F8B411"/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00:00 на 28.10.2024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 23:59 на 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bg-BG" dirty="0">
                <a:solidFill>
                  <a:srgbClr val="FF0000"/>
                </a:solidFill>
              </a:rPr>
              <a:t>6.1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.2024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4E6F-AFB2-5751-3741-4636A51E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36E5-7AB3-4527-5544-72374C7C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105400"/>
          </a:xfrm>
        </p:spPr>
        <p:txBody>
          <a:bodyPr>
            <a:normAutofit/>
          </a:bodyPr>
          <a:lstStyle/>
          <a:p>
            <a:r>
              <a:rPr lang="bg-BG" sz="3200" dirty="0"/>
              <a:t>Относно решенията:</a:t>
            </a:r>
          </a:p>
          <a:p>
            <a:pPr marL="457200" indent="-457200">
              <a:buFontTx/>
              <a:buChar char="-"/>
            </a:pPr>
            <a:r>
              <a:rPr lang="bg-BG" sz="3200" dirty="0"/>
              <a:t>да са с версията на </a:t>
            </a:r>
            <a:r>
              <a:rPr lang="en-US" sz="3200" dirty="0" err="1"/>
              <a:t>Three.js</a:t>
            </a:r>
            <a:r>
              <a:rPr lang="en-US" sz="3200" dirty="0"/>
              <a:t> </a:t>
            </a:r>
            <a:r>
              <a:rPr lang="bg-BG" sz="3200" dirty="0"/>
              <a:t>от упражненията или по-нова версия</a:t>
            </a:r>
          </a:p>
          <a:p>
            <a:pPr marL="457200" indent="-457200">
              <a:buFontTx/>
              <a:buChar char="-"/>
            </a:pPr>
            <a:r>
              <a:rPr lang="bg-BG" sz="3200" dirty="0"/>
              <a:t>да включват библиотеките с </a:t>
            </a:r>
            <a:r>
              <a:rPr lang="en-US" sz="3200" dirty="0"/>
              <a:t>import </a:t>
            </a:r>
            <a:r>
              <a:rPr lang="bg-BG" sz="3200" dirty="0"/>
              <a:t>и </a:t>
            </a:r>
            <a:r>
              <a:rPr lang="en-US" sz="3200" dirty="0" err="1"/>
              <a:t>importmap</a:t>
            </a:r>
            <a:endParaRPr lang="bg-BG" sz="3200" dirty="0"/>
          </a:p>
          <a:p>
            <a:pPr marL="457200" indent="-457200">
              <a:buFontTx/>
              <a:buChar char="-"/>
            </a:pPr>
            <a:r>
              <a:rPr lang="bg-BG" sz="3200" dirty="0"/>
              <a:t>да се пускат директно, без нужда от допълнителен софтуер/файл</a:t>
            </a:r>
          </a:p>
          <a:p>
            <a:pPr marL="457200" indent="-457200">
              <a:buFontTx/>
              <a:buChar char="-"/>
            </a:pPr>
            <a:r>
              <a:rPr lang="bg-BG" sz="3200" dirty="0"/>
              <a:t>да съдържат само поискания файл.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C74CC6-3C71-4D2E-CB8D-15A58A2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Допълнителни изисквания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Macintosh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Архитектурен стил</vt:lpstr>
      <vt:lpstr>Архитектурен стил</vt:lpstr>
      <vt:lpstr>Общи изисквания</vt:lpstr>
      <vt:lpstr>Допълнителни изисквания</vt:lpstr>
      <vt:lpstr>Допълнителни изисквания</vt:lpstr>
      <vt:lpstr>PowerPoint Presentation</vt:lpstr>
      <vt:lpstr>Допълнителни изисквания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2024-10-22T07:03:44Z</dcterms:modified>
</cp:coreProperties>
</file>