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sldIdLst>
    <p:sldId id="256" r:id="rId2"/>
    <p:sldId id="293" r:id="rId3"/>
    <p:sldId id="288" r:id="rId4"/>
    <p:sldId id="274" r:id="rId5"/>
    <p:sldId id="275" r:id="rId6"/>
    <p:sldId id="276" r:id="rId7"/>
    <p:sldId id="282" r:id="rId8"/>
    <p:sldId id="283" r:id="rId9"/>
    <p:sldId id="286" r:id="rId10"/>
    <p:sldId id="287" r:id="rId11"/>
    <p:sldId id="289" r:id="rId12"/>
    <p:sldId id="290" r:id="rId13"/>
    <p:sldId id="294" r:id="rId14"/>
    <p:sldId id="291" r:id="rId15"/>
    <p:sldId id="29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0000"/>
    <a:srgbClr val="4A7EBB"/>
    <a:srgbClr val="FF5050"/>
    <a:srgbClr val="0070C0"/>
    <a:srgbClr val="00CC00"/>
    <a:srgbClr val="FF9999"/>
    <a:srgbClr val="333333"/>
    <a:srgbClr val="36D64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00" autoAdjust="0"/>
    <p:restoredTop sz="84808" autoAdjust="0"/>
  </p:normalViewPr>
  <p:slideViewPr>
    <p:cSldViewPr>
      <p:cViewPr varScale="1">
        <p:scale>
          <a:sx n="84" d="100"/>
          <a:sy n="84" d="100"/>
        </p:scale>
        <p:origin x="140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4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47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9F6F8-DC93-4263-BA57-AD9D4385C8E5}" type="datetimeFigureOut">
              <a:rPr lang="en-US" smtClean="0"/>
              <a:pPr/>
              <a:t>08-Jul-24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F2DB0-B490-4B71-886B-D4923F0888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99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 userDrawn="1"/>
        </p:nvSpPr>
        <p:spPr>
          <a:xfrm>
            <a:off x="0" y="651944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СНОВИ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НА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К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ОМПЮТЪРНАТА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Г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РАФИКА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 проф. д-р П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АВЕЛ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Б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ОЙЧЕВ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 КИТ-ФМИ-СУ   •   2024</a:t>
            </a:r>
            <a:endParaRPr lang="en-US" sz="1600" spc="0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 hasCustomPrompt="1"/>
          </p:nvPr>
        </p:nvSpPr>
        <p:spPr>
          <a:xfrm>
            <a:off x="914400" y="1295400"/>
            <a:ext cx="8229600" cy="609600"/>
          </a:xfrm>
        </p:spPr>
        <p:txBody>
          <a:bodyPr/>
          <a:lstStyle>
            <a:lvl1pPr algn="l">
              <a:buNone/>
              <a:defRPr b="1">
                <a:solidFill>
                  <a:srgbClr val="0070C0"/>
                </a:solidFill>
                <a:effectLst>
                  <a:outerShdw blurRad="50800" dir="16200000" rotWithShape="0">
                    <a:srgbClr val="0070C0">
                      <a:alpha val="40000"/>
                    </a:srgbClr>
                  </a:outerShdw>
                </a:effectLst>
              </a:defRPr>
            </a:lvl1pPr>
          </a:lstStyle>
          <a:p>
            <a:pPr lvl="0"/>
            <a:r>
              <a:rPr lang="bg-BG" dirty="0"/>
              <a:t>Номер на лекция</a:t>
            </a:r>
            <a:endParaRPr lang="en-US" dirty="0"/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2" hasCustomPrompt="1"/>
          </p:nvPr>
        </p:nvSpPr>
        <p:spPr>
          <a:xfrm>
            <a:off x="914400" y="1905000"/>
            <a:ext cx="8229600" cy="10668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>
            <a:noAutofit/>
          </a:bodyPr>
          <a:lstStyle>
            <a:lvl1pPr algn="l">
              <a:buNone/>
              <a:defRPr sz="6600" b="1">
                <a:solidFill>
                  <a:schemeClr val="tx1"/>
                </a:solidFill>
                <a:effectLst>
                  <a:outerShdw blurRad="50800" dir="16200000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bg-BG" dirty="0"/>
              <a:t>Заглавие 1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8229600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229600" cy="51054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"/>
            <a:ext cx="8229600" cy="65532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B3B8F-FDDF-4512-9E8B-7FE672AA7E35}" type="datetimeFigureOut">
              <a:rPr lang="en-US" smtClean="0"/>
              <a:pPr/>
              <a:t>08-Jul-24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3CE80-6F79-425A-BF10-6218829F3E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6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70C0"/>
          </a:solidFill>
          <a:effectLst>
            <a:outerShdw blurRad="50800" dir="16200000" rotWithShape="0">
              <a:schemeClr val="accent1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hyperlink" Target="Solution%20S03%20E06.html" TargetMode="External"/><Relationship Id="rId3" Type="http://schemas.openxmlformats.org/officeDocument/2006/relationships/hyperlink" Target="Solution%20S03%20E01.html" TargetMode="External"/><Relationship Id="rId7" Type="http://schemas.openxmlformats.org/officeDocument/2006/relationships/hyperlink" Target="Solution%20S03%20E03.html" TargetMode="Externa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hyperlink" Target="Solution%20S03%20E05.html" TargetMode="External"/><Relationship Id="rId5" Type="http://schemas.openxmlformats.org/officeDocument/2006/relationships/hyperlink" Target="Solution%20S03%20E02.html" TargetMode="External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hyperlink" Target="Solution%20S03%20E04.html" TargetMode="External"/><Relationship Id="rId1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Solution%20S03%20E04.html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Solution%20S03%20E05.html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Solution%20S03%20E06.html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Solution%20S03%20E01.html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Solution%20S03%20E02.html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Solution%20S03%20E03.html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Упражнение </a:t>
            </a:r>
            <a:r>
              <a:rPr lang="en-US" dirty="0"/>
              <a:t>S0</a:t>
            </a:r>
            <a:r>
              <a:rPr lang="bg-BG" dirty="0"/>
              <a:t>3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Базисни обекти</a:t>
            </a:r>
            <a:endParaRPr lang="en-US" dirty="0"/>
          </a:p>
        </p:txBody>
      </p:sp>
      <p:pic>
        <p:nvPicPr>
          <p:cNvPr id="13" name="Picture 12">
            <a:hlinkClick r:id="rId3" action="ppaction://hlinkfile"/>
            <a:extLst>
              <a:ext uri="{FF2B5EF4-FFF2-40B4-BE49-F238E27FC236}">
                <a16:creationId xmlns:a16="http://schemas.microsoft.com/office/drawing/2014/main" id="{8F05FD4A-ED91-47B2-B2ED-B5B8E57F0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575" y="3200401"/>
            <a:ext cx="2534342" cy="1375409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7" name="Picture 16">
            <a:hlinkClick r:id="rId5" action="ppaction://hlinkfile"/>
            <a:extLst>
              <a:ext uri="{FF2B5EF4-FFF2-40B4-BE49-F238E27FC236}">
                <a16:creationId xmlns:a16="http://schemas.microsoft.com/office/drawing/2014/main" id="{D4312FA9-6A0C-4480-B2A8-03FDF4AC76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4382" y="3196592"/>
            <a:ext cx="2534342" cy="1375409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8" name="Picture 17">
            <a:hlinkClick r:id="rId7" action="ppaction://hlinkfile"/>
            <a:extLst>
              <a:ext uri="{FF2B5EF4-FFF2-40B4-BE49-F238E27FC236}">
                <a16:creationId xmlns:a16="http://schemas.microsoft.com/office/drawing/2014/main" id="{CF3754C9-C65F-4E6E-8DCF-EA82D0A5AE7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208" y="3200399"/>
            <a:ext cx="2527328" cy="1371601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9" name="Picture 18">
            <a:hlinkClick r:id="rId9" action="ppaction://hlinkfile"/>
            <a:extLst>
              <a:ext uri="{FF2B5EF4-FFF2-40B4-BE49-F238E27FC236}">
                <a16:creationId xmlns:a16="http://schemas.microsoft.com/office/drawing/2014/main" id="{FDE01BC8-CD67-402A-98CF-9858DE22F94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4724401"/>
            <a:ext cx="2527324" cy="1371599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0" name="Picture 19">
            <a:hlinkClick r:id="rId11" action="ppaction://hlinkfile"/>
            <a:extLst>
              <a:ext uri="{FF2B5EF4-FFF2-40B4-BE49-F238E27FC236}">
                <a16:creationId xmlns:a16="http://schemas.microsoft.com/office/drawing/2014/main" id="{661D7B82-C790-493E-A25A-B4B9AF57082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724401"/>
            <a:ext cx="2527324" cy="1371599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3" name="Picture 22">
            <a:hlinkClick r:id="rId13" action="ppaction://hlinkfile"/>
            <a:extLst>
              <a:ext uri="{FF2B5EF4-FFF2-40B4-BE49-F238E27FC236}">
                <a16:creationId xmlns:a16="http://schemas.microsoft.com/office/drawing/2014/main" id="{9DCB1C2E-89E4-4A5C-9FAD-0C1825E067D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208" y="4728207"/>
            <a:ext cx="2527328" cy="1371602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C618233B-5C00-4964-854A-AA56D6B621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19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S0</a:t>
            </a:r>
            <a:r>
              <a:rPr lang="bg-BG" dirty="0"/>
              <a:t>3</a:t>
            </a:r>
            <a:r>
              <a:rPr lang="en-US" dirty="0"/>
              <a:t> E05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Повърхност на вълни</a:t>
            </a:r>
            <a:endParaRPr lang="ru-RU" dirty="0"/>
          </a:p>
          <a:p>
            <a:pPr lvl="1"/>
            <a:r>
              <a:rPr lang="bg-BG" dirty="0"/>
              <a:t>Използвайте класа </a:t>
            </a:r>
            <a:r>
              <a:rPr lang="en-US" dirty="0" err="1">
                <a:solidFill>
                  <a:schemeClr val="tx1"/>
                </a:solidFill>
              </a:rPr>
              <a:t>ParametricGeometry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bg-BG" dirty="0"/>
              <a:t>Той създава параметрична повърхност</a:t>
            </a:r>
          </a:p>
          <a:p>
            <a:pPr lvl="1"/>
            <a:r>
              <a:rPr lang="bg-BG" dirty="0"/>
              <a:t>Началният пример е</a:t>
            </a:r>
            <a:r>
              <a:rPr lang="en-US" dirty="0"/>
              <a:t> </a:t>
            </a:r>
            <a:r>
              <a:rPr lang="bg-BG" dirty="0"/>
              <a:t>плосък</a:t>
            </a:r>
          </a:p>
          <a:p>
            <a:r>
              <a:rPr lang="bg-BG" dirty="0"/>
              <a:t>Защо?</a:t>
            </a:r>
          </a:p>
          <a:p>
            <a:pPr lvl="1"/>
            <a:r>
              <a:rPr lang="bg-BG" dirty="0"/>
              <a:t>Използване на допълнителни неща от </a:t>
            </a:r>
            <a:r>
              <a:rPr lang="en-US" dirty="0"/>
              <a:t>Three.js, </a:t>
            </a:r>
            <a:r>
              <a:rPr lang="bg-BG" dirty="0"/>
              <a:t>наречени </a:t>
            </a:r>
            <a:r>
              <a:rPr lang="en-US" dirty="0">
                <a:solidFill>
                  <a:schemeClr val="tx1"/>
                </a:solidFill>
              </a:rPr>
              <a:t>addons</a:t>
            </a:r>
            <a:endParaRPr lang="en-US" dirty="0"/>
          </a:p>
          <a:p>
            <a:pPr lvl="1"/>
            <a:endParaRPr lang="bg-BG" dirty="0"/>
          </a:p>
        </p:txBody>
      </p:sp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77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 action="ppaction://hlinkfile"/>
            <a:extLst>
              <a:ext uri="{FF2B5EF4-FFF2-40B4-BE49-F238E27FC236}">
                <a16:creationId xmlns:a16="http://schemas.microsoft.com/office/drawing/2014/main" id="{BB2067DE-6788-4DF2-96E0-1ADC54FDDB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19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Down Arrow 3">
            <a:extLst>
              <a:ext uri="{FF2B5EF4-FFF2-40B4-BE49-F238E27FC236}">
                <a16:creationId xmlns:a16="http://schemas.microsoft.com/office/drawing/2014/main" id="{4D073BAB-DB97-4B76-BDCD-F3583D4188C0}"/>
              </a:ext>
            </a:extLst>
          </p:cNvPr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5831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0DCE2A-F939-46B2-A350-ABA6BA190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А за</a:t>
            </a:r>
            <a:r>
              <a:rPr lang="en-US" dirty="0"/>
              <a:t> addons</a:t>
            </a:r>
            <a:r>
              <a:rPr lang="bg-BG" dirty="0" err="1"/>
              <a:t>ите</a:t>
            </a:r>
            <a:r>
              <a:rPr lang="en-US" dirty="0"/>
              <a:t> </a:t>
            </a:r>
            <a:r>
              <a:rPr lang="bg-BG" dirty="0"/>
              <a:t>разгадайте</a:t>
            </a:r>
          </a:p>
          <a:p>
            <a:pPr lvl="1"/>
            <a:r>
              <a:rPr lang="bg-BG" dirty="0"/>
              <a:t>Допълнителният ред в тага </a:t>
            </a:r>
            <a:r>
              <a:rPr lang="en-US" dirty="0" err="1">
                <a:solidFill>
                  <a:schemeClr val="tx1"/>
                </a:solidFill>
              </a:rPr>
              <a:t>importmaps</a:t>
            </a:r>
            <a:endParaRPr lang="bg-BG" dirty="0">
              <a:solidFill>
                <a:schemeClr val="tx1"/>
              </a:solidFill>
            </a:endParaRPr>
          </a:p>
          <a:p>
            <a:pPr lvl="1"/>
            <a:r>
              <a:rPr lang="bg-BG" dirty="0"/>
              <a:t>Допълнителният </a:t>
            </a:r>
            <a:r>
              <a:rPr lang="en-US" dirty="0">
                <a:solidFill>
                  <a:schemeClr val="tx1"/>
                </a:solidFill>
              </a:rPr>
              <a:t>import</a:t>
            </a:r>
          </a:p>
          <a:p>
            <a:pPr lvl="1"/>
            <a:r>
              <a:rPr lang="bg-BG" dirty="0"/>
              <a:t>Защо </a:t>
            </a:r>
            <a:r>
              <a:rPr lang="en-US" dirty="0" err="1">
                <a:solidFill>
                  <a:schemeClr val="tx1"/>
                </a:solidFill>
              </a:rPr>
              <a:t>ParametricGeometry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bg-BG" dirty="0"/>
              <a:t>е без </a:t>
            </a:r>
            <a:r>
              <a:rPr lang="en-US" dirty="0">
                <a:solidFill>
                  <a:schemeClr val="tx1"/>
                </a:solidFill>
              </a:rPr>
              <a:t>THREE.</a:t>
            </a:r>
            <a:endParaRPr lang="bg-BG" dirty="0">
              <a:solidFill>
                <a:schemeClr val="tx1"/>
              </a:solidFill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37320215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S03 E0</a:t>
            </a:r>
            <a:r>
              <a:rPr lang="bg-BG" dirty="0"/>
              <a:t>6*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Реотан</a:t>
            </a:r>
            <a:endParaRPr lang="ru-RU" dirty="0"/>
          </a:p>
          <a:p>
            <a:pPr lvl="1"/>
            <a:r>
              <a:rPr lang="bg-BG" dirty="0"/>
              <a:t>Направете реотан под ф</a:t>
            </a:r>
            <a:r>
              <a:rPr lang="en-GB" dirty="0"/>
              <a:t>ò</a:t>
            </a:r>
            <a:r>
              <a:rPr lang="bg-BG" dirty="0" err="1"/>
              <a:t>рмата</a:t>
            </a:r>
            <a:r>
              <a:rPr lang="bg-BG" dirty="0"/>
              <a:t> на тор</a:t>
            </a:r>
          </a:p>
          <a:p>
            <a:pPr lvl="1"/>
            <a:r>
              <a:rPr lang="bg-BG" dirty="0"/>
              <a:t>Тръбата на реотана да е спираловидна</a:t>
            </a:r>
          </a:p>
          <a:p>
            <a:pPr lvl="1"/>
            <a:r>
              <a:rPr lang="bg-BG" dirty="0"/>
              <a:t>И без да надниквате в решението</a:t>
            </a:r>
          </a:p>
          <a:p>
            <a:r>
              <a:rPr lang="bg-BG" dirty="0"/>
              <a:t>Защо?</a:t>
            </a:r>
          </a:p>
          <a:p>
            <a:pPr lvl="1"/>
            <a:r>
              <a:rPr lang="bg-BG" dirty="0"/>
              <a:t>За да има и по-трудни задачи, които да забавят тези, които се справят бързо</a:t>
            </a:r>
            <a:endParaRPr lang="en-US" dirty="0"/>
          </a:p>
          <a:p>
            <a:pPr lvl="1"/>
            <a:endParaRPr lang="bg-BG" dirty="0"/>
          </a:p>
        </p:txBody>
      </p:sp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18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 action="ppaction://hlinkfile"/>
            <a:extLst>
              <a:ext uri="{FF2B5EF4-FFF2-40B4-BE49-F238E27FC236}">
                <a16:creationId xmlns:a16="http://schemas.microsoft.com/office/drawing/2014/main" id="{A2DF8C20-2861-45C9-A06C-FA0B65DC5C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3989"/>
            <a:ext cx="7308181" cy="396621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84513929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Край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Геометрични обекти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Голямо разнообразие</a:t>
            </a:r>
          </a:p>
          <a:p>
            <a:pPr lvl="1"/>
            <a:r>
              <a:rPr lang="bg-BG" dirty="0"/>
              <a:t>Базови обекти (примитиви)</a:t>
            </a:r>
          </a:p>
          <a:p>
            <a:pPr lvl="1"/>
            <a:r>
              <a:rPr lang="bg-BG" dirty="0"/>
              <a:t>Сложни обекти чрез базови</a:t>
            </a:r>
          </a:p>
          <a:p>
            <a:pPr lvl="1"/>
            <a:r>
              <a:rPr lang="bg-BG" dirty="0"/>
              <a:t>Обекти, получени чрез алгоритъм</a:t>
            </a:r>
          </a:p>
          <a:p>
            <a:r>
              <a:rPr lang="bg-BG" dirty="0"/>
              <a:t>В това упражнение</a:t>
            </a:r>
          </a:p>
          <a:p>
            <a:pPr lvl="1"/>
            <a:r>
              <a:rPr lang="bg-BG" dirty="0"/>
              <a:t>Само някои от базовите обекти</a:t>
            </a:r>
          </a:p>
          <a:p>
            <a:pPr lvl="1"/>
            <a:r>
              <a:rPr lang="bg-BG" dirty="0"/>
              <a:t>От документацията може да се запознаете с останалите</a:t>
            </a:r>
          </a:p>
        </p:txBody>
      </p:sp>
    </p:spTree>
    <p:extLst>
      <p:ext uri="{BB962C8B-B14F-4D97-AF65-F5344CB8AC3E}">
        <p14:creationId xmlns:p14="http://schemas.microsoft.com/office/powerpoint/2010/main" val="2253751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wn Arrow 4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Задача </a:t>
            </a:r>
            <a:r>
              <a:rPr lang="en-US"/>
              <a:t>S0</a:t>
            </a:r>
            <a:r>
              <a:rPr lang="bg-BG"/>
              <a:t>3</a:t>
            </a:r>
            <a:r>
              <a:rPr lang="en-US"/>
              <a:t> E01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Първа сфера</a:t>
            </a:r>
          </a:p>
          <a:p>
            <a:pPr lvl="1"/>
            <a:r>
              <a:rPr lang="bg-BG" dirty="0"/>
              <a:t>Опитайте се да промените примера и вместо куб да се рисува сфера</a:t>
            </a:r>
          </a:p>
          <a:p>
            <a:pPr lvl="1"/>
            <a:r>
              <a:rPr lang="bg-BG" dirty="0"/>
              <a:t>Ако сферата се нарисува ръбеста, направете я гладка</a:t>
            </a:r>
          </a:p>
          <a:p>
            <a:r>
              <a:rPr lang="bg-BG" dirty="0"/>
              <a:t>Защо?</a:t>
            </a:r>
          </a:p>
          <a:p>
            <a:pPr lvl="1"/>
            <a:r>
              <a:rPr lang="bg-BG" dirty="0"/>
              <a:t>Изследване на параметрите на обект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 action="ppaction://hlinkfile"/>
            <a:extLst>
              <a:ext uri="{FF2B5EF4-FFF2-40B4-BE49-F238E27FC236}">
                <a16:creationId xmlns:a16="http://schemas.microsoft.com/office/drawing/2014/main" id="{01780F91-107B-40C7-A212-2515260CF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Задача </a:t>
            </a:r>
            <a:r>
              <a:rPr lang="en-US"/>
              <a:t>S0</a:t>
            </a:r>
            <a:r>
              <a:rPr lang="bg-BG"/>
              <a:t>3</a:t>
            </a:r>
            <a:r>
              <a:rPr lang="en-US"/>
              <a:t> E02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Плажна топка</a:t>
            </a:r>
          </a:p>
          <a:p>
            <a:pPr lvl="1"/>
            <a:r>
              <a:rPr lang="bg-BG" dirty="0"/>
              <a:t>Нарисувайте плажна топка</a:t>
            </a:r>
          </a:p>
          <a:p>
            <a:pPr lvl="1"/>
            <a:r>
              <a:rPr lang="bg-BG" dirty="0"/>
              <a:t>Всяка половина да е от 4 цветни парчета</a:t>
            </a:r>
          </a:p>
          <a:p>
            <a:r>
              <a:rPr lang="bg-BG" dirty="0"/>
              <a:t>Защо?</a:t>
            </a:r>
          </a:p>
          <a:p>
            <a:pPr lvl="1"/>
            <a:r>
              <a:rPr lang="bg-BG" dirty="0"/>
              <a:t>Създаване на сферични фрагменти чрез </a:t>
            </a:r>
            <a:r>
              <a:rPr lang="en-US" dirty="0" err="1">
                <a:solidFill>
                  <a:schemeClr val="tx1"/>
                </a:solidFill>
              </a:rPr>
              <a:t>SphereGeometry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42A8F3B3-BA7C-44AB-9077-8D602D38B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S0</a:t>
            </a:r>
            <a:r>
              <a:rPr lang="bg-BG" dirty="0"/>
              <a:t>3</a:t>
            </a:r>
            <a:r>
              <a:rPr lang="en-US" dirty="0"/>
              <a:t> E03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Хапче-капсула</a:t>
            </a:r>
          </a:p>
          <a:p>
            <a:pPr lvl="1"/>
            <a:r>
              <a:rPr lang="bg-BG" dirty="0"/>
              <a:t>Нарисувайте двуцветно хапче-капсула</a:t>
            </a:r>
          </a:p>
          <a:p>
            <a:pPr lvl="1"/>
            <a:r>
              <a:rPr lang="bg-BG" dirty="0"/>
              <a:t>Издължено тяло със заоблени краища</a:t>
            </a:r>
          </a:p>
          <a:p>
            <a:pPr lvl="1"/>
            <a:r>
              <a:rPr lang="bg-BG" dirty="0"/>
              <a:t>Да се върти хапчето, а не сцената</a:t>
            </a:r>
          </a:p>
          <a:p>
            <a:r>
              <a:rPr lang="bg-BG" dirty="0"/>
              <a:t>Защо?</a:t>
            </a:r>
          </a:p>
          <a:p>
            <a:pPr lvl="1"/>
            <a:r>
              <a:rPr lang="bg-BG" dirty="0"/>
              <a:t>Пакетиране на обекти в един обект (може да пробвате без пакетиране, за да разберете смисъла му (надявам се))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39AC1643-8AE1-4D0B-917C-CE3C3E486E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19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S0</a:t>
            </a:r>
            <a:r>
              <a:rPr lang="bg-BG" dirty="0"/>
              <a:t>3</a:t>
            </a:r>
            <a:r>
              <a:rPr lang="en-US" dirty="0"/>
              <a:t> E04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Мистериозен обект</a:t>
            </a:r>
          </a:p>
          <a:p>
            <a:pPr lvl="1"/>
            <a:r>
              <a:rPr lang="bg-BG" dirty="0"/>
              <a:t>Разгледайте обекта от следващия слайд</a:t>
            </a:r>
          </a:p>
          <a:p>
            <a:pPr lvl="1"/>
            <a:r>
              <a:rPr lang="bg-BG" dirty="0"/>
              <a:t>Опитайте се да го пресъздадете чрез стандартни обекти на </a:t>
            </a:r>
            <a:r>
              <a:rPr lang="en-US" dirty="0"/>
              <a:t>Three.js</a:t>
            </a:r>
            <a:endParaRPr lang="bg-BG" dirty="0"/>
          </a:p>
          <a:p>
            <a:r>
              <a:rPr lang="bg-BG" dirty="0"/>
              <a:t>Защо?</a:t>
            </a:r>
          </a:p>
          <a:p>
            <a:pPr lvl="1"/>
            <a:r>
              <a:rPr lang="bg-BG" dirty="0"/>
              <a:t>За да познаете елементите на обект по неговата форма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</Words>
  <Application>Microsoft Office PowerPoint</Application>
  <PresentationFormat>On-screen Show (4:3)</PresentationFormat>
  <Paragraphs>56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PowerPoint Presentation</vt:lpstr>
      <vt:lpstr>Геометрични обекти</vt:lpstr>
      <vt:lpstr>Задача S03 E01</vt:lpstr>
      <vt:lpstr>PowerPoint Presentation</vt:lpstr>
      <vt:lpstr>Задача S03 E02</vt:lpstr>
      <vt:lpstr>PowerPoint Presentation</vt:lpstr>
      <vt:lpstr>Задача S03 E03</vt:lpstr>
      <vt:lpstr>PowerPoint Presentation</vt:lpstr>
      <vt:lpstr>Задача S03 E04</vt:lpstr>
      <vt:lpstr>PowerPoint Presentation</vt:lpstr>
      <vt:lpstr>Задача S03 E05</vt:lpstr>
      <vt:lpstr>PowerPoint Presentation</vt:lpstr>
      <vt:lpstr>PowerPoint Presentation</vt:lpstr>
      <vt:lpstr>Задача S03 E06*</vt:lpstr>
      <vt:lpstr>PowerPoint Presentation</vt:lpstr>
      <vt:lpstr>Край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2012-07-28T11:33:16Z</dcterms:created>
  <dcterms:modified xsi:type="dcterms:W3CDTF">2024-07-08T18:22:38Z</dcterms:modified>
</cp:coreProperties>
</file>