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60" r:id="rId6"/>
    <p:sldId id="259" r:id="rId7"/>
    <p:sldId id="264" r:id="rId8"/>
    <p:sldId id="265" r:id="rId9"/>
    <p:sldId id="268" r:id="rId10"/>
    <p:sldId id="261" r:id="rId11"/>
    <p:sldId id="262" r:id="rId12"/>
    <p:sldId id="263" r:id="rId13"/>
    <p:sldId id="274" r:id="rId14"/>
    <p:sldId id="275" r:id="rId15"/>
    <p:sldId id="276" r:id="rId16"/>
    <p:sldId id="267" r:id="rId17"/>
    <p:sldId id="266" r:id="rId18"/>
    <p:sldId id="269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59" autoAdjust="0"/>
  </p:normalViewPr>
  <p:slideViewPr>
    <p:cSldViewPr>
      <p:cViewPr varScale="1">
        <p:scale>
          <a:sx n="83" d="100"/>
          <a:sy n="83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toph\Dropbox\Gemeinsam%20k1599\2%20Ma&#223;nahmen%20nach%20BSI%20Grundschut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lineChart>
        <c:grouping val="standard"/>
        <c:ser>
          <c:idx val="0"/>
          <c:order val="0"/>
          <c:tx>
            <c:strRef>
              <c:f>'SI Entwicklung'!$B$1</c:f>
              <c:strCache>
                <c:ptCount val="1"/>
                <c:pt idx="0">
                  <c:v>Security Index</c:v>
                </c:pt>
              </c:strCache>
            </c:strRef>
          </c:tx>
          <c:spPr>
            <a:ln w="254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marker>
            <c:spPr>
              <a:solidFill>
                <a:schemeClr val="dk1"/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marker>
          <c:dLbls>
            <c:dLbl>
              <c:idx val="21"/>
              <c:dLblPos val="r"/>
              <c:showVal val="1"/>
              <c:showSerName val="1"/>
            </c:dLbl>
            <c:delete val="1"/>
            <c:dLblPos val="ctr"/>
          </c:dLbls>
          <c:cat>
            <c:numRef>
              <c:f>'SI Entwicklung'!$A$2:$A$23</c:f>
              <c:numCache>
                <c:formatCode>dd/mm/yyyy</c:formatCode>
                <c:ptCount val="22"/>
                <c:pt idx="0">
                  <c:v>42571</c:v>
                </c:pt>
                <c:pt idx="1">
                  <c:v>42577</c:v>
                </c:pt>
                <c:pt idx="2">
                  <c:v>42578</c:v>
                </c:pt>
                <c:pt idx="3">
                  <c:v>42579</c:v>
                </c:pt>
                <c:pt idx="4">
                  <c:v>42583</c:v>
                </c:pt>
              </c:numCache>
            </c:numRef>
          </c:cat>
          <c:val>
            <c:numRef>
              <c:f>'SI Entwicklung'!$B$2:$B$23</c:f>
              <c:numCache>
                <c:formatCode>0.00</c:formatCode>
                <c:ptCount val="22"/>
                <c:pt idx="0">
                  <c:v>0.33000000000000035</c:v>
                </c:pt>
                <c:pt idx="1">
                  <c:v>0.42000000000000021</c:v>
                </c:pt>
                <c:pt idx="2">
                  <c:v>0.54</c:v>
                </c:pt>
                <c:pt idx="3">
                  <c:v>0.68000000000000071</c:v>
                </c:pt>
                <c:pt idx="4" formatCode="General">
                  <c:v>0.78</c:v>
                </c:pt>
              </c:numCache>
            </c:numRef>
          </c:val>
        </c:ser>
        <c:dLbls>
          <c:showVal val="1"/>
        </c:dLbls>
        <c:marker val="1"/>
        <c:axId val="94531584"/>
        <c:axId val="94532736"/>
      </c:lineChart>
      <c:dateAx>
        <c:axId val="94531584"/>
        <c:scaling>
          <c:orientation val="minMax"/>
        </c:scaling>
        <c:axPos val="b"/>
        <c:numFmt formatCode="dd/mm/yyyy" sourceLinked="1"/>
        <c:majorTickMark val="none"/>
        <c:tickLblPos val="nextTo"/>
        <c:crossAx val="94532736"/>
        <c:crosses val="autoZero"/>
        <c:auto val="1"/>
        <c:lblOffset val="100"/>
      </c:dateAx>
      <c:valAx>
        <c:axId val="94532736"/>
        <c:scaling>
          <c:orientation val="minMax"/>
          <c:max val="1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Security Index</a:t>
                </a:r>
              </a:p>
            </c:rich>
          </c:tx>
        </c:title>
        <c:numFmt formatCode="0.00" sourceLinked="1"/>
        <c:majorTickMark val="none"/>
        <c:tickLblPos val="nextTo"/>
        <c:crossAx val="94531584"/>
        <c:crosses val="autoZero"/>
        <c:crossBetween val="between"/>
      </c:valAx>
      <c:spPr>
        <a:gradFill flip="none" rotWithShape="1">
          <a:gsLst>
            <a:gs pos="0">
              <a:srgbClr val="9BBB59">
                <a:lumMod val="40000"/>
                <a:lumOff val="60000"/>
              </a:srgbClr>
            </a:gs>
            <a:gs pos="50000">
              <a:srgbClr val="FFFF00">
                <a:alpha val="50000"/>
              </a:srgbClr>
            </a:gs>
            <a:gs pos="100000">
              <a:srgbClr val="C0504D">
                <a:lumMod val="40000"/>
                <a:lumOff val="60000"/>
              </a:srgbClr>
            </a:gs>
          </a:gsLst>
          <a:lin ang="5400000" scaled="1"/>
          <a:tileRect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A1E2A-6F54-4B3A-8F38-B9A0AACB7CF1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0573-27AA-40F0-AB70-872CC28F34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Vorgehensweise, Entscheidungsfindung, Ausblick, Feedback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DokuWiki</a:t>
            </a:r>
            <a:r>
              <a:rPr lang="de-DE" baseline="0" dirty="0" smtClean="0"/>
              <a:t> anderen Gruppen zur Verfügung gestellt und auch genutzt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DokuWiki</a:t>
            </a:r>
            <a:r>
              <a:rPr lang="de-DE" baseline="0" dirty="0" smtClean="0"/>
              <a:t> anderen Gruppen zur Verfügung gestellt und auch genutzt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Ansible</a:t>
            </a:r>
            <a:r>
              <a:rPr lang="de-DE" dirty="0" smtClean="0"/>
              <a:t>: Wiederherstellungszeiten, Compliance Review</a:t>
            </a:r>
          </a:p>
          <a:p>
            <a:r>
              <a:rPr lang="de-DE" dirty="0" smtClean="0"/>
              <a:t>SAMBA: erprobt, AD nativ, via SSH administrierbar, Transportverschlüsselung</a:t>
            </a:r>
            <a:r>
              <a:rPr lang="de-DE" baseline="0" dirty="0" smtClean="0"/>
              <a:t> (AES-CCM-128),  </a:t>
            </a:r>
            <a:r>
              <a:rPr lang="de-DE" baseline="0" dirty="0" err="1" smtClean="0"/>
              <a:t>Linux+Windows</a:t>
            </a:r>
            <a:r>
              <a:rPr lang="de-DE" baseline="0" dirty="0" smtClean="0"/>
              <a:t>, keine langfristigen Lizenzkosten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Ziel: grober Maßstab für IT Sicherheit, objektiv überprüfbar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B0BF9-FED3-4B6F-825D-CDD3C51DC820}" type="datetimeFigureOut">
              <a:rPr lang="de-DE" smtClean="0"/>
              <a:pPr/>
              <a:t>26.08.2016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Dateiserver: Gruppe 5 + 10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algn="ctr">
              <a:buNone/>
            </a:pPr>
            <a:r>
              <a:rPr lang="de-DE" dirty="0" smtClean="0"/>
              <a:t>eins noch…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Diagramm 5"/>
          <p:cNvGraphicFramePr/>
          <p:nvPr/>
        </p:nvGraphicFramePr>
        <p:xfrm>
          <a:off x="571472" y="1571612"/>
          <a:ext cx="8215370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Maßnahmen nach BSI IT Grundschutz</a:t>
            </a:r>
          </a:p>
          <a:p>
            <a:r>
              <a:rPr lang="de-DE" dirty="0" smtClean="0"/>
              <a:t>Gewichtet</a:t>
            </a:r>
          </a:p>
          <a:p>
            <a:r>
              <a:rPr lang="de-DE" dirty="0" smtClean="0"/>
              <a:t>Kein Ersatz für Analysen, sondern „Managementfassung“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</a:t>
            </a:r>
            <a:endParaRPr lang="de-DE" dirty="0"/>
          </a:p>
        </p:txBody>
      </p:sp>
      <p:pic>
        <p:nvPicPr>
          <p:cNvPr id="5" name="Inhaltsplatzhalter 4" descr="SZPjHwz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977055" y="1600200"/>
            <a:ext cx="342484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pic>
        <p:nvPicPr>
          <p:cNvPr id="1026" name="Picture 2" descr="C:\Users\Christoph\Dropbox\Eigene Bilder\z0m813-3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017" y="1600200"/>
            <a:ext cx="536491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Selbstbetrachtung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Keine Domäne durch Verzögerungen und unterschiedliche Realisierungsansichten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Besser: Zentrale Komponenten früh gemeinsam besprechen, Abhängigkeiten klären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Dateiserver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Public Key Login für </a:t>
            </a:r>
            <a:r>
              <a:rPr lang="de-DE" dirty="0" err="1" smtClean="0"/>
              <a:t>Admins</a:t>
            </a:r>
            <a:endParaRPr lang="de-DE" dirty="0" smtClean="0"/>
          </a:p>
          <a:p>
            <a:r>
              <a:rPr lang="de-DE" dirty="0" err="1" smtClean="0"/>
              <a:t>SELinux</a:t>
            </a:r>
            <a:endParaRPr lang="de-DE" dirty="0" smtClean="0"/>
          </a:p>
          <a:p>
            <a:r>
              <a:rPr lang="de-DE" dirty="0" smtClean="0"/>
              <a:t>(alles, was wir nicht geschafft haben </a:t>
            </a:r>
            <a:r>
              <a:rPr lang="de-DE" dirty="0" smtClean="0">
                <a:sym typeface="Wingdings" pitchFamily="2" charset="2"/>
              </a:rPr>
              <a:t>)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Über den Tellerrand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Security </a:t>
            </a:r>
            <a:r>
              <a:rPr lang="de-DE" dirty="0" err="1" smtClean="0"/>
              <a:t>by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Vorkonfigurierte Clients</a:t>
            </a:r>
          </a:p>
          <a:p>
            <a:pPr lvl="1"/>
            <a:r>
              <a:rPr lang="de-DE" dirty="0" smtClean="0"/>
              <a:t>Abgestimmte Client-Server-Architektur</a:t>
            </a:r>
          </a:p>
          <a:p>
            <a:r>
              <a:rPr lang="de-DE" dirty="0" err="1" smtClean="0"/>
              <a:t>VoIP</a:t>
            </a:r>
            <a:r>
              <a:rPr lang="de-DE" dirty="0" smtClean="0"/>
              <a:t> Infrastruktur</a:t>
            </a:r>
          </a:p>
          <a:p>
            <a:pPr lvl="1"/>
            <a:r>
              <a:rPr lang="de-DE" dirty="0" err="1" smtClean="0"/>
              <a:t>Asterisk</a:t>
            </a:r>
            <a:r>
              <a:rPr lang="de-DE" dirty="0" smtClean="0"/>
              <a:t> Server</a:t>
            </a:r>
          </a:p>
          <a:p>
            <a:pPr lvl="1"/>
            <a:r>
              <a:rPr lang="de-DE" dirty="0" smtClean="0"/>
              <a:t>SIP Client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– von uns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Interessantes, aktuelles Thema</a:t>
            </a:r>
          </a:p>
          <a:p>
            <a:r>
              <a:rPr lang="de-DE" dirty="0" smtClean="0"/>
              <a:t>Anforderungsspezifikation (?)</a:t>
            </a:r>
          </a:p>
          <a:p>
            <a:pPr lvl="1"/>
            <a:r>
              <a:rPr lang="de-DE" dirty="0" smtClean="0"/>
              <a:t>User Stories / Lastenheft</a:t>
            </a:r>
          </a:p>
          <a:p>
            <a:pPr lvl="1"/>
            <a:r>
              <a:rPr lang="de-DE" dirty="0" smtClean="0"/>
              <a:t>Keine Hierarchien / Kunde</a:t>
            </a:r>
          </a:p>
          <a:p>
            <a:pPr lvl="1"/>
            <a:r>
              <a:rPr lang="de-DE" dirty="0" smtClean="0"/>
              <a:t>Redundante Werkzeuge und Maßnahmen</a:t>
            </a:r>
          </a:p>
          <a:p>
            <a:r>
              <a:rPr lang="de-DE" dirty="0" smtClean="0"/>
              <a:t>Weitere Themengebiete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– für uns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Funktionales Konzept</a:t>
            </a:r>
          </a:p>
          <a:p>
            <a:r>
              <a:rPr lang="de-DE" dirty="0" smtClean="0"/>
              <a:t>Sicherheitskonzept</a:t>
            </a:r>
          </a:p>
          <a:p>
            <a:r>
              <a:rPr lang="de-DE" dirty="0" smtClean="0"/>
              <a:t>Ausblick</a:t>
            </a:r>
          </a:p>
          <a:p>
            <a:r>
              <a:rPr lang="de-DE" dirty="0" smtClean="0"/>
              <a:t>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DokuWiki</a:t>
            </a:r>
            <a:endParaRPr lang="de-DE" dirty="0" smtClean="0"/>
          </a:p>
          <a:p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Mail</a:t>
            </a:r>
          </a:p>
          <a:p>
            <a:r>
              <a:rPr lang="de-DE" dirty="0" err="1" smtClean="0"/>
              <a:t>Mumble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Doodle</a:t>
            </a:r>
            <a:endParaRPr lang="de-DE" dirty="0" smtClean="0"/>
          </a:p>
          <a:p>
            <a:r>
              <a:rPr lang="de-DE" dirty="0" smtClean="0"/>
              <a:t>Meetings mit Protokoll 2-3x wöchentlich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Funktionales 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Server: Ubuntu, Debian</a:t>
            </a:r>
          </a:p>
          <a:p>
            <a:r>
              <a:rPr lang="de-DE" dirty="0" smtClean="0"/>
              <a:t>Konfiguration via </a:t>
            </a:r>
            <a:r>
              <a:rPr lang="de-DE" dirty="0" err="1" smtClean="0"/>
              <a:t>Ansible</a:t>
            </a:r>
            <a:endParaRPr lang="de-DE" dirty="0" smtClean="0"/>
          </a:p>
          <a:p>
            <a:r>
              <a:rPr lang="de-DE" dirty="0" smtClean="0"/>
              <a:t>Einbindung VPN</a:t>
            </a:r>
          </a:p>
          <a:p>
            <a:r>
              <a:rPr lang="de-DE" dirty="0" smtClean="0"/>
              <a:t>AD/DNS-Anbindung</a:t>
            </a:r>
          </a:p>
          <a:p>
            <a:r>
              <a:rPr lang="de-DE" dirty="0" smtClean="0"/>
              <a:t>SAMBA / SMB</a:t>
            </a:r>
          </a:p>
          <a:p>
            <a:pPr lvl="1"/>
            <a:r>
              <a:rPr lang="de-DE" dirty="0" smtClean="0"/>
              <a:t>Nutzer via AD/lokal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- 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Mittleres Sicherheitsniveau: </a:t>
            </a:r>
            <a:br>
              <a:rPr lang="de-DE" dirty="0" smtClean="0"/>
            </a:br>
            <a:r>
              <a:rPr lang="de-DE" dirty="0" smtClean="0"/>
              <a:t>BSI IT Grundschutz</a:t>
            </a:r>
          </a:p>
          <a:p>
            <a:pPr lvl="1"/>
            <a:r>
              <a:rPr lang="de-DE" dirty="0" smtClean="0"/>
              <a:t>Schutzbedarfsfeststellung</a:t>
            </a:r>
          </a:p>
          <a:p>
            <a:pPr lvl="1"/>
            <a:r>
              <a:rPr lang="de-DE" dirty="0" smtClean="0"/>
              <a:t>Bausteine</a:t>
            </a:r>
          </a:p>
          <a:p>
            <a:pPr lvl="1"/>
            <a:r>
              <a:rPr lang="de-DE" dirty="0" smtClean="0"/>
              <a:t>Maßnahmen</a:t>
            </a:r>
          </a:p>
          <a:p>
            <a:pPr lvl="2"/>
            <a:r>
              <a:rPr lang="de-DE" dirty="0" smtClean="0"/>
              <a:t>Organisatorisch: Betriebshandbuch + Richtlinie</a:t>
            </a:r>
          </a:p>
          <a:p>
            <a:pPr lvl="2"/>
            <a:r>
              <a:rPr lang="de-DE" dirty="0" smtClean="0"/>
              <a:t>Technisch: Projektdokumentation + Umsetzung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– Tech. 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Sichere SAMBA-Konfiguration</a:t>
            </a:r>
          </a:p>
          <a:p>
            <a:r>
              <a:rPr lang="de-DE" dirty="0" err="1" smtClean="0"/>
              <a:t>iptables</a:t>
            </a:r>
            <a:endParaRPr lang="de-DE" dirty="0" smtClean="0"/>
          </a:p>
          <a:p>
            <a:r>
              <a:rPr lang="de-DE" dirty="0" err="1" smtClean="0"/>
              <a:t>ClamAV+freshclam</a:t>
            </a:r>
            <a:endParaRPr lang="de-DE" dirty="0" smtClean="0"/>
          </a:p>
          <a:p>
            <a:r>
              <a:rPr lang="de-DE" dirty="0" err="1" smtClean="0"/>
              <a:t>rsyslog</a:t>
            </a:r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err="1" smtClean="0"/>
              <a:t>Quota</a:t>
            </a:r>
            <a:endParaRPr lang="de-DE" dirty="0" smtClean="0"/>
          </a:p>
          <a:p>
            <a:r>
              <a:rPr lang="de-DE" dirty="0" err="1" smtClean="0"/>
              <a:t>autom</a:t>
            </a:r>
            <a:r>
              <a:rPr lang="de-DE" dirty="0" smtClean="0"/>
              <a:t>. Backup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– Org. 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Betriebshandbuch</a:t>
            </a:r>
          </a:p>
          <a:p>
            <a:pPr lvl="1"/>
            <a:r>
              <a:rPr lang="de-DE" dirty="0" smtClean="0"/>
              <a:t>Benutzerservice</a:t>
            </a:r>
          </a:p>
          <a:p>
            <a:pPr lvl="1"/>
            <a:r>
              <a:rPr lang="de-DE" dirty="0" smtClean="0"/>
              <a:t>CSIRT</a:t>
            </a:r>
          </a:p>
          <a:p>
            <a:pPr lvl="1"/>
            <a:r>
              <a:rPr lang="de-DE" dirty="0" smtClean="0"/>
              <a:t>SLA</a:t>
            </a:r>
          </a:p>
          <a:p>
            <a:pPr lvl="1"/>
            <a:r>
              <a:rPr lang="de-DE" dirty="0" smtClean="0"/>
              <a:t>Change Management</a:t>
            </a:r>
          </a:p>
          <a:p>
            <a:pPr lvl="2"/>
            <a:r>
              <a:rPr lang="de-DE" dirty="0" smtClean="0"/>
              <a:t>Standard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lvl="1"/>
            <a:r>
              <a:rPr lang="de-DE" dirty="0" smtClean="0"/>
              <a:t>Problem Management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– Org. 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Sicherheitsrichtlinie für Anwender</a:t>
            </a:r>
          </a:p>
          <a:p>
            <a:pPr lvl="1"/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Richtiges Verhalten im Betrieb</a:t>
            </a:r>
          </a:p>
          <a:p>
            <a:pPr lvl="1"/>
            <a:r>
              <a:rPr lang="de-DE" dirty="0" smtClean="0"/>
              <a:t>Reaktion bei Vorfällen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295</Words>
  <Application>Microsoft Office PowerPoint</Application>
  <PresentationFormat>Bildschirmpräsentation (4:3)</PresentationFormat>
  <Paragraphs>104</Paragraphs>
  <Slides>19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Galathea</vt:lpstr>
      <vt:lpstr>Folie 1</vt:lpstr>
      <vt:lpstr>Agenda</vt:lpstr>
      <vt:lpstr>Projektorganisation</vt:lpstr>
      <vt:lpstr>Projektorganisation</vt:lpstr>
      <vt:lpstr>Funktionales Konzept</vt:lpstr>
      <vt:lpstr>Sicherheit - Konzept</vt:lpstr>
      <vt:lpstr>Sicherheit – Tech. Maßnahmen</vt:lpstr>
      <vt:lpstr>Sicherheit – Org. Maßnahmen</vt:lpstr>
      <vt:lpstr>Sicherheit – Org. Maßnahmen</vt:lpstr>
      <vt:lpstr>Sicherheit</vt:lpstr>
      <vt:lpstr>Security Index</vt:lpstr>
      <vt:lpstr>Security Index</vt:lpstr>
      <vt:lpstr>Technische Umsetzung</vt:lpstr>
      <vt:lpstr>Qualitätssicherung</vt:lpstr>
      <vt:lpstr>Kritische Selbstbetrachtung</vt:lpstr>
      <vt:lpstr>Ausblick – Dateiserver</vt:lpstr>
      <vt:lpstr>Ausblick – Über den Tellerrand</vt:lpstr>
      <vt:lpstr>Feedback – von uns</vt:lpstr>
      <vt:lpstr>Feedback – für uns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Christoph Weißenborn</dc:creator>
  <cp:lastModifiedBy>Christoph Weißenborn</cp:lastModifiedBy>
  <cp:revision>44</cp:revision>
  <dcterms:created xsi:type="dcterms:W3CDTF">2016-07-31T05:09:50Z</dcterms:created>
  <dcterms:modified xsi:type="dcterms:W3CDTF">2016-08-26T14:55:28Z</dcterms:modified>
</cp:coreProperties>
</file>