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Code" panose="020B0809050000020004" pitchFamily="49" charset="0"/>
      <p:regular r:id="rId19"/>
      <p:bold r:id="rId20"/>
    </p:embeddedFont>
    <p:embeddedFont>
      <p:font typeface="Montserrat Bold" panose="020B0604020202020204" charset="-52"/>
      <p:regular r:id="rId21"/>
    </p:embeddedFont>
    <p:embeddedFont>
      <p:font typeface="Montserrat Semi-Bold" panose="020B0604020202020204" charset="-52"/>
      <p:regular r:id="rId22"/>
    </p:embeddedFont>
    <p:embeddedFont>
      <p:font typeface="Neucha" panose="02000506050000020004" charset="-5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22" autoAdjust="0"/>
  </p:normalViewPr>
  <p:slideViewPr>
    <p:cSldViewPr>
      <p:cViewPr varScale="1">
        <p:scale>
          <a:sx n="53" d="100"/>
          <a:sy n="53" d="100"/>
        </p:scale>
        <p:origin x="221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2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11" Type="http://schemas.openxmlformats.org/officeDocument/2006/relationships/slide" Target="slide2.xml"/><Relationship Id="rId5" Type="http://schemas.openxmlformats.org/officeDocument/2006/relationships/slide" Target="slide7.xml"/><Relationship Id="rId10" Type="http://schemas.openxmlformats.org/officeDocument/2006/relationships/slide" Target="slide1.xml"/><Relationship Id="rId4" Type="http://schemas.openxmlformats.org/officeDocument/2006/relationships/slide" Target="slide6.xml"/><Relationship Id="rId9" Type="http://schemas.openxmlformats.org/officeDocument/2006/relationships/slide" Target="slide11.xml"/><Relationship Id="rId1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9610" y="-511112"/>
            <a:ext cx="21399983" cy="3079625"/>
            <a:chOff x="0" y="0"/>
            <a:chExt cx="28533310" cy="4106166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3177053" cy="132843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2165967"/>
              <a:ext cx="28533310" cy="1940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1932"/>
                </a:lnSpc>
              </a:pPr>
              <a:r>
                <a:rPr lang="en-US" sz="8523" spc="170">
                  <a:solidFill>
                    <a:srgbClr val="FFFFFF"/>
                  </a:solidFill>
                  <a:latin typeface="Neucha"/>
                  <a:ea typeface="Neucha"/>
                  <a:cs typeface="Neucha"/>
                  <a:sym typeface="Neucha"/>
                </a:rPr>
                <a:t>Проект по учебной практике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49724" y="2816525"/>
            <a:ext cx="9588552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 spc="89" dirty="0" err="1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Подготовили</a:t>
            </a:r>
            <a:r>
              <a:rPr lang="en-US" sz="4468" spc="89" dirty="0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 </a:t>
            </a:r>
            <a:r>
              <a:rPr lang="en-US" sz="4468" spc="89" dirty="0" err="1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Гейдель</a:t>
            </a:r>
            <a:r>
              <a:rPr lang="en-US" sz="4468" spc="89" dirty="0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 Е.В. и </a:t>
            </a:r>
            <a:r>
              <a:rPr lang="en-US" sz="4468" spc="89" dirty="0" err="1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Уланович</a:t>
            </a:r>
            <a:r>
              <a:rPr lang="en-US" sz="4468" spc="89" dirty="0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 В.</a:t>
            </a:r>
            <a:r>
              <a:rPr lang="ru-RU" sz="4468" spc="89" dirty="0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Д</a:t>
            </a:r>
            <a:r>
              <a:rPr lang="en-US" sz="4468" spc="89" dirty="0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. </a:t>
            </a:r>
            <a:r>
              <a:rPr lang="en-US" sz="4468" spc="89" dirty="0" err="1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группа</a:t>
            </a:r>
            <a:r>
              <a:rPr lang="en-US" sz="4468" spc="89" dirty="0">
                <a:solidFill>
                  <a:srgbClr val="FFFFFF"/>
                </a:solidFill>
                <a:latin typeface="Neucha"/>
                <a:ea typeface="Neucha"/>
                <a:cs typeface="Neucha"/>
                <a:sym typeface="Neucha"/>
              </a:rPr>
              <a:t> ПЗТ-40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30923" y="1576387"/>
            <a:ext cx="14426155" cy="8222908"/>
          </a:xfrm>
          <a:custGeom>
            <a:avLst/>
            <a:gdLst/>
            <a:ahLst/>
            <a:cxnLst/>
            <a:rect l="l" t="t" r="r" b="b"/>
            <a:pathLst>
              <a:path w="14426155" h="8222908">
                <a:moveTo>
                  <a:pt x="0" y="0"/>
                </a:moveTo>
                <a:lnTo>
                  <a:pt x="14426154" y="0"/>
                </a:lnTo>
                <a:lnTo>
                  <a:pt x="14426154" y="8222909"/>
                </a:lnTo>
                <a:lnTo>
                  <a:pt x="0" y="8222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0486" y="481012"/>
            <a:ext cx="13944314" cy="109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НАЧАЛО ИГРЫ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52753" y="1576387"/>
            <a:ext cx="14582493" cy="8129740"/>
          </a:xfrm>
          <a:custGeom>
            <a:avLst/>
            <a:gdLst/>
            <a:ahLst/>
            <a:cxnLst/>
            <a:rect l="l" t="t" r="r" b="b"/>
            <a:pathLst>
              <a:path w="14582493" h="8129740">
                <a:moveTo>
                  <a:pt x="0" y="0"/>
                </a:moveTo>
                <a:lnTo>
                  <a:pt x="14582494" y="0"/>
                </a:lnTo>
                <a:lnTo>
                  <a:pt x="14582494" y="8129741"/>
                </a:lnTo>
                <a:lnTo>
                  <a:pt x="0" y="8129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70927" y="481012"/>
            <a:ext cx="5746146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ОБУЧЕНИЕ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70386E-3462-422D-98D0-C04B546E2A55}"/>
              </a:ext>
            </a:extLst>
          </p:cNvPr>
          <p:cNvSpPr/>
          <p:nvPr/>
        </p:nvSpPr>
        <p:spPr>
          <a:xfrm>
            <a:off x="-152400" y="0"/>
            <a:ext cx="18897600" cy="10477500"/>
          </a:xfrm>
          <a:prstGeom prst="rect">
            <a:avLst/>
          </a:prstGeom>
          <a:solidFill>
            <a:srgbClr val="1E4844"/>
          </a:solidFill>
          <a:ln>
            <a:solidFill>
              <a:srgbClr val="1E48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267AA-35A1-46C3-B7D9-B1245F81A1BC}"/>
              </a:ext>
            </a:extLst>
          </p:cNvPr>
          <p:cNvSpPr txBox="1"/>
          <p:nvPr/>
        </p:nvSpPr>
        <p:spPr>
          <a:xfrm>
            <a:off x="5257800" y="473521"/>
            <a:ext cx="7492244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ru-RU" sz="72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ЗАКЛЮЧЕНИЕ</a:t>
            </a:r>
            <a:endParaRPr lang="en-US" sz="72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1F326-94BC-4A85-92FD-0B2D32AC1432}"/>
              </a:ext>
            </a:extLst>
          </p:cNvPr>
          <p:cNvSpPr txBox="1"/>
          <p:nvPr/>
        </p:nvSpPr>
        <p:spPr>
          <a:xfrm>
            <a:off x="1371600" y="2324100"/>
            <a:ext cx="16535400" cy="4104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400"/>
              </a:lnSpc>
              <a:spcBef>
                <a:spcPct val="0"/>
              </a:spcBef>
            </a:pPr>
            <a:r>
              <a:rPr lang="ru-RU" sz="3200" b="1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Montserrat Semi-Bold"/>
                <a:sym typeface="Montserrat Semi-Bold"/>
              </a:rPr>
              <a:t>Целью практики было реализовать прототип игры на тему «шифрование»</a:t>
            </a:r>
          </a:p>
          <a:p>
            <a:pPr algn="just">
              <a:lnSpc>
                <a:spcPts val="5400"/>
              </a:lnSpc>
              <a:spcBef>
                <a:spcPct val="0"/>
              </a:spcBef>
            </a:pPr>
            <a:r>
              <a:rPr lang="ru-RU" sz="3200" b="1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Montserrat Semi-Bold"/>
                <a:sym typeface="Montserrat Semi-Bold"/>
              </a:rPr>
              <a:t>Задачи, поставленные на практику выполнены.</a:t>
            </a:r>
          </a:p>
          <a:p>
            <a:pPr algn="just">
              <a:lnSpc>
                <a:spcPts val="5400"/>
              </a:lnSpc>
              <a:spcBef>
                <a:spcPct val="0"/>
              </a:spcBef>
            </a:pPr>
            <a:r>
              <a:rPr lang="ru-RU" sz="3200" b="1" dirty="0">
                <a:solidFill>
                  <a:srgbClr val="FFFFFF"/>
                </a:solidFill>
                <a:latin typeface="Fira Code" panose="020B0809050000020004" pitchFamily="49" charset="0"/>
                <a:ea typeface="Fira Code" panose="020B0809050000020004" pitchFamily="49" charset="0"/>
                <a:cs typeface="Montserrat Semi-Bold"/>
                <a:sym typeface="Montserrat Semi-Bold"/>
              </a:rPr>
              <a:t>Продукт имеет дальнейшее развитие. Например, ещё не были реализованы локации, продажа сокровищ, чтение дешифрованных сообщений и полностью не готов графический интерфейс.</a:t>
            </a:r>
            <a:endParaRPr lang="en-US" sz="3200" b="1" dirty="0">
              <a:solidFill>
                <a:srgbClr val="FFFFFF"/>
              </a:solidFill>
              <a:latin typeface="Fira Code" panose="020B0809050000020004" pitchFamily="49" charset="0"/>
              <a:ea typeface="Fira Code" panose="020B0809050000020004" pitchFamily="49" charset="0"/>
              <a:cs typeface="Montserrat Semi-Bold"/>
              <a:sym typeface="Montserrat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10227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31559" y="3930411"/>
            <a:ext cx="12424881" cy="242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Спасибо за</a:t>
            </a:r>
          </a:p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        Внимание!!!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16264" y="8741265"/>
            <a:ext cx="17071736" cy="132500"/>
          </a:xfrm>
          <a:prstGeom prst="rect">
            <a:avLst/>
          </a:prstGeom>
          <a:solidFill>
            <a:srgbClr val="1E4844"/>
          </a:solidFill>
        </p:spPr>
      </p:sp>
      <p:sp>
        <p:nvSpPr>
          <p:cNvPr id="3" name="AutoShape 3"/>
          <p:cNvSpPr/>
          <p:nvPr/>
        </p:nvSpPr>
        <p:spPr>
          <a:xfrm>
            <a:off x="-457200" y="-304800"/>
            <a:ext cx="2095500" cy="10896600"/>
          </a:xfrm>
          <a:prstGeom prst="rect">
            <a:avLst/>
          </a:prstGeom>
          <a:solidFill>
            <a:srgbClr val="1E4844"/>
          </a:solidFill>
        </p:spPr>
      </p:sp>
      <p:sp>
        <p:nvSpPr>
          <p:cNvPr id="4" name="TextBox 4"/>
          <p:cNvSpPr txBox="1"/>
          <p:nvPr/>
        </p:nvSpPr>
        <p:spPr>
          <a:xfrm>
            <a:off x="2891319" y="1028700"/>
            <a:ext cx="13872681" cy="328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1E4844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РАЗРАБОТКА ИГРОВОГО        ПРИЛОЖЕНИЕ </a:t>
            </a:r>
          </a:p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1E4844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“CRYPTO DUNGEON”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084" y="481012"/>
            <a:ext cx="723290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СОДЕРЖАНИЕ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2432756" y="3216839"/>
            <a:ext cx="20385516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4.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2" action="ppaction://hlinksldjump"/>
              </a:rPr>
              <a:t>ДИАГРАММА ВАРИАНТОВ ИСПОЛЬЗОВАНИЯ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3880556" y="3779367"/>
            <a:ext cx="15489856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5.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3" action="ppaction://hlinksldjump"/>
              </a:rPr>
              <a:t>ДИАГРАММА ГАНТА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2618699" y="4332241"/>
            <a:ext cx="18550143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6.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4" action="ppaction://hlinksldjump"/>
              </a:rPr>
              <a:t>СТРУКТУРА ИГРОВОГО ПРИЛОЖЕНИЯ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2661356" y="4948985"/>
            <a:ext cx="19050397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7. 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5" action="ppaction://hlinksldjump"/>
              </a:rPr>
              <a:t>ДИАГРАММА ПОСЛЕДОВАТЕЛЬНОСТИ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4267200" y="5634785"/>
            <a:ext cx="17434401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6" action="ppaction://hlinksldjump"/>
              </a:rPr>
              <a:t>ДИАГРАММА КЛАССОВ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2159" y="6251529"/>
            <a:ext cx="5838444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9.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7" action="ppaction://hlinksldjump"/>
              </a:rPr>
              <a:t>ГЛАВНОЕ МЕНЮ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2728" y="6937329"/>
            <a:ext cx="5724144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10.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8" action="ppaction://hlinksldjump"/>
              </a:rPr>
              <a:t>НАЧАЛО ИГРЫ 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2447" y="7623129"/>
            <a:ext cx="4323969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11.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9" action="ppaction://hlinksldjump"/>
              </a:rPr>
              <a:t>ОБУЧЕНИЕ 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-2102358" y="1553527"/>
            <a:ext cx="8942086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66" lvl="1" indent="-485783" algn="ctr">
              <a:lnSpc>
                <a:spcPts val="5400"/>
              </a:lnSpc>
              <a:spcBef>
                <a:spcPct val="0"/>
              </a:spcBef>
              <a:buAutoNum type="arabicPeriod"/>
            </a:pPr>
            <a:r>
              <a:rPr lang="en-US" sz="45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10" action="ppaction://hlinksldjump"/>
              </a:rPr>
              <a:t>ТИТУЛЬНИК</a:t>
            </a:r>
            <a:endParaRPr lang="en-US" sz="4500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-1061156" y="2074329"/>
            <a:ext cx="9068197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11" action="ppaction://hlinksldjump"/>
              </a:rPr>
              <a:t>АНАЛИЗ ЗАДАЧИ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-4109156" y="2632030"/>
            <a:ext cx="14213316" cy="685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3. 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12" action="ppaction://hlinksldjump"/>
              </a:rPr>
              <a:t>СОДЕРЖАНИЕ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63F55745-C81A-4429-871E-04BDD4DBBEA3}"/>
              </a:ext>
            </a:extLst>
          </p:cNvPr>
          <p:cNvSpPr txBox="1"/>
          <p:nvPr/>
        </p:nvSpPr>
        <p:spPr>
          <a:xfrm>
            <a:off x="533400" y="8313307"/>
            <a:ext cx="473319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.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13" action="ppaction://hlinksldjump"/>
              </a:rPr>
              <a:t>Заключение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E8EE3CC4-A83A-4935-8E67-E982ACDCCEA1}"/>
              </a:ext>
            </a:extLst>
          </p:cNvPr>
          <p:cNvSpPr txBox="1"/>
          <p:nvPr/>
        </p:nvSpPr>
        <p:spPr>
          <a:xfrm>
            <a:off x="518925" y="8960377"/>
            <a:ext cx="572414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3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.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</a:t>
            </a:r>
            <a:r>
              <a:rPr lang="ru-RU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14" action="ppaction://hlinksldjump"/>
              </a:rPr>
              <a:t>Благодарности</a:t>
            </a:r>
            <a:r>
              <a:rPr lang="en-US" sz="45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  <a:hlinkClick r:id="rId14" action="ppaction://hlinksldjump"/>
              </a:rPr>
              <a:t> </a:t>
            </a:r>
            <a:endParaRPr lang="en-US" sz="4500" b="1" dirty="0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32162" y="1827005"/>
            <a:ext cx="7623676" cy="7839075"/>
          </a:xfrm>
          <a:custGeom>
            <a:avLst/>
            <a:gdLst/>
            <a:ahLst/>
            <a:cxnLst/>
            <a:rect l="l" t="t" r="r" b="b"/>
            <a:pathLst>
              <a:path w="7623676" h="7839075">
                <a:moveTo>
                  <a:pt x="0" y="0"/>
                </a:moveTo>
                <a:lnTo>
                  <a:pt x="7623676" y="0"/>
                </a:lnTo>
                <a:lnTo>
                  <a:pt x="7623676" y="7839075"/>
                </a:lnTo>
                <a:lnTo>
                  <a:pt x="0" y="7839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8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1031" y="647700"/>
            <a:ext cx="16265937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15"/>
              </a:lnSpc>
              <a:spcBef>
                <a:spcPct val="0"/>
              </a:spcBef>
            </a:pPr>
            <a:r>
              <a:rPr lang="en-US" sz="5179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ДИАГРАММА ВАРИАНТОВ ИСПОЛЬЗОВАНИЯ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15769" y="1862061"/>
            <a:ext cx="12656463" cy="8005213"/>
          </a:xfrm>
          <a:custGeom>
            <a:avLst/>
            <a:gdLst/>
            <a:ahLst/>
            <a:cxnLst/>
            <a:rect l="l" t="t" r="r" b="b"/>
            <a:pathLst>
              <a:path w="12656463" h="8005213">
                <a:moveTo>
                  <a:pt x="0" y="0"/>
                </a:moveTo>
                <a:lnTo>
                  <a:pt x="12656462" y="0"/>
                </a:lnTo>
                <a:lnTo>
                  <a:pt x="12656462" y="8005213"/>
                </a:lnTo>
                <a:lnTo>
                  <a:pt x="0" y="8005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90988" y="481012"/>
            <a:ext cx="15340012" cy="109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ДИАГРАММА ГАНТА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24197" y="1538287"/>
            <a:ext cx="10639606" cy="8748713"/>
          </a:xfrm>
          <a:custGeom>
            <a:avLst/>
            <a:gdLst/>
            <a:ahLst/>
            <a:cxnLst/>
            <a:rect l="l" t="t" r="r" b="b"/>
            <a:pathLst>
              <a:path w="10639606" h="8748713">
                <a:moveTo>
                  <a:pt x="0" y="0"/>
                </a:moveTo>
                <a:lnTo>
                  <a:pt x="10639606" y="0"/>
                </a:lnTo>
                <a:lnTo>
                  <a:pt x="10639606" y="8748713"/>
                </a:lnTo>
                <a:lnTo>
                  <a:pt x="0" y="8748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32696" y="509587"/>
            <a:ext cx="1782260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40"/>
              </a:lnSpc>
              <a:spcBef>
                <a:spcPct val="0"/>
              </a:spcBef>
            </a:pPr>
            <a:r>
              <a:rPr lang="en-US" sz="67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СТРУКТУРА ИГРОВОГО ПРИЛОЖЕНИЯ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0994" y="1543050"/>
            <a:ext cx="15246011" cy="8156616"/>
          </a:xfrm>
          <a:custGeom>
            <a:avLst/>
            <a:gdLst/>
            <a:ahLst/>
            <a:cxnLst/>
            <a:rect l="l" t="t" r="r" b="b"/>
            <a:pathLst>
              <a:path w="15246011" h="8156616">
                <a:moveTo>
                  <a:pt x="0" y="0"/>
                </a:moveTo>
                <a:lnTo>
                  <a:pt x="15246012" y="0"/>
                </a:lnTo>
                <a:lnTo>
                  <a:pt x="15246012" y="8156616"/>
                </a:lnTo>
                <a:lnTo>
                  <a:pt x="0" y="815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14350"/>
            <a:ext cx="1828800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0"/>
              </a:lnSpc>
              <a:spcBef>
                <a:spcPct val="0"/>
              </a:spcBef>
            </a:pPr>
            <a:r>
              <a:rPr lang="en-US" sz="68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ДИАГРАММА ПОСЛЕДОВАТЕЛЬНОСТИ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0888" y="1917913"/>
            <a:ext cx="11839333" cy="7340387"/>
          </a:xfrm>
          <a:custGeom>
            <a:avLst/>
            <a:gdLst/>
            <a:ahLst/>
            <a:cxnLst/>
            <a:rect l="l" t="t" r="r" b="b"/>
            <a:pathLst>
              <a:path w="11839333" h="7340387">
                <a:moveTo>
                  <a:pt x="0" y="0"/>
                </a:moveTo>
                <a:lnTo>
                  <a:pt x="11839333" y="0"/>
                </a:lnTo>
                <a:lnTo>
                  <a:pt x="11839333" y="7340387"/>
                </a:lnTo>
                <a:lnTo>
                  <a:pt x="0" y="73403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90888" y="481012"/>
            <a:ext cx="19645312" cy="109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ДИАГРАММА КЛАССОВ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8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4550" y="1576387"/>
            <a:ext cx="14758899" cy="8228086"/>
          </a:xfrm>
          <a:custGeom>
            <a:avLst/>
            <a:gdLst/>
            <a:ahLst/>
            <a:cxnLst/>
            <a:rect l="l" t="t" r="r" b="b"/>
            <a:pathLst>
              <a:path w="14758899" h="8228086">
                <a:moveTo>
                  <a:pt x="0" y="0"/>
                </a:moveTo>
                <a:lnTo>
                  <a:pt x="14758900" y="0"/>
                </a:lnTo>
                <a:lnTo>
                  <a:pt x="14758900" y="8228087"/>
                </a:lnTo>
                <a:lnTo>
                  <a:pt x="0" y="8228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97625" y="481012"/>
            <a:ext cx="14128575" cy="109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64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ГЛАВНОЕ МЕНЮ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142</Words>
  <Application>Microsoft Office PowerPoint</Application>
  <PresentationFormat>Произвольный</PresentationFormat>
  <Paragraphs>32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Neucha</vt:lpstr>
      <vt:lpstr>Fira Code</vt:lpstr>
      <vt:lpstr>Montserrat Semi-Bold</vt:lpstr>
      <vt:lpstr>Calibri</vt:lpstr>
      <vt:lpstr>Arial</vt:lpstr>
      <vt:lpstr>Montserrat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Зеленый и Белый Корпоративный Продажи Маркетинговая Презентация</dc:title>
  <cp:lastModifiedBy>_ _</cp:lastModifiedBy>
  <cp:revision>6</cp:revision>
  <dcterms:created xsi:type="dcterms:W3CDTF">2006-08-16T00:00:00Z</dcterms:created>
  <dcterms:modified xsi:type="dcterms:W3CDTF">2024-12-07T09:33:36Z</dcterms:modified>
  <dc:identifier>DAGYln7iAMg</dc:identifier>
</cp:coreProperties>
</file>