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0" r:id="rId4"/>
    <p:sldId id="261" r:id="rId5"/>
    <p:sldId id="257" r:id="rId6"/>
    <p:sldId id="265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1FF"/>
    <a:srgbClr val="D7E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16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E9D3D-C277-4E4D-9406-FA1EBCDBE625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30617-4098-4365-BE41-728D47F90B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82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30617-4098-4365-BE41-728D47F90B5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3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6785-0309-44F5-A619-8888691BAD1F}" type="datetimeFigureOut">
              <a:rPr lang="zh-TW" altLang="en-US" smtClean="0"/>
              <a:pPr/>
              <a:t>2017/9/8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27B7-9F66-4009-8653-7296ED22A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zh-TW" altLang="en-US" sz="5000" dirty="0" smtClean="0">
                <a:latin typeface="微軟正黑體" pitchFamily="34" charset="-120"/>
                <a:ea typeface="微軟正黑體" pitchFamily="34" charset="-120"/>
              </a:rPr>
              <a:t>請寫下基本資料</a:t>
            </a:r>
            <a:r>
              <a:rPr lang="en-US" altLang="zh-TW" sz="5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dirty="0" smtClean="0">
                <a:latin typeface="微軟正黑體" pitchFamily="34" charset="-120"/>
                <a:ea typeface="微軟正黑體" pitchFamily="34" charset="-120"/>
              </a:rPr>
              <a:t>（學校、科系、年級、性別）</a:t>
            </a:r>
            <a:endParaRPr lang="zh-TW" altLang="en-US" sz="50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第一題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9552" y="1268760"/>
            <a:ext cx="80648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你和他人約定用上等牛肉交換上等羊肉。實際交易時，你會提供上等牛肉或是劣等牛肉？</a:t>
            </a:r>
            <a:r>
              <a:rPr lang="zh-TW" altLang="en-US" sz="3500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交易</a:t>
            </a:r>
            <a:r>
              <a:rPr lang="zh-TW" altLang="en-US" sz="3500" dirty="0"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無法檢驗肉品品質</a:t>
            </a:r>
            <a:r>
              <a:rPr lang="zh-TW" altLang="en-US" sz="3500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35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59413"/>
              </p:ext>
            </p:extLst>
          </p:nvPr>
        </p:nvGraphicFramePr>
        <p:xfrm>
          <a:off x="899594" y="3913598"/>
          <a:ext cx="7920878" cy="2683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7"/>
                <a:gridCol w="2664296"/>
                <a:gridCol w="2592285"/>
              </a:tblGrid>
              <a:tr h="6720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報酬表</a:t>
                      </a:r>
                      <a:endParaRPr lang="zh-TW" altLang="en-US" sz="3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提供上等牛肉</a:t>
                      </a:r>
                      <a:endParaRPr lang="zh-TW" altLang="en-US" sz="3000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提供劣等牛肉</a:t>
                      </a:r>
                    </a:p>
                  </a:txBody>
                  <a:tcPr anchor="ctr">
                    <a:solidFill>
                      <a:srgbClr val="D0E1FF"/>
                    </a:solidFill>
                  </a:tcPr>
                </a:tc>
              </a:tr>
              <a:tr h="8789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提供上等羊肉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                 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20</a:t>
                      </a:r>
                      <a:r>
                        <a:rPr lang="zh-TW" altLang="en-US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　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                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   　</a:t>
                      </a:r>
                      <a:endParaRPr lang="en-US" altLang="zh-TW" sz="3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l"/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提供劣等羊肉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                   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</a:p>
                    <a:p>
                      <a:pPr algn="l"/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                </a:t>
                      </a:r>
                      <a:r>
                        <a:rPr lang="en-US" altLang="zh-TW" sz="3000" baseline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r>
                        <a:rPr lang="zh-TW" altLang="en-US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  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868144" y="3160399"/>
            <a:ext cx="720080" cy="584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9512" y="4528551"/>
            <a:ext cx="576064" cy="10772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第二題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9552" y="1412776"/>
            <a:ext cx="8064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你和對面鄰居的門前公共區域出現大量垃圾。你願意出面進行清垃圾的工作嗎？</a:t>
            </a:r>
            <a:endParaRPr lang="zh-TW" altLang="en-US" sz="35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16623"/>
              </p:ext>
            </p:extLst>
          </p:nvPr>
        </p:nvGraphicFramePr>
        <p:xfrm>
          <a:off x="827586" y="3562269"/>
          <a:ext cx="7920878" cy="2683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7"/>
                <a:gridCol w="2664296"/>
                <a:gridCol w="2592285"/>
              </a:tblGrid>
              <a:tr h="6720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報酬表</a:t>
                      </a:r>
                      <a:endParaRPr lang="zh-TW" altLang="en-US" sz="3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清垃圾</a:t>
                      </a:r>
                      <a:endParaRPr lang="zh-TW" altLang="en-US" sz="3000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不清垃圾</a:t>
                      </a:r>
                    </a:p>
                  </a:txBody>
                  <a:tcPr anchor="ctr">
                    <a:solidFill>
                      <a:srgbClr val="D0E1FF"/>
                    </a:solidFill>
                  </a:tcPr>
                </a:tc>
              </a:tr>
              <a:tr h="8789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清垃圾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                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20</a:t>
                      </a:r>
                      <a:r>
                        <a:rPr lang="zh-TW" altLang="en-US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　</a:t>
                      </a:r>
                      <a:endParaRPr lang="en-US" altLang="zh-TW" sz="3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l"/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                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   　</a:t>
                      </a:r>
                      <a:endParaRPr lang="en-US" altLang="zh-TW" sz="3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l"/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不清垃圾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                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</a:p>
                    <a:p>
                      <a:pPr algn="l"/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                  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r>
                        <a:rPr lang="zh-TW" altLang="en-US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　  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796136" y="2852936"/>
            <a:ext cx="720080" cy="584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7504" y="4177222"/>
            <a:ext cx="576064" cy="10772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鄰居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第三題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9552" y="1360800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全班同學約定隔日圍捕公鹿，這需要全體</a:t>
            </a:r>
            <a:r>
              <a:rPr lang="zh-TW" altLang="en-US" sz="3500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缺一不可</a:t>
            </a:r>
            <a:r>
              <a:rPr lang="zh-TW" altLang="en-US" sz="3500" dirty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合作才能成</a:t>
            </a:r>
            <a:r>
              <a:rPr lang="zh-TW" altLang="en-US" sz="3500" dirty="0">
                <a:latin typeface="微軟正黑體" pitchFamily="34" charset="-120"/>
                <a:ea typeface="微軟正黑體" pitchFamily="34" charset="-120"/>
              </a:rPr>
              <a:t>功</a:t>
            </a:r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，而抓野兔憑自身之力就可以成功。請問你</a:t>
            </a:r>
            <a:r>
              <a:rPr lang="zh-TW" altLang="en-US" sz="3500" dirty="0">
                <a:latin typeface="微軟正黑體" pitchFamily="34" charset="-120"/>
                <a:ea typeface="微軟正黑體" pitchFamily="34" charset="-120"/>
              </a:rPr>
              <a:t>的選擇？ 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30966"/>
              </p:ext>
            </p:extLst>
          </p:nvPr>
        </p:nvGraphicFramePr>
        <p:xfrm>
          <a:off x="899594" y="3985606"/>
          <a:ext cx="7920878" cy="2683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7"/>
                <a:gridCol w="2664296"/>
                <a:gridCol w="2592285"/>
              </a:tblGrid>
              <a:tr h="6720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報酬表</a:t>
                      </a:r>
                      <a:endParaRPr lang="zh-TW" altLang="en-US" sz="3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圍捕公鹿</a:t>
                      </a:r>
                      <a:endParaRPr lang="zh-TW" altLang="en-US" sz="3000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抓野兔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1FF"/>
                    </a:solidFill>
                  </a:tcPr>
                </a:tc>
              </a:tr>
              <a:tr h="8789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圍捕公鹿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                 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r>
                        <a:rPr lang="zh-TW" altLang="en-US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　　</a:t>
                      </a:r>
                      <a:endParaRPr lang="en-US" altLang="zh-TW" sz="3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l"/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                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   　</a:t>
                      </a:r>
                      <a:endParaRPr lang="en-US" altLang="zh-TW" sz="3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l"/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抓野兔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                   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</a:p>
                    <a:p>
                      <a:pPr algn="l"/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                </a:t>
                      </a:r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lang="zh-TW" altLang="en-US" sz="30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　  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0E1FF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868144" y="3232407"/>
            <a:ext cx="720080" cy="584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9512" y="4293096"/>
            <a:ext cx="576064" cy="206210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其他同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第四題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9552" y="1196752"/>
            <a:ext cx="806489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兩人要分配</a:t>
            </a:r>
            <a:r>
              <a:rPr lang="en-US" altLang="zh-TW" sz="3500" u="sng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3500" u="sng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的獎金，分配的方式由「提議者」提出比例，而「反應者」可以接受或拒絕。若「反應者」接受，則按此比例分配；若「反應者」拒絕，則雙方都無法拿到任何報酬。</a:t>
            </a:r>
          </a:p>
          <a:p>
            <a:endParaRPr lang="en-US" altLang="zh-TW" sz="35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500" u="sng" dirty="0">
                <a:latin typeface="微軟正黑體" pitchFamily="34" charset="-120"/>
                <a:ea typeface="微軟正黑體" pitchFamily="34" charset="-120"/>
              </a:rPr>
              <a:t>若你</a:t>
            </a:r>
            <a:r>
              <a:rPr lang="zh-TW" altLang="en-US" sz="3500" u="sng" dirty="0" smtClean="0">
                <a:latin typeface="微軟正黑體" pitchFamily="34" charset="-120"/>
                <a:ea typeface="微軟正黑體" pitchFamily="34" charset="-120"/>
              </a:rPr>
              <a:t>是「</a:t>
            </a:r>
            <a:r>
              <a:rPr lang="en-US" altLang="zh-TW" sz="3500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3500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：提議者</a:t>
            </a:r>
            <a:r>
              <a:rPr lang="zh-TW" altLang="en-US" sz="3500" u="sng" dirty="0" smtClean="0">
                <a:latin typeface="微軟正黑體" pitchFamily="34" charset="-120"/>
                <a:ea typeface="微軟正黑體" pitchFamily="34" charset="-120"/>
              </a:rPr>
              <a:t>」，</a:t>
            </a:r>
            <a:r>
              <a:rPr lang="zh-TW" altLang="en-US" sz="3500" u="sng" dirty="0">
                <a:latin typeface="微軟正黑體" pitchFamily="34" charset="-120"/>
                <a:ea typeface="微軟正黑體" pitchFamily="34" charset="-120"/>
              </a:rPr>
              <a:t>你會分給對方</a:t>
            </a:r>
            <a:r>
              <a:rPr lang="zh-TW" altLang="en-US" sz="3500" u="sng" dirty="0" smtClean="0">
                <a:latin typeface="微軟正黑體" pitchFamily="34" charset="-120"/>
                <a:ea typeface="微軟正黑體" pitchFamily="34" charset="-120"/>
              </a:rPr>
              <a:t>多少錢？</a:t>
            </a:r>
            <a:endParaRPr lang="en-US" altLang="zh-TW" sz="3500" u="sng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500" u="sng" dirty="0">
                <a:latin typeface="微軟正黑體" pitchFamily="34" charset="-120"/>
                <a:ea typeface="微軟正黑體" pitchFamily="34" charset="-120"/>
              </a:rPr>
              <a:t>若你是</a:t>
            </a:r>
            <a:r>
              <a:rPr lang="zh-TW" altLang="en-US" sz="3500" u="sng" dirty="0" smtClean="0"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en-US" altLang="zh-TW" sz="3500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3500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：反應</a:t>
            </a:r>
            <a:r>
              <a:rPr lang="zh-TW" altLang="en-US" sz="3500" u="sng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r>
              <a:rPr lang="zh-TW" altLang="en-US" sz="3500" u="sng" dirty="0">
                <a:latin typeface="微軟正黑體" pitchFamily="34" charset="-120"/>
                <a:ea typeface="微軟正黑體" pitchFamily="34" charset="-120"/>
              </a:rPr>
              <a:t>」</a:t>
            </a:r>
            <a:r>
              <a:rPr lang="zh-TW" altLang="en-US" sz="3500" u="sng" dirty="0" smtClean="0">
                <a:latin typeface="微軟正黑體" pitchFamily="34" charset="-120"/>
                <a:ea typeface="微軟正黑體" pitchFamily="34" charset="-120"/>
              </a:rPr>
              <a:t>，能接受的最低金額是多少錢？</a:t>
            </a:r>
            <a:endParaRPr lang="en-US" altLang="zh-TW" sz="3500" u="sng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3500" u="sng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449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測驗結束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39552" y="1916832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請再確認基本資料與四小題是否都填答完畢。</a:t>
            </a:r>
            <a:endParaRPr lang="en-US" altLang="zh-TW" sz="35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5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並請將你的</a:t>
            </a:r>
            <a:r>
              <a:rPr lang="zh-TW" altLang="en-US" sz="35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編號</a:t>
            </a:r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抄下或記牢。</a:t>
            </a:r>
            <a:endParaRPr lang="en-US" altLang="zh-TW" sz="35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284</Words>
  <Application>Microsoft Office PowerPoint</Application>
  <PresentationFormat>如螢幕大小 (4:3)</PresentationFormat>
  <Paragraphs>58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請寫下基本資料 （學校、科系、年級、性別）</vt:lpstr>
      <vt:lpstr>第一題</vt:lpstr>
      <vt:lpstr>第二題</vt:lpstr>
      <vt:lpstr>第三題</vt:lpstr>
      <vt:lpstr>第四題</vt:lpstr>
      <vt:lpstr>測驗結束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My</dc:creator>
  <cp:lastModifiedBy>Chi-Min Liu</cp:lastModifiedBy>
  <cp:revision>41</cp:revision>
  <dcterms:created xsi:type="dcterms:W3CDTF">2016-08-31T06:04:31Z</dcterms:created>
  <dcterms:modified xsi:type="dcterms:W3CDTF">2017-09-08T04:35:43Z</dcterms:modified>
</cp:coreProperties>
</file>