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7" r:id="rId4"/>
    <p:sldId id="278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7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8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7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21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4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9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0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3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9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5CF029-CD89-4324-ADD4-1ECFB6EECF4C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316B38-8103-4FCE-ADC4-C6B8BD4880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9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Lab 2</a:t>
            </a:r>
            <a:br>
              <a:rPr lang="en-US" dirty="0"/>
            </a:br>
            <a:r>
              <a:rPr lang="en-US" sz="6600" dirty="0"/>
              <a:t>Programming Essentials in 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8296"/>
          </a:xfrm>
        </p:spPr>
        <p:txBody>
          <a:bodyPr>
            <a:normAutofit fontScale="6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3600" b="1" i="1" cap="none" dirty="0" smtClean="0"/>
              <a:t>DR : </a:t>
            </a:r>
            <a:r>
              <a:rPr lang="en-US" sz="3600" b="1" i="1" cap="none" dirty="0" err="1" smtClean="0"/>
              <a:t>Ghada</a:t>
            </a:r>
            <a:endParaRPr lang="en-US" sz="3600" b="1" i="1" cap="none" dirty="0" smtClean="0"/>
          </a:p>
          <a:p>
            <a:pPr algn="ctr">
              <a:lnSpc>
                <a:spcPct val="120000"/>
              </a:lnSpc>
            </a:pPr>
            <a:r>
              <a:rPr lang="en-US" sz="3600" b="1" i="1" cap="none" dirty="0" err="1" smtClean="0"/>
              <a:t>Eng</a:t>
            </a:r>
            <a:r>
              <a:rPr lang="en-US" sz="3600" b="1" i="1" cap="none" dirty="0" smtClean="0"/>
              <a:t> : Gehad Mustafa</a:t>
            </a:r>
          </a:p>
          <a:p>
            <a:pPr algn="ctr">
              <a:lnSpc>
                <a:spcPct val="120000"/>
              </a:lnSpc>
            </a:pPr>
            <a:r>
              <a:rPr lang="en-US" sz="3600" b="1" i="1" cap="none" dirty="0" err="1" smtClean="0"/>
              <a:t>Eng</a:t>
            </a:r>
            <a:r>
              <a:rPr lang="en-US" sz="3600" b="1" i="1" cap="none" dirty="0" smtClean="0"/>
              <a:t> : </a:t>
            </a:r>
            <a:r>
              <a:rPr lang="en-US" sz="3600" b="1" i="1" cap="none" dirty="0" err="1" smtClean="0"/>
              <a:t>Somaya</a:t>
            </a:r>
            <a:endParaRPr lang="en-US" sz="3600" b="1" i="1" cap="non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9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Short Hand If </a:t>
            </a:r>
            <a:r>
              <a:rPr lang="en-US" b="1" dirty="0" smtClean="0">
                <a:solidFill>
                  <a:schemeClr val="tx1"/>
                </a:solidFill>
              </a:rPr>
              <a:t>Else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7280" y="1845734"/>
            <a:ext cx="10058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Syntax:</a:t>
            </a:r>
            <a:endParaRPr lang="en-US" sz="28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variable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= (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condition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? </a:t>
            </a:r>
            <a:r>
              <a:rPr lang="en-US" sz="2400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expressionTrue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2400" b="1" i="1" dirty="0" err="1">
                <a:solidFill>
                  <a:srgbClr val="00B0F0"/>
                </a:solidFill>
                <a:latin typeface="Consolas" panose="020B0609020204030204" pitchFamily="49" charset="0"/>
              </a:rPr>
              <a:t>expressionFalse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EX: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76950"/>
            <a:ext cx="10722543" cy="213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Short Hand If Else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26255"/>
            <a:ext cx="8614611" cy="430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9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Assignment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10058400" cy="43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85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0350"/>
            <a:ext cx="10058400" cy="14507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Logical </a:t>
            </a:r>
            <a:r>
              <a:rPr lang="en-US" b="1" dirty="0" smtClean="0">
                <a:solidFill>
                  <a:schemeClr val="tx1"/>
                </a:solidFill>
              </a:rPr>
              <a:t>Operators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1156"/>
            <a:ext cx="10058400" cy="43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Try This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1828600"/>
            <a:ext cx="8614613" cy="4466322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63250" y="1828599"/>
            <a:ext cx="2711115" cy="24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Bitwise </a:t>
            </a:r>
            <a:r>
              <a:rPr lang="en-US" b="1" dirty="0" smtClean="0">
                <a:solidFill>
                  <a:schemeClr val="tx1"/>
                </a:solidFill>
              </a:rPr>
              <a:t>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46263"/>
            <a:ext cx="10058401" cy="447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Bitwise AND Operator </a:t>
            </a:r>
            <a:r>
              <a:rPr lang="en-US" b="1" dirty="0" smtClean="0">
                <a:solidFill>
                  <a:schemeClr val="tx1"/>
                </a:solidFill>
              </a:rPr>
              <a:t>&amp;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4153" y="1897480"/>
            <a:ext cx="5611527" cy="4060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97480"/>
            <a:ext cx="4446873" cy="40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1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Bitwise OR Operator </a:t>
            </a:r>
            <a:r>
              <a:rPr lang="en-US" b="1" dirty="0" smtClean="0">
                <a:solidFill>
                  <a:schemeClr val="tx1"/>
                </a:solidFill>
              </a:rPr>
              <a:t>|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903" y="1902845"/>
            <a:ext cx="5553777" cy="40648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902845"/>
            <a:ext cx="4504623" cy="406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49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Bitwise XOR (exclusive OR) Operator </a:t>
            </a:r>
            <a:r>
              <a:rPr lang="en-US" b="1" dirty="0" smtClean="0">
                <a:solidFill>
                  <a:schemeClr val="tx1"/>
                </a:solidFill>
              </a:rPr>
              <a:t>^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6921" y="1844792"/>
            <a:ext cx="5428759" cy="39592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4791"/>
            <a:ext cx="4713765" cy="39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2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Bitwise Complement Operator </a:t>
            </a:r>
            <a:r>
              <a:rPr lang="en-US" b="1" dirty="0" smtClean="0">
                <a:solidFill>
                  <a:schemeClr val="tx1"/>
                </a:solidFill>
              </a:rPr>
              <a:t>~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5596"/>
            <a:ext cx="9486900" cy="2148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013684"/>
            <a:ext cx="94869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8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7352"/>
            <a:ext cx="10058400" cy="1450757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98120"/>
            <a:ext cx="4812632" cy="43818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1"/>
                </a:solidFill>
              </a:rPr>
              <a:t>Input Output (I/O</a:t>
            </a:r>
            <a:r>
              <a:rPr lang="en-US" sz="3600" b="1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tx1"/>
                </a:solidFill>
              </a:rPr>
              <a:t>Comments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1"/>
                </a:solidFill>
              </a:rPr>
              <a:t>If ... Else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Short Hand If </a:t>
            </a:r>
            <a:r>
              <a:rPr lang="en-US" sz="3600" b="1" dirty="0" smtClean="0">
                <a:solidFill>
                  <a:schemeClr val="tx1"/>
                </a:solidFill>
              </a:rPr>
              <a:t>Else</a:t>
            </a:r>
          </a:p>
          <a:p>
            <a:pPr marL="0" indent="0">
              <a:buNone/>
            </a:pPr>
            <a:endParaRPr lang="en-US" sz="32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09912" y="2229139"/>
            <a:ext cx="5273041" cy="43818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tx1"/>
                </a:solidFill>
              </a:rPr>
              <a:t>Assignment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tx1"/>
                </a:solidFill>
              </a:rPr>
              <a:t>Logical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tx1"/>
                </a:solidFill>
              </a:rPr>
              <a:t>Bitwise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 err="1" smtClean="0">
                <a:solidFill>
                  <a:schemeClr val="tx1"/>
                </a:solidFill>
              </a:rPr>
              <a:t>Misc</a:t>
            </a:r>
            <a:r>
              <a:rPr lang="en-US" sz="3600" b="1" dirty="0" smtClean="0">
                <a:solidFill>
                  <a:schemeClr val="tx1"/>
                </a:solidFill>
              </a:rPr>
              <a:t> Operators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8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Bitwise Complement Operator ~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5554"/>
            <a:ext cx="8200724" cy="43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55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Shift </a:t>
            </a:r>
            <a:r>
              <a:rPr lang="en-US" b="1" dirty="0" smtClean="0">
                <a:solidFill>
                  <a:schemeClr val="tx1"/>
                </a:solidFill>
              </a:rPr>
              <a:t>Operators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96177"/>
            <a:ext cx="10058400" cy="43409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Left </a:t>
            </a:r>
            <a:r>
              <a:rPr lang="en-US" sz="3200" dirty="0" smtClean="0">
                <a:solidFill>
                  <a:schemeClr val="tx1"/>
                </a:solidFill>
              </a:rPr>
              <a:t>shift operator : </a:t>
            </a:r>
            <a:r>
              <a:rPr lang="en-US" sz="3200" dirty="0" smtClean="0">
                <a:solidFill>
                  <a:srgbClr val="FF0000"/>
                </a:solidFill>
              </a:rPr>
              <a:t>(&lt;&lt;)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11010100 &lt;&lt; 0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11010100 </a:t>
            </a:r>
            <a:r>
              <a:rPr lang="en-US" sz="2400" dirty="0" smtClean="0">
                <a:solidFill>
                  <a:srgbClr val="FF0000"/>
                </a:solidFill>
              </a:rPr>
              <a:t>(212)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11010100 &lt;&lt; 1 = </a:t>
            </a:r>
            <a:r>
              <a:rPr lang="en-US" sz="2400" dirty="0">
                <a:solidFill>
                  <a:schemeClr val="tx1"/>
                </a:solidFill>
              </a:rPr>
              <a:t>110101000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424)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11010100 &lt;&lt; 2 </a:t>
            </a:r>
            <a:r>
              <a:rPr lang="en-US" sz="2400" dirty="0">
                <a:solidFill>
                  <a:schemeClr val="tx1"/>
                </a:solidFill>
              </a:rPr>
              <a:t>= 1101010000 </a:t>
            </a:r>
            <a:r>
              <a:rPr lang="en-US" sz="2400" dirty="0">
                <a:solidFill>
                  <a:srgbClr val="FF0000"/>
                </a:solidFill>
              </a:rPr>
              <a:t>(848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chemeClr val="tx1"/>
                </a:solidFill>
              </a:rPr>
              <a:t>Right shift operator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: </a:t>
            </a:r>
            <a:r>
              <a:rPr lang="en-US" sz="3200" dirty="0" smtClean="0">
                <a:solidFill>
                  <a:srgbClr val="FF0000"/>
                </a:solidFill>
              </a:rPr>
              <a:t>(&gt;&gt;)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11010100 &gt;&gt; 0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11010100 </a:t>
            </a:r>
            <a:r>
              <a:rPr lang="en-US" sz="2400" dirty="0">
                <a:solidFill>
                  <a:srgbClr val="FF0000"/>
                </a:solidFill>
              </a:rPr>
              <a:t>(212)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11010100 </a:t>
            </a:r>
            <a:r>
              <a:rPr lang="en-US" sz="2400" dirty="0" smtClean="0">
                <a:solidFill>
                  <a:schemeClr val="tx1"/>
                </a:solidFill>
              </a:rPr>
              <a:t>&gt;&gt; 1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01101010 </a:t>
            </a:r>
            <a:r>
              <a:rPr lang="en-US" sz="2400" dirty="0">
                <a:solidFill>
                  <a:srgbClr val="FF0000"/>
                </a:solidFill>
              </a:rPr>
              <a:t>(106)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11010100 </a:t>
            </a:r>
            <a:r>
              <a:rPr lang="en-US" sz="2400" dirty="0" smtClean="0">
                <a:solidFill>
                  <a:schemeClr val="tx1"/>
                </a:solidFill>
              </a:rPr>
              <a:t>&gt;&gt; 2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smtClean="0">
                <a:solidFill>
                  <a:schemeClr val="tx1"/>
                </a:solidFill>
              </a:rPr>
              <a:t>00110101 </a:t>
            </a:r>
            <a:r>
              <a:rPr lang="en-US" sz="2400" dirty="0">
                <a:solidFill>
                  <a:srgbClr val="FF0000"/>
                </a:solidFill>
              </a:rPr>
              <a:t>(53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(6)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437" y="1896177"/>
            <a:ext cx="5795491" cy="39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6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Misc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Operators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1584"/>
            <a:ext cx="10058400" cy="438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9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en-US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Input Output (I/O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5734"/>
            <a:ext cx="9827551" cy="3823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5696480"/>
            <a:ext cx="9827551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Input Output (I/O)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282" y="1808498"/>
            <a:ext cx="9663764" cy="364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82" y="5538289"/>
            <a:ext cx="9663764" cy="7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Comments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18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Comments can be </a:t>
            </a:r>
            <a:r>
              <a:rPr lang="en-US" sz="2400" b="1" dirty="0"/>
              <a:t>singled-lined</a:t>
            </a:r>
            <a:r>
              <a:rPr lang="en-US" sz="2400" dirty="0"/>
              <a:t> or </a:t>
            </a:r>
            <a:r>
              <a:rPr lang="en-US" sz="2400" b="1" dirty="0"/>
              <a:t>multi-lined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2"/>
                </a:solidFill>
              </a:rPr>
              <a:t>Single-line </a:t>
            </a:r>
            <a:r>
              <a:rPr lang="en-US" sz="2800" dirty="0" smtClean="0">
                <a:solidFill>
                  <a:schemeClr val="accent2"/>
                </a:solidFill>
              </a:rPr>
              <a:t>Comments 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 </a:t>
            </a:r>
            <a:r>
              <a:rPr lang="en-US" sz="2400" dirty="0" smtClean="0">
                <a:solidFill>
                  <a:schemeClr val="tx1"/>
                </a:solidFill>
              </a:rPr>
              <a:t>Single-line </a:t>
            </a:r>
            <a:r>
              <a:rPr lang="en-US" sz="2400" dirty="0">
                <a:solidFill>
                  <a:schemeClr val="tx1"/>
                </a:solidFill>
              </a:rPr>
              <a:t>comments start with two forward slashes </a:t>
            </a:r>
            <a:r>
              <a:rPr lang="en-US" sz="2400" b="1" dirty="0" smtClean="0">
                <a:solidFill>
                  <a:srgbClr val="FF0000"/>
                </a:solidFill>
              </a:rPr>
              <a:t>(//)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/>
                </a:solidFill>
              </a:rPr>
              <a:t>Multi-line Comments:</a:t>
            </a:r>
            <a:endParaRPr lang="en-US" sz="2800" dirty="0">
              <a:solidFill>
                <a:schemeClr val="accent2"/>
              </a:solidFill>
            </a:endParaRPr>
          </a:p>
          <a:p>
            <a:pPr marL="475488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Multi-line comments start with </a:t>
            </a:r>
            <a:r>
              <a:rPr lang="en-US" sz="2400" b="1" dirty="0">
                <a:solidFill>
                  <a:srgbClr val="FF0000"/>
                </a:solidFill>
              </a:rPr>
              <a:t>/*</a:t>
            </a:r>
            <a:r>
              <a:rPr lang="en-US" sz="2400" dirty="0">
                <a:solidFill>
                  <a:schemeClr val="tx1"/>
                </a:solidFill>
              </a:rPr>
              <a:t> and ends with </a:t>
            </a:r>
            <a:r>
              <a:rPr lang="en-US" sz="2400" b="1" dirty="0">
                <a:solidFill>
                  <a:srgbClr val="FF0000"/>
                </a:solidFill>
              </a:rPr>
              <a:t>*/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83" y="3379328"/>
            <a:ext cx="8585735" cy="7595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27" y="5271465"/>
            <a:ext cx="8797491" cy="106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If ... </a:t>
            </a:r>
            <a:r>
              <a:rPr lang="en-US" b="1" dirty="0" smtClean="0">
                <a:solidFill>
                  <a:schemeClr val="tx1"/>
                </a:solidFill>
              </a:rPr>
              <a:t>Else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7"/>
            <a:ext cx="10058400" cy="169741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if 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else Statement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else if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2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f Statement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05789"/>
            <a:ext cx="10402030" cy="1716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921993"/>
            <a:ext cx="10058400" cy="23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9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else </a:t>
            </a:r>
            <a:r>
              <a:rPr lang="en-US" b="1" dirty="0" smtClean="0">
                <a:solidFill>
                  <a:schemeClr val="tx1"/>
                </a:solidFill>
              </a:rPr>
              <a:t>Statement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6771"/>
            <a:ext cx="10058400" cy="187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715353"/>
            <a:ext cx="100584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else if </a:t>
            </a:r>
            <a:r>
              <a:rPr lang="en-US" b="1" dirty="0" smtClean="0">
                <a:solidFill>
                  <a:schemeClr val="tx1"/>
                </a:solidFill>
              </a:rPr>
              <a:t>Statement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1826"/>
            <a:ext cx="10058400" cy="16321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493971"/>
            <a:ext cx="10058400" cy="283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82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181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Wingdings</vt:lpstr>
      <vt:lpstr>Retrospect</vt:lpstr>
      <vt:lpstr>Lab 2 Programming Essentials in C </vt:lpstr>
      <vt:lpstr>Contents</vt:lpstr>
      <vt:lpstr>Input Output (I/O)</vt:lpstr>
      <vt:lpstr>Input Output (I/O)</vt:lpstr>
      <vt:lpstr>Comments </vt:lpstr>
      <vt:lpstr>If ... Else</vt:lpstr>
      <vt:lpstr>If Statement</vt:lpstr>
      <vt:lpstr>else Statement</vt:lpstr>
      <vt:lpstr>else if Statement</vt:lpstr>
      <vt:lpstr>Short Hand If Else</vt:lpstr>
      <vt:lpstr>Short Hand If Else</vt:lpstr>
      <vt:lpstr>Assignment Operators</vt:lpstr>
      <vt:lpstr>Logical Operators</vt:lpstr>
      <vt:lpstr>Try This</vt:lpstr>
      <vt:lpstr>Bitwise Operators</vt:lpstr>
      <vt:lpstr>Bitwise AND Operator &amp;</vt:lpstr>
      <vt:lpstr>Bitwise OR Operator |</vt:lpstr>
      <vt:lpstr>Bitwise XOR (exclusive OR) Operator ^</vt:lpstr>
      <vt:lpstr>Bitwise Complement Operator ~</vt:lpstr>
      <vt:lpstr>Bitwise Complement Operator ~</vt:lpstr>
      <vt:lpstr>Shift Operators</vt:lpstr>
      <vt:lpstr>Misc Operators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Programming Essentials in C </dc:title>
  <dc:creator>Microsoft account</dc:creator>
  <cp:lastModifiedBy>Microsoft account</cp:lastModifiedBy>
  <cp:revision>57</cp:revision>
  <dcterms:created xsi:type="dcterms:W3CDTF">2023-02-17T18:16:01Z</dcterms:created>
  <dcterms:modified xsi:type="dcterms:W3CDTF">2023-02-17T21:00:29Z</dcterms:modified>
</cp:coreProperties>
</file>