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6" r:id="rId2"/>
    <p:sldId id="258" r:id="rId3"/>
    <p:sldId id="259" r:id="rId4"/>
    <p:sldId id="260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FFCC00"/>
    <a:srgbClr val="99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946" y="-2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2BF271-DDCD-4A8F-9993-CA5C9EE05E03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548BC3-E7F4-4768-9C34-A1350AE3C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156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a conflict (two sheets define a style for the same HTML element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548BC3-E7F4-4768-9C34-A1350AE3C0D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5782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548BC3-E7F4-4768-9C34-A1350AE3C0D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8217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548BC3-E7F4-4768-9C34-A1350AE3C0D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8217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548BC3-E7F4-4768-9C34-A1350AE3C0D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578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justify </a:t>
            </a:r>
            <a:r>
              <a:rPr lang="en-US" sz="1200" dirty="0"/>
              <a:t>(which widens all full lines</a:t>
            </a:r>
          </a:p>
          <a:p>
            <a:r>
              <a:rPr lang="en-US" sz="1200" dirty="0"/>
              <a:t>of the element so that they occupy its entire width)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548BC3-E7F4-4768-9C34-A1350AE3C0D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8217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548BC3-E7F4-4768-9C34-A1350AE3C0D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8217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548BC3-E7F4-4768-9C34-A1350AE3C0D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8217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548BC3-E7F4-4768-9C34-A1350AE3C0D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8217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not all properties are inherited (notice link's color above)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548BC3-E7F4-4768-9C34-A1350AE3C0D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8217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(later we will learn about more specific styles that can override more general styles)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548BC3-E7F4-4768-9C34-A1350AE3C0D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8217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more picky than the web browser, which may render malformed CSS correctly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548BC3-E7F4-4768-9C34-A1350AE3C0D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8217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548BC3-E7F4-4768-9C34-A1350AE3C0D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821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9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10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BC193921-F84E-439E-B46B-DB61D97E7DFC}" type="datetime1">
              <a:rPr lang="en-US" smtClean="0"/>
              <a:t>11/26/2023</a:t>
            </a:fld>
            <a:endParaRPr lang="en-US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CS380</a:t>
            </a:r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56B81A7-7EBE-4055-A988-4EA163496A0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4DFF5B-3307-489E-9EDF-9936DA106646}" type="datetime1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CS380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6B81A7-7EBE-4055-A988-4EA163496A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fld id="{F426D0EE-D62E-453B-A5F4-24826C59CFE2}" type="datetime1">
              <a:rPr lang="en-US" smtClean="0"/>
              <a:t>11/26/2023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CS380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fld id="{F56B81A7-7EBE-4055-A988-4EA163496A0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30D47AF-89C0-48CA-824F-ADDD7B01EE5E}" type="datetime1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CS380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6B81A7-7EBE-4055-A988-4EA163496A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428347-ED47-47AA-9898-2D49B348C40D}" type="datetime1">
              <a:rPr lang="en-US" smtClean="0"/>
              <a:t>11/26/2023</a:t>
            </a:fld>
            <a:endParaRPr lang="en-US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F56B81A7-7EBE-4055-A988-4EA163496A0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CS380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0D67355-D6E9-41E9-A701-C7483A6C9F14}" type="datetime1">
              <a:rPr lang="en-US" smtClean="0"/>
              <a:t>11/26/2023</a:t>
            </a:fld>
            <a:endParaRPr 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fld id="{F56B81A7-7EBE-4055-A988-4EA163496A0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en-US"/>
              <a:t>CS380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32B2286-9226-4041-9EA9-52AF1C99806A}" type="datetime1">
              <a:rPr lang="en-US" smtClean="0"/>
              <a:t>11/26/2023</a:t>
            </a:fld>
            <a:endParaRPr lang="en-US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fld id="{F56B81A7-7EBE-4055-A988-4EA163496A0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en-US"/>
              <a:t>CS380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9A9E3B4-C60B-4448-9541-A3A372E40858}" type="datetime1">
              <a:rPr lang="en-US" smtClean="0"/>
              <a:t>11/26/2023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CS380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6B81A7-7EBE-4055-A988-4EA163496A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0ECC7C-FA33-4B46-B0E2-2C2D92E80238}" type="datetime1">
              <a:rPr lang="en-US" smtClean="0"/>
              <a:t>11/26/2023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CS380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56B81A7-7EBE-4055-A988-4EA163496A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A6BBC48-6569-4B97-88AF-D0D0D2A921E7}" type="datetime1">
              <a:rPr lang="en-US" smtClean="0"/>
              <a:t>11/26/2023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CS380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6B81A7-7EBE-4055-A988-4EA163496A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8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9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10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lvl1pPr>
              <a:defRPr/>
            </a:lvl1pPr>
          </a:lstStyle>
          <a:p>
            <a:fld id="{CB89FE90-1C4A-48E6-A136-0B030992077A}" type="datetime1">
              <a:rPr lang="en-US" smtClean="0"/>
              <a:t>11/26/2023</a:t>
            </a:fld>
            <a:endParaRPr lang="en-US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 rtlCol="0"/>
          <a:lstStyle>
            <a:lvl1pPr>
              <a:defRPr sz="2800"/>
            </a:lvl1pPr>
          </a:lstStyle>
          <a:p>
            <a:fld id="{F56B81A7-7EBE-4055-A988-4EA163496A0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r>
              <a:rPr lang="en-US"/>
              <a:t>CS380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  <a:cs typeface="+mn-cs"/>
              </a:defRPr>
            </a:lvl1pPr>
          </a:lstStyle>
          <a:p>
            <a:fld id="{38DF3805-346E-40E4-8AD0-6D5FAFC1FCA3}" type="datetime1">
              <a:rPr lang="en-US" smtClean="0"/>
              <a:t>11/26/2023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  <a:cs typeface="+mn-cs"/>
              </a:defRPr>
            </a:lvl1pPr>
          </a:lstStyle>
          <a:p>
            <a:r>
              <a:rPr lang="en-US"/>
              <a:t>CS380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  <a:cs typeface="+mn-cs"/>
              </a:defRPr>
            </a:lvl1pPr>
          </a:lstStyle>
          <a:p>
            <a:fld id="{F56B81A7-7EBE-4055-A988-4EA163496A0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eaLnBrk="1" fontAlgn="base" hangingPunct="1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fontAlgn="base" hangingPunct="1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fontAlgn="base" hangingPunct="1">
        <a:spcBef>
          <a:spcPts val="400"/>
        </a:spcBef>
        <a:spcAft>
          <a:spcPct val="0"/>
        </a:spcAft>
        <a:buClr>
          <a:srgbClr val="A04DA3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fontAlgn="base" hangingPunct="1">
        <a:spcBef>
          <a:spcPts val="400"/>
        </a:spcBef>
        <a:spcAft>
          <a:spcPct val="0"/>
        </a:spcAft>
        <a:buClr>
          <a:srgbClr val="C4652D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css/css_reference.asp#font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css/css_reference.asp#text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for Styling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CS380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6B81A7-7EBE-4055-A988-4EA163496A0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368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10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9600" y="1600200"/>
            <a:ext cx="8153400" cy="175432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h1, h2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color: green;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h2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background-color: yellow;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							 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CSS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7188" y="3505200"/>
            <a:ext cx="8153400" cy="126188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This paragraph uses the above style.</a:t>
            </a:r>
          </a:p>
          <a:p>
            <a:endParaRPr lang="en-US" sz="2000" dirty="0"/>
          </a:p>
          <a:p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				      output</a:t>
            </a:r>
          </a:p>
        </p:txBody>
      </p:sp>
      <p:sp>
        <p:nvSpPr>
          <p:cNvPr id="3" name="Rectangle 2"/>
          <p:cNvSpPr/>
          <p:nvPr/>
        </p:nvSpPr>
        <p:spPr>
          <a:xfrm>
            <a:off x="609600" y="3962400"/>
            <a:ext cx="8130988" cy="33855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This h2 uses the above styles.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40976" y="5029200"/>
            <a:ext cx="8153400" cy="1524000"/>
          </a:xfrm>
        </p:spPr>
        <p:txBody>
          <a:bodyPr/>
          <a:lstStyle/>
          <a:p>
            <a:r>
              <a:rPr lang="en-US" sz="2400" dirty="0"/>
              <a:t>A style can select multiple elements separated by commas</a:t>
            </a:r>
          </a:p>
          <a:p>
            <a:r>
              <a:rPr lang="en-US" sz="2400" dirty="0"/>
              <a:t>The individual elements can also have their own styles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CS380</a:t>
            </a:r>
          </a:p>
        </p:txBody>
      </p:sp>
    </p:spTree>
    <p:extLst>
      <p:ext uri="{BB962C8B-B14F-4D97-AF65-F5344CB8AC3E}">
        <p14:creationId xmlns:p14="http://schemas.microsoft.com/office/powerpoint/2010/main" val="4160314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comments /*…*/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11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9600" y="1600200"/>
            <a:ext cx="8153400" cy="14773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/* This is a comment.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It can span many lines in the CSS file. */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color: red; background-color: aqua;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 							 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CSS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40976" y="3657600"/>
            <a:ext cx="8153400" cy="1524000"/>
          </a:xfrm>
        </p:spPr>
        <p:txBody>
          <a:bodyPr/>
          <a:lstStyle/>
          <a:p>
            <a:r>
              <a:rPr lang="en-US" sz="2400" dirty="0"/>
              <a:t>CSS (like HTML) is usually not commented as rigorously as programming languages such as Java</a:t>
            </a:r>
          </a:p>
          <a:p>
            <a:r>
              <a:rPr lang="en-US" sz="2400" dirty="0"/>
              <a:t>The // single-line comment style is NOT supported in CSS</a:t>
            </a:r>
          </a:p>
          <a:p>
            <a:r>
              <a:rPr lang="en-US" sz="2400" dirty="0"/>
              <a:t>The &lt;!-- ... --&gt; HTML comment style is also NOT supported in CSS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CS380</a:t>
            </a:r>
          </a:p>
        </p:txBody>
      </p:sp>
    </p:spTree>
    <p:extLst>
      <p:ext uri="{BB962C8B-B14F-4D97-AF65-F5344CB8AC3E}">
        <p14:creationId xmlns:p14="http://schemas.microsoft.com/office/powerpoint/2010/main" val="181567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properties for fonts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043903592"/>
              </p:ext>
            </p:extLst>
          </p:nvPr>
        </p:nvGraphicFramePr>
        <p:xfrm>
          <a:off x="609600" y="1752600"/>
          <a:ext cx="8153400" cy="198120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407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property 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description </a:t>
                      </a:r>
                      <a:endParaRPr 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font-family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which font will be used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font-size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how large the letters will be drawn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font-style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used to enable/disable italic style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font-weight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used to enable/disable bold style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CS380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6B81A7-7EBE-4055-A988-4EA163496A0A}" type="slidenum">
              <a:rPr lang="en-US" smtClean="0"/>
              <a:t>12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" y="4431268"/>
            <a:ext cx="8298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Complete list of font properties</a:t>
            </a:r>
            <a:r>
              <a:rPr lang="en-US" dirty="0"/>
              <a:t> (http://www.w3schools.com/css/css_reference.asp#font)</a:t>
            </a:r>
          </a:p>
        </p:txBody>
      </p:sp>
    </p:spTree>
    <p:extLst>
      <p:ext uri="{BB962C8B-B14F-4D97-AF65-F5344CB8AC3E}">
        <p14:creationId xmlns:p14="http://schemas.microsoft.com/office/powerpoint/2010/main" val="120593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font-family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13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9600" y="1600200"/>
            <a:ext cx="8153400" cy="175432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font-family: Georgia;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h2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font-family: "Courier New";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							 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CSS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7188" y="3505200"/>
            <a:ext cx="8153400" cy="135421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eorgia" pitchFamily="18" charset="0"/>
              </a:rPr>
              <a:t>This paragraph uses the first style above.</a:t>
            </a:r>
          </a:p>
          <a:p>
            <a:endParaRPr lang="en-US" sz="2000" dirty="0">
              <a:latin typeface="Georgia" pitchFamily="18" charset="0"/>
            </a:endParaRPr>
          </a:p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This h2 uses the second style above.</a:t>
            </a:r>
            <a:endParaRPr lang="en-US" sz="20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				      output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40976" y="5029200"/>
            <a:ext cx="8153400" cy="1524000"/>
          </a:xfrm>
        </p:spPr>
        <p:txBody>
          <a:bodyPr/>
          <a:lstStyle/>
          <a:p>
            <a:r>
              <a:rPr lang="en-US" sz="2400" dirty="0"/>
              <a:t>Enclose multi-word font names in quotes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CS380</a:t>
            </a:r>
          </a:p>
        </p:txBody>
      </p:sp>
    </p:spTree>
    <p:extLst>
      <p:ext uri="{BB962C8B-B14F-4D97-AF65-F5344CB8AC3E}">
        <p14:creationId xmlns:p14="http://schemas.microsoft.com/office/powerpoint/2010/main" val="570721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about font-family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14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9600" y="1600200"/>
            <a:ext cx="8153400" cy="923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font-family: Garamond, "Times New Roman", serif;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							 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CSS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7188" y="2667000"/>
            <a:ext cx="8153400" cy="67710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aramond" pitchFamily="18" charset="0"/>
              </a:rPr>
              <a:t>This paragraph uses the above style.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				      				             output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40976" y="3352800"/>
            <a:ext cx="8153400" cy="1524000"/>
          </a:xfrm>
        </p:spPr>
        <p:txBody>
          <a:bodyPr/>
          <a:lstStyle/>
          <a:p>
            <a:r>
              <a:rPr lang="en-US" sz="2400" dirty="0"/>
              <a:t>We can specify multiple fonts from highest to lowest priority</a:t>
            </a:r>
          </a:p>
          <a:p>
            <a:r>
              <a:rPr lang="en-US" sz="2400" dirty="0"/>
              <a:t>Generic font names:</a:t>
            </a:r>
          </a:p>
          <a:p>
            <a:pPr lvl="1"/>
            <a:r>
              <a:rPr lang="en-US" sz="2400" dirty="0">
                <a:latin typeface="Times New Roman"/>
              </a:rPr>
              <a:t>serif</a:t>
            </a:r>
            <a:r>
              <a:rPr lang="en-US" sz="2400" dirty="0"/>
              <a:t>, </a:t>
            </a:r>
            <a:r>
              <a:rPr lang="en-US" sz="2400" dirty="0">
                <a:latin typeface="Arial"/>
              </a:rPr>
              <a:t>sans-serif</a:t>
            </a:r>
            <a:r>
              <a:rPr lang="en-US" sz="2400" dirty="0"/>
              <a:t>, </a:t>
            </a:r>
            <a:r>
              <a:rPr lang="en-US" sz="2400" dirty="0">
                <a:latin typeface="Comic Sans MS"/>
              </a:rPr>
              <a:t>cursive</a:t>
            </a:r>
            <a:r>
              <a:rPr lang="en-US" sz="2400" dirty="0"/>
              <a:t>, </a:t>
            </a:r>
            <a:r>
              <a:rPr lang="en-US" sz="2400" dirty="0">
                <a:latin typeface="Algerian"/>
              </a:rPr>
              <a:t>fantasy</a:t>
            </a:r>
            <a:r>
              <a:rPr lang="en-US" sz="2400" dirty="0"/>
              <a:t>, </a:t>
            </a:r>
            <a:r>
              <a:rPr lang="en-US" sz="2400" dirty="0" err="1">
                <a:latin typeface="Courier New"/>
              </a:rPr>
              <a:t>monospace</a:t>
            </a:r>
            <a:endParaRPr lang="en-US" sz="2400" dirty="0">
              <a:latin typeface="Courier New"/>
            </a:endParaRPr>
          </a:p>
          <a:p>
            <a:r>
              <a:rPr lang="en-US" sz="2700" dirty="0"/>
              <a:t>If the first font is not found on the user's computer, the next is tried</a:t>
            </a:r>
          </a:p>
          <a:p>
            <a:r>
              <a:rPr lang="en-US" sz="2400" dirty="0"/>
              <a:t>Placing a generic font name at the end of your font-family value, ensures that every computer will use a valid font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CS380</a:t>
            </a:r>
          </a:p>
        </p:txBody>
      </p:sp>
    </p:spTree>
    <p:extLst>
      <p:ext uri="{BB962C8B-B14F-4D97-AF65-F5344CB8AC3E}">
        <p14:creationId xmlns:p14="http://schemas.microsoft.com/office/powerpoint/2010/main" val="9316198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font-size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15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9600" y="1600200"/>
            <a:ext cx="8153400" cy="923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font-size: 24pt;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							 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CSS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7188" y="2667000"/>
            <a:ext cx="8153400" cy="7386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This paragraph uses the style above.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		         				             output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40976" y="3352800"/>
            <a:ext cx="8153400" cy="1524000"/>
          </a:xfrm>
        </p:spPr>
        <p:txBody>
          <a:bodyPr/>
          <a:lstStyle/>
          <a:p>
            <a:r>
              <a:rPr lang="en-US" sz="2400" dirty="0">
                <a:solidFill>
                  <a:srgbClr val="00009A"/>
                </a:solidFill>
                <a:latin typeface="Garamond"/>
              </a:rPr>
              <a:t>units: pixels (</a:t>
            </a:r>
            <a:r>
              <a:rPr lang="en-US" sz="2400" dirty="0" err="1">
                <a:solidFill>
                  <a:srgbClr val="00009A"/>
                </a:solidFill>
                <a:latin typeface="CourierNew"/>
              </a:rPr>
              <a:t>px</a:t>
            </a:r>
            <a:r>
              <a:rPr lang="en-US" sz="2400" dirty="0">
                <a:solidFill>
                  <a:srgbClr val="00009A"/>
                </a:solidFill>
                <a:latin typeface="Garamond"/>
              </a:rPr>
              <a:t>) vs. point (</a:t>
            </a:r>
            <a:r>
              <a:rPr lang="en-US" sz="2400" dirty="0" err="1">
                <a:solidFill>
                  <a:srgbClr val="00009A"/>
                </a:solidFill>
                <a:latin typeface="CourierNew"/>
              </a:rPr>
              <a:t>pt</a:t>
            </a:r>
            <a:r>
              <a:rPr lang="en-US" sz="2400" dirty="0">
                <a:solidFill>
                  <a:srgbClr val="00009A"/>
                </a:solidFill>
                <a:latin typeface="Garamond"/>
              </a:rPr>
              <a:t>) vs. m-size (</a:t>
            </a:r>
            <a:r>
              <a:rPr lang="en-US" sz="2400" dirty="0" err="1">
                <a:solidFill>
                  <a:srgbClr val="00009A"/>
                </a:solidFill>
                <a:latin typeface="CourierNew"/>
              </a:rPr>
              <a:t>em</a:t>
            </a:r>
            <a:r>
              <a:rPr lang="en-US" sz="2400" dirty="0">
                <a:solidFill>
                  <a:srgbClr val="00009A"/>
                </a:solidFill>
                <a:latin typeface="Garamond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New"/>
              </a:rPr>
              <a:t>16px</a:t>
            </a:r>
            <a:r>
              <a:rPr lang="en-US" sz="2400" dirty="0">
                <a:solidFill>
                  <a:srgbClr val="000000"/>
                </a:solidFill>
                <a:latin typeface="Garamond"/>
              </a:rPr>
              <a:t>, </a:t>
            </a:r>
            <a:r>
              <a:rPr lang="en-US" sz="2800" dirty="0">
                <a:solidFill>
                  <a:srgbClr val="000000"/>
                </a:solidFill>
                <a:latin typeface="CourierNew"/>
              </a:rPr>
              <a:t>16pt</a:t>
            </a:r>
            <a:r>
              <a:rPr lang="en-US" sz="2400" dirty="0">
                <a:solidFill>
                  <a:srgbClr val="000000"/>
                </a:solidFill>
                <a:latin typeface="Garamond"/>
              </a:rPr>
              <a:t>, </a:t>
            </a:r>
            <a:r>
              <a:rPr lang="en-US" sz="2800" dirty="0">
                <a:solidFill>
                  <a:srgbClr val="000000"/>
                </a:solidFill>
                <a:latin typeface="CourierNew"/>
              </a:rPr>
              <a:t>1.16em</a:t>
            </a:r>
          </a:p>
          <a:p>
            <a:r>
              <a:rPr lang="en-US" sz="2400" dirty="0">
                <a:solidFill>
                  <a:srgbClr val="000000"/>
                </a:solidFill>
                <a:latin typeface="Garamond"/>
              </a:rPr>
              <a:t>vague font sizes: </a:t>
            </a:r>
            <a:r>
              <a:rPr lang="en-US" sz="800" dirty="0">
                <a:solidFill>
                  <a:srgbClr val="000000"/>
                </a:solidFill>
                <a:latin typeface="CourierNew"/>
              </a:rPr>
              <a:t>xx-small</a:t>
            </a:r>
            <a:r>
              <a:rPr lang="en-US" sz="2400" dirty="0">
                <a:solidFill>
                  <a:srgbClr val="000000"/>
                </a:solidFill>
                <a:latin typeface="Garamond"/>
              </a:rPr>
              <a:t>, </a:t>
            </a:r>
            <a:r>
              <a:rPr lang="en-US" sz="800" dirty="0">
                <a:solidFill>
                  <a:srgbClr val="000000"/>
                </a:solidFill>
                <a:latin typeface="CourierNew"/>
              </a:rPr>
              <a:t>x-small</a:t>
            </a:r>
            <a:r>
              <a:rPr lang="en-US" sz="2400" dirty="0">
                <a:solidFill>
                  <a:srgbClr val="000000"/>
                </a:solidFill>
                <a:latin typeface="Garamond"/>
              </a:rPr>
              <a:t>, </a:t>
            </a:r>
            <a:r>
              <a:rPr lang="en-US" sz="800" dirty="0">
                <a:solidFill>
                  <a:srgbClr val="000000"/>
                </a:solidFill>
                <a:latin typeface="CourierNew"/>
              </a:rPr>
              <a:t>small</a:t>
            </a:r>
            <a:r>
              <a:rPr lang="en-US" sz="2400" dirty="0">
                <a:solidFill>
                  <a:srgbClr val="000000"/>
                </a:solidFill>
                <a:latin typeface="Garamond"/>
              </a:rPr>
              <a:t>, </a:t>
            </a:r>
            <a:r>
              <a:rPr lang="en-US" sz="1200" dirty="0">
                <a:solidFill>
                  <a:srgbClr val="000000"/>
                </a:solidFill>
                <a:latin typeface="CourierNew"/>
              </a:rPr>
              <a:t>medium</a:t>
            </a:r>
            <a:r>
              <a:rPr lang="en-US" sz="2400" dirty="0">
                <a:solidFill>
                  <a:srgbClr val="000000"/>
                </a:solidFill>
                <a:latin typeface="Garamond"/>
              </a:rPr>
              <a:t>, </a:t>
            </a:r>
            <a:r>
              <a:rPr lang="en-US" sz="1400" dirty="0">
                <a:solidFill>
                  <a:srgbClr val="000000"/>
                </a:solidFill>
                <a:latin typeface="CourierNew"/>
              </a:rPr>
              <a:t>large</a:t>
            </a:r>
            <a:r>
              <a:rPr lang="en-US" sz="2400" dirty="0">
                <a:solidFill>
                  <a:srgbClr val="000000"/>
                </a:solidFill>
                <a:latin typeface="Garamond"/>
              </a:rPr>
              <a:t>, </a:t>
            </a:r>
            <a:r>
              <a:rPr lang="en-US" sz="2400" dirty="0">
                <a:solidFill>
                  <a:srgbClr val="000000"/>
                </a:solidFill>
                <a:latin typeface="CourierNew"/>
              </a:rPr>
              <a:t>x-large</a:t>
            </a:r>
            <a:r>
              <a:rPr lang="en-US" sz="2400" dirty="0">
                <a:solidFill>
                  <a:srgbClr val="000000"/>
                </a:solidFill>
                <a:latin typeface="Garamond"/>
              </a:rPr>
              <a:t>, </a:t>
            </a:r>
            <a:r>
              <a:rPr lang="en-US" sz="3200" dirty="0">
                <a:solidFill>
                  <a:srgbClr val="000000"/>
                </a:solidFill>
                <a:latin typeface="CourierNew"/>
              </a:rPr>
              <a:t>xx-large</a:t>
            </a:r>
            <a:r>
              <a:rPr lang="en-US" sz="2400" dirty="0">
                <a:solidFill>
                  <a:srgbClr val="000000"/>
                </a:solidFill>
                <a:latin typeface="Garamond"/>
              </a:rPr>
              <a:t>, </a:t>
            </a:r>
            <a:r>
              <a:rPr lang="en-US" sz="1800" dirty="0">
                <a:solidFill>
                  <a:srgbClr val="000000"/>
                </a:solidFill>
                <a:latin typeface="CourierNew"/>
              </a:rPr>
              <a:t>smaller</a:t>
            </a:r>
            <a:r>
              <a:rPr lang="en-US" sz="2400" dirty="0">
                <a:solidFill>
                  <a:srgbClr val="000000"/>
                </a:solidFill>
                <a:latin typeface="Garamond"/>
              </a:rPr>
              <a:t>, </a:t>
            </a:r>
            <a:r>
              <a:rPr lang="en-US" sz="3600" dirty="0">
                <a:solidFill>
                  <a:srgbClr val="000000"/>
                </a:solidFill>
                <a:latin typeface="CourierNew"/>
              </a:rPr>
              <a:t>larger</a:t>
            </a:r>
          </a:p>
          <a:p>
            <a:r>
              <a:rPr lang="fr-FR" sz="2400" dirty="0" err="1">
                <a:solidFill>
                  <a:srgbClr val="000000"/>
                </a:solidFill>
                <a:latin typeface="Garamond"/>
              </a:rPr>
              <a:t>percentage</a:t>
            </a:r>
            <a:r>
              <a:rPr lang="fr-FR" sz="2400" dirty="0">
                <a:solidFill>
                  <a:srgbClr val="000000"/>
                </a:solidFill>
                <a:latin typeface="Garamond"/>
              </a:rPr>
              <a:t> font sizes, </a:t>
            </a:r>
            <a:r>
              <a:rPr lang="fr-FR" sz="2400" dirty="0" err="1">
                <a:solidFill>
                  <a:srgbClr val="000000"/>
                </a:solidFill>
                <a:latin typeface="Garamond"/>
              </a:rPr>
              <a:t>e.g</a:t>
            </a:r>
            <a:r>
              <a:rPr lang="fr-FR" sz="2400" dirty="0">
                <a:solidFill>
                  <a:srgbClr val="000000"/>
                </a:solidFill>
                <a:latin typeface="Garamond"/>
              </a:rPr>
              <a:t>.: </a:t>
            </a:r>
            <a:r>
              <a:rPr lang="fr-FR" sz="2000" dirty="0">
                <a:solidFill>
                  <a:srgbClr val="000000"/>
                </a:solidFill>
                <a:latin typeface="CourierNew"/>
              </a:rPr>
              <a:t>90%</a:t>
            </a:r>
            <a:r>
              <a:rPr lang="fr-FR" sz="2400" dirty="0">
                <a:solidFill>
                  <a:srgbClr val="000000"/>
                </a:solidFill>
                <a:latin typeface="Garamond"/>
              </a:rPr>
              <a:t>, </a:t>
            </a:r>
            <a:r>
              <a:rPr lang="fr-FR" sz="3200" dirty="0">
                <a:solidFill>
                  <a:srgbClr val="000000"/>
                </a:solidFill>
                <a:latin typeface="CourierNew"/>
              </a:rPr>
              <a:t>120%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CS380</a:t>
            </a:r>
          </a:p>
        </p:txBody>
      </p:sp>
    </p:spTree>
    <p:extLst>
      <p:ext uri="{BB962C8B-B14F-4D97-AF65-F5344CB8AC3E}">
        <p14:creationId xmlns:p14="http://schemas.microsoft.com/office/powerpoint/2010/main" val="31066683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font-size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16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9600" y="1600200"/>
            <a:ext cx="8153400" cy="923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font-size: 24pt;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							 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CSS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7188" y="2667000"/>
            <a:ext cx="8153400" cy="7386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This paragraph uses the style above.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		         				             output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40976" y="3352800"/>
            <a:ext cx="8153400" cy="1524000"/>
          </a:xfrm>
        </p:spPr>
        <p:txBody>
          <a:bodyPr/>
          <a:lstStyle/>
          <a:p>
            <a:r>
              <a:rPr lang="en-US" sz="2400" dirty="0" err="1">
                <a:solidFill>
                  <a:srgbClr val="000000"/>
                </a:solidFill>
                <a:latin typeface="CourierNew"/>
              </a:rPr>
              <a:t>pt</a:t>
            </a:r>
            <a:r>
              <a:rPr lang="en-US" sz="2400" dirty="0">
                <a:solidFill>
                  <a:srgbClr val="000000"/>
                </a:solidFill>
                <a:latin typeface="CourierNew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Garamond"/>
              </a:rPr>
              <a:t>specifies number of point, where a point is 1/72 of an inch onscreen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ourierNew"/>
              </a:rPr>
              <a:t>px</a:t>
            </a:r>
            <a:r>
              <a:rPr lang="en-US" sz="2400" dirty="0">
                <a:solidFill>
                  <a:srgbClr val="000000"/>
                </a:solidFill>
                <a:latin typeface="CourierNew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Garamond"/>
              </a:rPr>
              <a:t>specifies a number of pixels on the screen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ourierNew"/>
              </a:rPr>
              <a:t>em</a:t>
            </a:r>
            <a:r>
              <a:rPr lang="en-US" sz="2400" dirty="0">
                <a:solidFill>
                  <a:srgbClr val="000000"/>
                </a:solidFill>
                <a:latin typeface="CourierNew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Garamond"/>
              </a:rPr>
              <a:t>specifies number of m-widths, where 1 </a:t>
            </a:r>
            <a:r>
              <a:rPr lang="en-US" sz="2400" dirty="0" err="1">
                <a:solidFill>
                  <a:srgbClr val="000000"/>
                </a:solidFill>
                <a:latin typeface="Garamond"/>
              </a:rPr>
              <a:t>em</a:t>
            </a:r>
            <a:r>
              <a:rPr lang="en-US" sz="2400" dirty="0">
                <a:solidFill>
                  <a:srgbClr val="000000"/>
                </a:solidFill>
                <a:latin typeface="Garamond"/>
              </a:rPr>
              <a:t> is equal to the font's current size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CS380</a:t>
            </a:r>
          </a:p>
        </p:txBody>
      </p:sp>
    </p:spTree>
    <p:extLst>
      <p:ext uri="{BB962C8B-B14F-4D97-AF65-F5344CB8AC3E}">
        <p14:creationId xmlns:p14="http://schemas.microsoft.com/office/powerpoint/2010/main" val="15518967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font-weight, font-style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17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9600" y="1600200"/>
            <a:ext cx="8153400" cy="12003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font-weight: bold;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font-style: italic;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  						        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CSS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2918936"/>
            <a:ext cx="8153400" cy="67710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i="1" dirty="0">
                <a:latin typeface="Times New Roman" pitchFamily="18" charset="0"/>
                <a:cs typeface="Times New Roman" pitchFamily="18" charset="0"/>
              </a:rPr>
              <a:t>This paragraph uses the style above.</a:t>
            </a:r>
            <a:r>
              <a:rPr lang="en-US" sz="20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	         				             output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40976" y="3886200"/>
            <a:ext cx="8153400" cy="1524000"/>
          </a:xfrm>
        </p:spPr>
        <p:txBody>
          <a:bodyPr/>
          <a:lstStyle/>
          <a:p>
            <a:r>
              <a:rPr lang="en-US" sz="2400" dirty="0"/>
              <a:t>Either of the above can be set to normal to turn them off (e.g. headings)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CS380</a:t>
            </a:r>
          </a:p>
        </p:txBody>
      </p:sp>
    </p:spTree>
    <p:extLst>
      <p:ext uri="{BB962C8B-B14F-4D97-AF65-F5344CB8AC3E}">
        <p14:creationId xmlns:p14="http://schemas.microsoft.com/office/powerpoint/2010/main" val="18453723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properties for text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730913648"/>
              </p:ext>
            </p:extLst>
          </p:nvPr>
        </p:nvGraphicFramePr>
        <p:xfrm>
          <a:off x="609600" y="1828800"/>
          <a:ext cx="8153400" cy="289560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407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000" b="1" dirty="0"/>
                        <a:t>property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description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text-align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alignment of text within its element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text-decoration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decorations such as underlining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line-height, </a:t>
                      </a:r>
                      <a:br>
                        <a:rPr lang="en-US" sz="2000" dirty="0"/>
                      </a:br>
                      <a:r>
                        <a:rPr lang="en-US" sz="2000" dirty="0"/>
                        <a:t>word-spacing, </a:t>
                      </a:r>
                      <a:br>
                        <a:rPr lang="en-US" sz="2000" dirty="0"/>
                      </a:br>
                      <a:r>
                        <a:rPr lang="en-US" sz="2000" dirty="0"/>
                        <a:t>letter-spacing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gaps between the various portions of the text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text-indent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indents the first letter of each paragraph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CS380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6B81A7-7EBE-4055-A988-4EA163496A0A}" type="slidenum">
              <a:rPr lang="en-US" smtClean="0"/>
              <a:t>18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" y="5040868"/>
            <a:ext cx="8294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Complete list of text properties</a:t>
            </a:r>
            <a:r>
              <a:rPr lang="en-US" dirty="0"/>
              <a:t> (http://www.w3schools.com/css/css_reference.asp#text)</a:t>
            </a:r>
          </a:p>
        </p:txBody>
      </p:sp>
    </p:spTree>
    <p:extLst>
      <p:ext uri="{BB962C8B-B14F-4D97-AF65-F5344CB8AC3E}">
        <p14:creationId xmlns:p14="http://schemas.microsoft.com/office/powerpoint/2010/main" val="30764923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text-align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19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9600" y="1600200"/>
            <a:ext cx="8153400" cy="923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blockquote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{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text-align: justify;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h2 {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text-align: center;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						                                         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CSS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2667000"/>
            <a:ext cx="8153400" cy="166199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The Gollum’s Quote</a:t>
            </a:r>
          </a:p>
          <a:p>
            <a:pPr algn="just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We wants it, we needs it. Must have the precious. They stole it from us. Sneaky little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hobbitses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 Wicked,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tricksy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false!</a:t>
            </a:r>
            <a:r>
              <a:rPr lang="en-US" sz="20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  	         				             output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40976" y="4419600"/>
            <a:ext cx="8153400" cy="1524000"/>
          </a:xfrm>
        </p:spPr>
        <p:txBody>
          <a:bodyPr/>
          <a:lstStyle/>
          <a:p>
            <a:r>
              <a:rPr lang="en-US" sz="2400" dirty="0"/>
              <a:t>text-align can be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left, right, center, or justify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CS380</a:t>
            </a:r>
          </a:p>
        </p:txBody>
      </p:sp>
      <p:pic>
        <p:nvPicPr>
          <p:cNvPr id="20481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4894648"/>
            <a:ext cx="1981200" cy="1963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2649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good, the bad and the… ugly!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4724400"/>
            <a:ext cx="8153400" cy="1524000"/>
          </a:xfrm>
        </p:spPr>
        <p:txBody>
          <a:bodyPr/>
          <a:lstStyle/>
          <a:p>
            <a:r>
              <a:rPr lang="en-US" dirty="0"/>
              <a:t>Tags such as b, i, u, and font are discouraged in strict XHTML</a:t>
            </a:r>
          </a:p>
          <a:p>
            <a:r>
              <a:rPr lang="en-US" dirty="0"/>
              <a:t>Why is this bad?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CS380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1524000"/>
            <a:ext cx="8153400" cy="17543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&lt;p&gt;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&lt;font face="Arial"&gt;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Shashdot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&lt;/font&gt;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News for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&lt;b&gt;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nerds!!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&lt;/b&gt;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You will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&lt;i&gt;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never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&lt;/i&gt;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&lt;u&gt;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EVER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&lt;/u&gt;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be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&lt;font size="+4" color="red"&gt;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BORED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&lt;/font&gt;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here!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&lt;/p&gt;								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3480137"/>
            <a:ext cx="8153400" cy="10772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Slashdot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. News for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nerds!!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You will never, </a:t>
            </a:r>
            <a:r>
              <a:rPr lang="en-US" sz="2000" u="sng" dirty="0">
                <a:latin typeface="Consolas" pitchFamily="49" charset="0"/>
                <a:cs typeface="Consolas" pitchFamily="49" charset="0"/>
              </a:rPr>
              <a:t>EVER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be </a:t>
            </a:r>
            <a:r>
              <a:rPr lang="en-US" sz="2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BORED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here!     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		                                   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7704297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text-decoration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20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9600" y="1600200"/>
            <a:ext cx="8153400" cy="923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 {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text-decoration: underline;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		                                   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CSS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2667000"/>
            <a:ext cx="8153400" cy="67710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>
                <a:latin typeface="Times New Roman" pitchFamily="18" charset="0"/>
                <a:cs typeface="Times New Roman" pitchFamily="18" charset="0"/>
              </a:rPr>
              <a:t>This paragraph uses the style above.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 	  	         				                           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output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40976" y="3505200"/>
            <a:ext cx="8153400" cy="1524000"/>
          </a:xfrm>
        </p:spPr>
        <p:txBody>
          <a:bodyPr/>
          <a:lstStyle/>
          <a:p>
            <a:r>
              <a:rPr lang="en-US" sz="2400" dirty="0"/>
              <a:t>can also be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overline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strike="sngStrike" dirty="0">
                <a:latin typeface="Courier New" pitchFamily="49" charset="0"/>
                <a:cs typeface="Courier New" pitchFamily="49" charset="0"/>
              </a:rPr>
              <a:t>line-through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blink, or none</a:t>
            </a:r>
          </a:p>
          <a:p>
            <a:r>
              <a:rPr lang="en-US" sz="2400" dirty="0"/>
              <a:t>effects can be combined: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text-decoration: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overline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underline;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CS380</a:t>
            </a:r>
          </a:p>
        </p:txBody>
      </p:sp>
    </p:spTree>
    <p:extLst>
      <p:ext uri="{BB962C8B-B14F-4D97-AF65-F5344CB8AC3E}">
        <p14:creationId xmlns:p14="http://schemas.microsoft.com/office/powerpoint/2010/main" val="36301345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list-style-type property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21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9600" y="1600200"/>
            <a:ext cx="8153400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{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list-style-type: lower-roman;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		                                          								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CSS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40976" y="2286000"/>
            <a:ext cx="8153400" cy="1524000"/>
          </a:xfrm>
        </p:spPr>
        <p:txBody>
          <a:bodyPr/>
          <a:lstStyle/>
          <a:p>
            <a:r>
              <a:rPr lang="en-US" sz="2400" dirty="0"/>
              <a:t>Possible values: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000" dirty="0"/>
              <a:t>i.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sz="2000" dirty="0"/>
              <a:t> : No marker</a:t>
            </a:r>
          </a:p>
          <a:p>
            <a:pPr marL="0" indent="0">
              <a:buNone/>
            </a:pPr>
            <a:r>
              <a:rPr lang="it-IT" sz="2000" dirty="0"/>
              <a:t>	ii. </a:t>
            </a:r>
            <a:r>
              <a:rPr lang="it-IT" sz="2000" dirty="0">
                <a:latin typeface="Courier New" pitchFamily="49" charset="0"/>
                <a:cs typeface="Courier New" pitchFamily="49" charset="0"/>
              </a:rPr>
              <a:t>disc</a:t>
            </a:r>
            <a:r>
              <a:rPr lang="it-IT" sz="2000" dirty="0"/>
              <a:t> (default), </a:t>
            </a:r>
            <a:r>
              <a:rPr lang="it-IT" sz="2000" dirty="0">
                <a:latin typeface="Courier New" pitchFamily="49" charset="0"/>
                <a:cs typeface="Courier New" pitchFamily="49" charset="0"/>
              </a:rPr>
              <a:t>circle, square</a:t>
            </a:r>
          </a:p>
          <a:p>
            <a:pPr marL="0" indent="0">
              <a:buNone/>
            </a:pPr>
            <a:r>
              <a:rPr lang="en-US" sz="2000" dirty="0"/>
              <a:t>	iii.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Decimal</a:t>
            </a:r>
            <a:r>
              <a:rPr lang="en-US" sz="2000" dirty="0"/>
              <a:t>: 1, 2, 3, etc.</a:t>
            </a:r>
          </a:p>
          <a:p>
            <a:pPr marL="0" indent="0">
              <a:buNone/>
            </a:pPr>
            <a:r>
              <a:rPr lang="en-US" sz="2000" dirty="0"/>
              <a:t>	iv.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decimal-leading-zero</a:t>
            </a:r>
            <a:r>
              <a:rPr lang="en-US" sz="2000" dirty="0"/>
              <a:t>: 01, 02, 03, etc.</a:t>
            </a:r>
          </a:p>
          <a:p>
            <a:pPr marL="0" indent="0">
              <a:buNone/>
            </a:pPr>
            <a:r>
              <a:rPr lang="en-US" sz="2000" dirty="0"/>
              <a:t>	v.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lower-roman</a:t>
            </a:r>
            <a:r>
              <a:rPr lang="en-US" sz="2000" dirty="0"/>
              <a:t>: i, ii, iii, iv, v, etc.</a:t>
            </a:r>
          </a:p>
          <a:p>
            <a:pPr marL="0" indent="0">
              <a:buNone/>
            </a:pPr>
            <a:r>
              <a:rPr lang="en-US" sz="2000" dirty="0"/>
              <a:t>	vi.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upper-roman</a:t>
            </a:r>
            <a:r>
              <a:rPr lang="en-US" sz="2000" dirty="0"/>
              <a:t>: I, II, III, IV, V, etc.</a:t>
            </a:r>
          </a:p>
          <a:p>
            <a:pPr marL="0" indent="0">
              <a:buNone/>
            </a:pPr>
            <a:r>
              <a:rPr lang="pt-BR" sz="2000" dirty="0"/>
              <a:t>	vii. 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lower-alpha</a:t>
            </a:r>
            <a:r>
              <a:rPr lang="pt-BR" sz="2000" dirty="0"/>
              <a:t>: a, b, c, d, e, etc.</a:t>
            </a:r>
          </a:p>
          <a:p>
            <a:pPr marL="0" indent="0">
              <a:buNone/>
            </a:pPr>
            <a:r>
              <a:rPr lang="pt-BR" sz="2000" dirty="0"/>
              <a:t>	viii. 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upper-alpha</a:t>
            </a:r>
            <a:r>
              <a:rPr lang="pt-BR" sz="2000" dirty="0"/>
              <a:t>: A, B, C, D, E, etc.</a:t>
            </a:r>
          </a:p>
          <a:p>
            <a:pPr marL="0" indent="0">
              <a:buNone/>
            </a:pPr>
            <a:r>
              <a:rPr lang="sv-SE" sz="2000" dirty="0"/>
              <a:t>	x. </a:t>
            </a:r>
            <a:r>
              <a:rPr lang="sv-SE" sz="1800" dirty="0">
                <a:latin typeface="Courier New" pitchFamily="49" charset="0"/>
                <a:cs typeface="Courier New" pitchFamily="49" charset="0"/>
              </a:rPr>
              <a:t>lower-greek</a:t>
            </a:r>
            <a:r>
              <a:rPr lang="sv-SE" sz="2000" dirty="0"/>
              <a:t>: alpha, beta, gamma, etc.</a:t>
            </a:r>
          </a:p>
          <a:p>
            <a:pPr marL="0" indent="0">
              <a:buNone/>
            </a:pPr>
            <a:r>
              <a:rPr lang="en-US" sz="2000" dirty="0"/>
              <a:t>	others: </a:t>
            </a:r>
            <a:r>
              <a:rPr lang="en-US" sz="2000" dirty="0" err="1"/>
              <a:t>hebrew</a:t>
            </a:r>
            <a:r>
              <a:rPr lang="en-US" sz="2000" dirty="0"/>
              <a:t>, </a:t>
            </a:r>
            <a:r>
              <a:rPr lang="en-US" sz="2000" dirty="0" err="1"/>
              <a:t>armenian</a:t>
            </a:r>
            <a:r>
              <a:rPr lang="en-US" sz="2000" dirty="0"/>
              <a:t>, </a:t>
            </a:r>
            <a:r>
              <a:rPr lang="en-US" sz="2000" dirty="0" err="1"/>
              <a:t>georgian</a:t>
            </a:r>
            <a:r>
              <a:rPr lang="en-US" sz="2000" dirty="0"/>
              <a:t>, </a:t>
            </a:r>
            <a:r>
              <a:rPr lang="en-US" sz="2000" dirty="0" err="1"/>
              <a:t>cjk</a:t>
            </a:r>
            <a:r>
              <a:rPr lang="en-US" sz="2000" dirty="0"/>
              <a:t>-ideographic, hiragana…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CS380</a:t>
            </a:r>
          </a:p>
        </p:txBody>
      </p:sp>
    </p:spTree>
    <p:extLst>
      <p:ext uri="{BB962C8B-B14F-4D97-AF65-F5344CB8AC3E}">
        <p14:creationId xmlns:p14="http://schemas.microsoft.com/office/powerpoint/2010/main" val="19393787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Body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22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9600" y="1600200"/>
            <a:ext cx="8153400" cy="12003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body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font-size: 16px;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		                                          								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CSS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40976" y="3352800"/>
            <a:ext cx="8153400" cy="1524000"/>
          </a:xfrm>
        </p:spPr>
        <p:txBody>
          <a:bodyPr/>
          <a:lstStyle/>
          <a:p>
            <a:r>
              <a:rPr lang="en-US" sz="2400" dirty="0"/>
              <a:t>Applies a style to the entire body of your page</a:t>
            </a:r>
          </a:p>
          <a:p>
            <a:r>
              <a:rPr lang="en-US" sz="2400" dirty="0"/>
              <a:t>Saves you from manually applying a style to each element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CS380</a:t>
            </a:r>
          </a:p>
        </p:txBody>
      </p:sp>
    </p:spTree>
    <p:extLst>
      <p:ext uri="{BB962C8B-B14F-4D97-AF65-F5344CB8AC3E}">
        <p14:creationId xmlns:p14="http://schemas.microsoft.com/office/powerpoint/2010/main" val="2160091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Cascading</a:t>
            </a:r>
            <a:r>
              <a:rPr lang="en-US" dirty="0"/>
              <a:t> Style Sheets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Properties of an element </a:t>
            </a:r>
            <a:r>
              <a:rPr lang="en-US" i="1" dirty="0"/>
              <a:t>cascade</a:t>
            </a:r>
            <a:r>
              <a:rPr lang="en-US" dirty="0"/>
              <a:t> together in this order:</a:t>
            </a:r>
          </a:p>
          <a:p>
            <a:pPr lvl="1"/>
            <a:r>
              <a:rPr lang="en-US" dirty="0"/>
              <a:t>browser's default styles</a:t>
            </a:r>
          </a:p>
          <a:p>
            <a:pPr lvl="1"/>
            <a:r>
              <a:rPr lang="en-US" dirty="0"/>
              <a:t>external style sheet files (in a &lt;link&gt; tag)</a:t>
            </a:r>
          </a:p>
          <a:p>
            <a:pPr lvl="1"/>
            <a:r>
              <a:rPr lang="en-US" dirty="0"/>
              <a:t>internal style sheets (inside a &lt;style&gt; tag in the page's header)</a:t>
            </a:r>
          </a:p>
          <a:p>
            <a:pPr lvl="1"/>
            <a:r>
              <a:rPr lang="en-US" dirty="0"/>
              <a:t>inline style (the style attribute of the HTML element)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CS380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6B81A7-7EBE-4055-A988-4EA163496A0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5388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Inheriting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24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9600" y="1600200"/>
            <a:ext cx="8153400" cy="175432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body { font-family: sans-serif; background-color: yellow; 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 { color: red; background-color: aqua; 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{ text-decoration: underline; 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h2 { font-weight: bold; text-align: center; }	                                          								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CSS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3581400"/>
            <a:ext cx="8153400" cy="1384995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This is a heading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bulleted list						           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output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40976" y="5105400"/>
            <a:ext cx="8153400" cy="1524000"/>
          </a:xfrm>
        </p:spPr>
        <p:txBody>
          <a:bodyPr/>
          <a:lstStyle/>
          <a:p>
            <a:r>
              <a:rPr lang="en-US" sz="2400" dirty="0"/>
              <a:t>when multiple styles apply to an element, they are inherited</a:t>
            </a:r>
          </a:p>
          <a:p>
            <a:r>
              <a:rPr lang="en-US" sz="2400" dirty="0"/>
              <a:t>a more tightly matching rule can override a more general inherited rule</a:t>
            </a:r>
          </a:p>
        </p:txBody>
      </p:sp>
      <p:sp>
        <p:nvSpPr>
          <p:cNvPr id="3" name="Rectangle 2"/>
          <p:cNvSpPr/>
          <p:nvPr/>
        </p:nvSpPr>
        <p:spPr>
          <a:xfrm>
            <a:off x="609600" y="4038600"/>
            <a:ext cx="8153400" cy="457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 styled paragraph. </a:t>
            </a:r>
            <a:r>
              <a:rPr lang="en-US" u="sng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Previous slides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are available on the website.</a:t>
            </a:r>
          </a:p>
          <a:p>
            <a:pPr algn="ctr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CS380</a:t>
            </a:r>
          </a:p>
        </p:txBody>
      </p:sp>
    </p:spTree>
    <p:extLst>
      <p:ext uri="{BB962C8B-B14F-4D97-AF65-F5344CB8AC3E}">
        <p14:creationId xmlns:p14="http://schemas.microsoft.com/office/powerpoint/2010/main" val="14294718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Styles that conflict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25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9600" y="1600200"/>
            <a:ext cx="8153400" cy="923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p, h1, h2 { color: blue; font-style: italic; 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h2 { color: red; background-color: yellow; }                                          								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CSS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2743200"/>
            <a:ext cx="8153400" cy="132343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This paragraph uses the first style above.</a:t>
            </a:r>
          </a:p>
          <a:p>
            <a:endParaRPr lang="en-US" sz="2000" i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000" i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/>
            <a:r>
              <a:rPr lang="en-US" sz="2000" i="1" dirty="0">
                <a:solidFill>
                  <a:schemeClr val="bg1">
                    <a:lumMod val="75000"/>
                  </a:schemeClr>
                </a:solidFill>
              </a:rPr>
              <a:t>output</a:t>
            </a:r>
            <a:endParaRPr lang="en-US" sz="2000" i="1" dirty="0"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40976" y="4419600"/>
            <a:ext cx="8153400" cy="1524000"/>
          </a:xfrm>
        </p:spPr>
        <p:txBody>
          <a:bodyPr/>
          <a:lstStyle/>
          <a:p>
            <a:r>
              <a:rPr lang="en-US" sz="2400" dirty="0"/>
              <a:t>when two styles set conflicting values for the same property, the latter style takes precedence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" y="3124200"/>
            <a:ext cx="8153400" cy="48276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This heading uses both styles above.</a:t>
            </a:r>
          </a:p>
          <a:p>
            <a:pPr algn="ctr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CS380</a:t>
            </a:r>
          </a:p>
        </p:txBody>
      </p:sp>
    </p:spTree>
    <p:extLst>
      <p:ext uri="{BB962C8B-B14F-4D97-AF65-F5344CB8AC3E}">
        <p14:creationId xmlns:p14="http://schemas.microsoft.com/office/powerpoint/2010/main" val="28757878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W3C CSS Validator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26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9600" y="1600200"/>
            <a:ext cx="8153400" cy="175432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&lt;p&gt;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&lt;a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="http://jigsaw.w3.org/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-validator/check/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referer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img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="http://jigsaw.w3.org/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-validator/images/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vcss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alt="Valid CSS!" /&gt;&lt;/a&gt;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&lt;/p&gt;                                          	 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CSS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3553361"/>
            <a:ext cx="8153400" cy="10156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2000" i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000" i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/>
            <a:r>
              <a:rPr lang="en-US" sz="2000" i="1" dirty="0">
                <a:solidFill>
                  <a:schemeClr val="bg1">
                    <a:lumMod val="75000"/>
                  </a:schemeClr>
                </a:solidFill>
              </a:rPr>
              <a:t>output</a:t>
            </a:r>
            <a:endParaRPr lang="en-US" sz="2000" i="1" dirty="0"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40976" y="4876800"/>
            <a:ext cx="8153400" cy="1524000"/>
          </a:xfrm>
        </p:spPr>
        <p:txBody>
          <a:bodyPr/>
          <a:lstStyle/>
          <a:p>
            <a:r>
              <a:rPr lang="en-US" sz="2400" dirty="0"/>
              <a:t>jigsaw.w3.org/</a:t>
            </a:r>
            <a:r>
              <a:rPr lang="en-US" sz="2400" dirty="0" err="1"/>
              <a:t>css</a:t>
            </a:r>
            <a:r>
              <a:rPr lang="en-US" sz="2400" dirty="0"/>
              <a:t>-validator/</a:t>
            </a:r>
          </a:p>
          <a:p>
            <a:r>
              <a:rPr lang="en-US" sz="2400" dirty="0"/>
              <a:t>checks your CSS to make sure it meets the official CSS specifications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CS380</a:t>
            </a: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" y="3636172"/>
            <a:ext cx="1791305" cy="631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34412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properties for backgrounds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165643865"/>
              </p:ext>
            </p:extLst>
          </p:nvPr>
        </p:nvGraphicFramePr>
        <p:xfrm>
          <a:off x="609600" y="1676400"/>
          <a:ext cx="8153400" cy="338328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407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000" b="1" dirty="0"/>
                        <a:t>property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description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background-color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color to fill background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background-image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image to place in background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background-position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placement of bg image within element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background-repeat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whether/how </a:t>
                      </a:r>
                      <a:r>
                        <a:rPr lang="en-US" sz="2000" dirty="0" err="1"/>
                        <a:t>bg</a:t>
                      </a:r>
                      <a:r>
                        <a:rPr lang="en-US" sz="2000" dirty="0"/>
                        <a:t> image should be repeated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background-attachment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whether </a:t>
                      </a:r>
                      <a:r>
                        <a:rPr lang="en-US" sz="2000" dirty="0" err="1"/>
                        <a:t>bg</a:t>
                      </a:r>
                      <a:r>
                        <a:rPr lang="en-US" sz="2000" dirty="0"/>
                        <a:t> image scrolls with page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background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shorthand to set all background properties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CS380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6B81A7-7EBE-4055-A988-4EA163496A0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5141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background-image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28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45710" y="1600200"/>
            <a:ext cx="8153400" cy="12003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body {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background-image: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("images/draft.jpg");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            	                              </a:t>
            </a:r>
          </a:p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                                  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CSS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40976" y="4876800"/>
            <a:ext cx="8153400" cy="1524000"/>
          </a:xfrm>
        </p:spPr>
        <p:txBody>
          <a:bodyPr/>
          <a:lstStyle/>
          <a:p>
            <a:r>
              <a:rPr lang="en-US" sz="2400" dirty="0"/>
              <a:t>background image/color fills the element's content area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CS380</a:t>
            </a:r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933700"/>
            <a:ext cx="8248650" cy="140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66805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background-repeat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29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45710" y="1600200"/>
            <a:ext cx="8153400" cy="14773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body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background-image: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("images/draft.jpg");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background-repeat: repeat-x;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	                              </a:t>
            </a:r>
          </a:p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                                  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CSS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40976" y="4876800"/>
            <a:ext cx="8153400" cy="1524000"/>
          </a:xfrm>
        </p:spPr>
        <p:txBody>
          <a:bodyPr/>
          <a:lstStyle/>
          <a:p>
            <a:r>
              <a:rPr lang="en-US" sz="2400" dirty="0"/>
              <a:t>can be repeat (default), repeat-x, repeat-y, or no-repeat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CS380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463" y="3295650"/>
            <a:ext cx="7077075" cy="104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33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Cascading Style Sheets (CSS)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Describes the appearance, layout, and presentation of information on a web page</a:t>
            </a:r>
          </a:p>
          <a:p>
            <a:pPr lvl="1"/>
            <a:r>
              <a:rPr lang="en-US" dirty="0"/>
              <a:t>HTML describes </a:t>
            </a:r>
            <a:r>
              <a:rPr lang="en-US" b="1" dirty="0"/>
              <a:t>the content </a:t>
            </a:r>
            <a:r>
              <a:rPr lang="en-US" dirty="0"/>
              <a:t>of the page</a:t>
            </a:r>
          </a:p>
          <a:p>
            <a:r>
              <a:rPr lang="en-US" dirty="0"/>
              <a:t>Describes </a:t>
            </a:r>
            <a:r>
              <a:rPr lang="en-US" i="1" dirty="0"/>
              <a:t>how </a:t>
            </a:r>
            <a:r>
              <a:rPr lang="en-US" dirty="0"/>
              <a:t>information is to be displayed, not </a:t>
            </a:r>
            <a:r>
              <a:rPr lang="en-US" i="1" dirty="0"/>
              <a:t>what </a:t>
            </a:r>
            <a:r>
              <a:rPr lang="en-US" dirty="0"/>
              <a:t>is being displayed</a:t>
            </a:r>
          </a:p>
          <a:p>
            <a:r>
              <a:rPr lang="en-US" dirty="0"/>
              <a:t>Can be embedded in HTML document or placed into separate .</a:t>
            </a:r>
            <a:r>
              <a:rPr lang="en-US" dirty="0" err="1"/>
              <a:t>css</a:t>
            </a:r>
            <a:r>
              <a:rPr lang="en-US" dirty="0"/>
              <a:t> file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CS380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6B81A7-7EBE-4055-A988-4EA163496A0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6315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background-position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30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45710" y="1600200"/>
            <a:ext cx="8153400" cy="14773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body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background-image: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("images/draft.jpg");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background-repeat: no-repeat;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background-position: 370px 20px;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                                 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CSS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4724400"/>
            <a:ext cx="8153400" cy="1524000"/>
          </a:xfrm>
        </p:spPr>
        <p:txBody>
          <a:bodyPr/>
          <a:lstStyle/>
          <a:p>
            <a:r>
              <a:rPr lang="en-US" sz="2400" dirty="0"/>
              <a:t>value consists of two tokens, each of which can be top, left, right, bottom, center, a percentage, or a length value in </a:t>
            </a:r>
            <a:r>
              <a:rPr lang="en-US" sz="2400" dirty="0" err="1"/>
              <a:t>px</a:t>
            </a:r>
            <a:r>
              <a:rPr lang="en-US" sz="2400" dirty="0"/>
              <a:t>, </a:t>
            </a:r>
            <a:r>
              <a:rPr lang="en-US" sz="2400" dirty="0" err="1"/>
              <a:t>pt</a:t>
            </a:r>
            <a:r>
              <a:rPr lang="en-US" sz="2400" dirty="0"/>
              <a:t>, etc.</a:t>
            </a:r>
          </a:p>
          <a:p>
            <a:r>
              <a:rPr lang="en-US" sz="2400" dirty="0"/>
              <a:t>value can be negative to shift left/up by a given amount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CS380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324225"/>
            <a:ext cx="7172325" cy="132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99959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Aside: Favorites icon ("favicon")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4953000"/>
            <a:ext cx="8153400" cy="1524000"/>
          </a:xfrm>
        </p:spPr>
        <p:txBody>
          <a:bodyPr/>
          <a:lstStyle/>
          <a:p>
            <a:r>
              <a:rPr lang="en-US" sz="2400" dirty="0"/>
              <a:t>The link tag, placed in the HTML page's head section, can specify an icon</a:t>
            </a:r>
          </a:p>
          <a:p>
            <a:pPr lvl="1"/>
            <a:r>
              <a:rPr lang="en-US" sz="2000" dirty="0"/>
              <a:t>this icon will be placed in the browser title bar and bookmark/favorite</a:t>
            </a:r>
            <a:endParaRPr lang="en-US" sz="105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31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1598474"/>
            <a:ext cx="8153400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&lt;link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 type="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MIME 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="shortcut icon" /&gt; 						       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600" y="2362200"/>
            <a:ext cx="8229600" cy="9233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&lt;link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="yahoo.gif" type="image/gif"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="shortcut icon" /&gt; 			  								 				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CS380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706" y="3352800"/>
            <a:ext cx="4567237" cy="1506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7890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CSS rule syntax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4724400"/>
            <a:ext cx="8153400" cy="1524000"/>
          </a:xfrm>
        </p:spPr>
        <p:txBody>
          <a:bodyPr/>
          <a:lstStyle/>
          <a:p>
            <a:r>
              <a:rPr lang="en-US" sz="2400" dirty="0"/>
              <a:t>A CSS file consists of one or more </a:t>
            </a:r>
            <a:r>
              <a:rPr lang="en-US" sz="2400" b="1" dirty="0"/>
              <a:t>rules</a:t>
            </a:r>
          </a:p>
          <a:p>
            <a:r>
              <a:rPr lang="en-US" sz="2400" dirty="0"/>
              <a:t>Each rule starts with a </a:t>
            </a:r>
            <a:r>
              <a:rPr lang="en-US" sz="2400" b="1" dirty="0"/>
              <a:t>selector </a:t>
            </a:r>
          </a:p>
          <a:p>
            <a:r>
              <a:rPr lang="en-US" sz="2400" dirty="0"/>
              <a:t>A selector specifies an HTML element(s) and then applies style </a:t>
            </a:r>
            <a:r>
              <a:rPr lang="en-US" sz="2400" b="1" dirty="0"/>
              <a:t>properties </a:t>
            </a:r>
            <a:r>
              <a:rPr lang="en-US" sz="2400" dirty="0"/>
              <a:t>to them</a:t>
            </a:r>
          </a:p>
          <a:p>
            <a:pPr lvl="1"/>
            <a:r>
              <a:rPr lang="en-US" sz="2000" dirty="0"/>
              <a:t>a selector of * selects all elements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1598474"/>
            <a:ext cx="8153400" cy="175432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latin typeface="Courier New" pitchFamily="49" charset="0"/>
                <a:cs typeface="Courier New" pitchFamily="49" charset="0"/>
              </a:rPr>
              <a:t>selector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i="1" dirty="0">
                <a:latin typeface="Courier New" pitchFamily="49" charset="0"/>
                <a:cs typeface="Courier New" pitchFamily="49" charset="0"/>
              </a:rPr>
              <a:t>property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value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i="1" dirty="0">
                <a:latin typeface="Courier New" pitchFamily="49" charset="0"/>
                <a:cs typeface="Courier New" pitchFamily="49" charset="0"/>
              </a:rPr>
              <a:t>property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value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i="1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en-US" i="1" dirty="0">
                <a:latin typeface="Courier New" pitchFamily="49" charset="0"/>
                <a:cs typeface="Courier New" pitchFamily="49" charset="0"/>
              </a:rPr>
              <a:t>property: value;</a:t>
            </a:r>
          </a:p>
          <a:p>
            <a:r>
              <a:rPr lang="en-US" i="1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								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CSS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600" y="3429000"/>
            <a:ext cx="8153400" cy="1200329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font-family: sans-serif;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color: red;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								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CSS</a:t>
            </a:r>
          </a:p>
        </p:txBody>
      </p:sp>
    </p:spTree>
    <p:extLst>
      <p:ext uri="{BB962C8B-B14F-4D97-AF65-F5344CB8AC3E}">
        <p14:creationId xmlns:p14="http://schemas.microsoft.com/office/powerpoint/2010/main" val="2985965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Attaching a CSS file &lt;link&gt;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4724400"/>
            <a:ext cx="8153400" cy="1524000"/>
          </a:xfrm>
        </p:spPr>
        <p:txBody>
          <a:bodyPr/>
          <a:lstStyle/>
          <a:p>
            <a:r>
              <a:rPr lang="en-US" sz="2400" dirty="0"/>
              <a:t>A page can link to multiple style sheet files</a:t>
            </a:r>
          </a:p>
          <a:p>
            <a:pPr lvl="1"/>
            <a:r>
              <a:rPr lang="en-US" sz="2100" dirty="0"/>
              <a:t>In case of a conflict (two sheets define a style for the same HTML element), the latter sheet's properties will be used</a:t>
            </a:r>
            <a:endParaRPr lang="en-US" sz="17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1598474"/>
            <a:ext cx="8153400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&lt;head&gt;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&lt;link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 type="text/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css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rel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stylesheet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 /&gt;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&lt;/head&gt;						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600" y="3429000"/>
            <a:ext cx="8153400" cy="1200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&lt;link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="style.css" type="text/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stylesheet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 /&gt;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&lt;link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="http://www.google.com/uds/css/gsearch.css"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rel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stylesheet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 type="text/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 /&gt;			  								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CS380</a:t>
            </a:r>
          </a:p>
        </p:txBody>
      </p:sp>
    </p:spTree>
    <p:extLst>
      <p:ext uri="{BB962C8B-B14F-4D97-AF65-F5344CB8AC3E}">
        <p14:creationId xmlns:p14="http://schemas.microsoft.com/office/powerpoint/2010/main" val="109164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Embedding style sheets: &lt;style&gt;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40976" y="4572000"/>
            <a:ext cx="8153400" cy="1524000"/>
          </a:xfrm>
        </p:spPr>
        <p:txBody>
          <a:bodyPr/>
          <a:lstStyle/>
          <a:p>
            <a:r>
              <a:rPr lang="en-US" sz="2400" dirty="0"/>
              <a:t>CSS code can be embedded within the head of an HTML page</a:t>
            </a:r>
          </a:p>
          <a:p>
            <a:r>
              <a:rPr lang="en-US" sz="2400" dirty="0"/>
              <a:t>B</a:t>
            </a:r>
            <a:r>
              <a:rPr lang="en-US" sz="2400" i="1" dirty="0"/>
              <a:t>ad style </a:t>
            </a:r>
            <a:r>
              <a:rPr lang="en-US" sz="2400" dirty="0"/>
              <a:t>and should be avoided when possible (why?)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9600" y="1827074"/>
            <a:ext cx="8153400" cy="20313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&lt;head&gt;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&lt;style type="text/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css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 { font-family: sans-serif; color: red; 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h2 { background-color: yellow; }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&lt;/style&gt;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&lt;/head&gt; 							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							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CS380</a:t>
            </a:r>
          </a:p>
        </p:txBody>
      </p:sp>
    </p:spTree>
    <p:extLst>
      <p:ext uri="{BB962C8B-B14F-4D97-AF65-F5344CB8AC3E}">
        <p14:creationId xmlns:p14="http://schemas.microsoft.com/office/powerpoint/2010/main" val="1621164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 styles: the style attribute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40976" y="4572000"/>
            <a:ext cx="8153400" cy="1524000"/>
          </a:xfrm>
        </p:spPr>
        <p:txBody>
          <a:bodyPr/>
          <a:lstStyle/>
          <a:p>
            <a:r>
              <a:rPr lang="en-US" sz="2400" dirty="0"/>
              <a:t>Higher precedence than embedded or linked styles</a:t>
            </a:r>
          </a:p>
          <a:p>
            <a:r>
              <a:rPr lang="en-US" sz="2400" dirty="0"/>
              <a:t>Used for one-time overrides and styling a particular element</a:t>
            </a:r>
          </a:p>
          <a:p>
            <a:r>
              <a:rPr lang="en-US" sz="2400" dirty="0"/>
              <a:t>B</a:t>
            </a:r>
            <a:r>
              <a:rPr lang="en-US" sz="2400" i="1" dirty="0"/>
              <a:t>ad style </a:t>
            </a:r>
            <a:r>
              <a:rPr lang="en-US" sz="2400" dirty="0"/>
              <a:t>and should be avoided when possible (why?)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9600" y="1827074"/>
            <a:ext cx="8153400" cy="1200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&lt;p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style="font-family: sans-serif; color: red;"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This is a paragraph&lt;/p&gt; 							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							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CS380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3143071"/>
            <a:ext cx="8153400" cy="9541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This is a paragraph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							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						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294262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properties for colors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9600" y="1600200"/>
            <a:ext cx="8153400" cy="14773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 {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color: red;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background-color: yellow;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							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							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CSS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CS380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3143071"/>
            <a:ext cx="8153400" cy="40011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This paragraph uses the style above                                                 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output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174878"/>
              </p:ext>
            </p:extLst>
          </p:nvPr>
        </p:nvGraphicFramePr>
        <p:xfrm>
          <a:off x="762000" y="4236720"/>
          <a:ext cx="8153400" cy="149352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407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property 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description </a:t>
                      </a:r>
                      <a:endParaRPr 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color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color of the element's text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background-color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color that will appear behind the element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4804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Specifying colors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9600" y="1600200"/>
            <a:ext cx="8153400" cy="12003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 { color: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red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 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h2 { color: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rgb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(128, 0, 196)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 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h4 { color: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#FF8800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 }								 				 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CSS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7188" y="2895600"/>
            <a:ext cx="8153400" cy="224676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This paragraph uses the first style above   </a:t>
            </a:r>
          </a:p>
          <a:p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</a:p>
          <a:p>
            <a:r>
              <a:rPr lang="en-US" sz="2800" b="1" dirty="0">
                <a:solidFill>
                  <a:srgbClr val="9900CC"/>
                </a:solidFill>
                <a:latin typeface="Times New Roman" pitchFamily="18" charset="0"/>
                <a:cs typeface="Times New Roman" pitchFamily="18" charset="0"/>
              </a:rPr>
              <a:t>This h2 uses the second style above.</a:t>
            </a:r>
          </a:p>
          <a:p>
            <a:endParaRPr lang="en-US" sz="2800" b="1" dirty="0">
              <a:solidFill>
                <a:srgbClr val="9900CC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>
                <a:solidFill>
                  <a:srgbClr val="FF9933"/>
                </a:solidFill>
                <a:latin typeface="Times New Roman" pitchFamily="18" charset="0"/>
                <a:cs typeface="Times New Roman" pitchFamily="18" charset="0"/>
              </a:rPr>
              <a:t>This h4 uses the third style above.</a:t>
            </a:r>
            <a:endParaRPr lang="en-US" sz="2400" dirty="0">
              <a:solidFill>
                <a:srgbClr val="FF9933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				     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output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40976" y="5181600"/>
            <a:ext cx="8153400" cy="1524000"/>
          </a:xfrm>
        </p:spPr>
        <p:txBody>
          <a:bodyPr/>
          <a:lstStyle/>
          <a:p>
            <a:r>
              <a:rPr lang="en-US" sz="2200" dirty="0"/>
              <a:t>color names: aqua, black, blue, fuchsia, gray, green, lime, maroon, navy, olive, purple, red, silver, teal, white (white), yellow</a:t>
            </a:r>
          </a:p>
          <a:p>
            <a:r>
              <a:rPr lang="en-US" sz="2200" dirty="0"/>
              <a:t>RGB codes: red, green, and blue values from 0 (none) to 255 (full)</a:t>
            </a:r>
          </a:p>
          <a:p>
            <a:r>
              <a:rPr lang="en-US" sz="2200" dirty="0"/>
              <a:t>hex codes: RGB values in base-16 from 00 (0, none) to FF (255, full)</a:t>
            </a:r>
          </a:p>
        </p:txBody>
      </p:sp>
    </p:spTree>
    <p:extLst>
      <p:ext uri="{BB962C8B-B14F-4D97-AF65-F5344CB8AC3E}">
        <p14:creationId xmlns:p14="http://schemas.microsoft.com/office/powerpoint/2010/main" val="37132571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2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1999</TotalTime>
  <Words>2516</Words>
  <Application>Microsoft Office PowerPoint</Application>
  <PresentationFormat>On-screen Show (4:3)</PresentationFormat>
  <Paragraphs>373</Paragraphs>
  <Slides>31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5" baseType="lpstr">
      <vt:lpstr>Algerian</vt:lpstr>
      <vt:lpstr>Arial</vt:lpstr>
      <vt:lpstr>Calibri</vt:lpstr>
      <vt:lpstr>Comic Sans MS</vt:lpstr>
      <vt:lpstr>Consolas</vt:lpstr>
      <vt:lpstr>Courier New</vt:lpstr>
      <vt:lpstr>CourierNew</vt:lpstr>
      <vt:lpstr>Garamond</vt:lpstr>
      <vt:lpstr>Georgia</vt:lpstr>
      <vt:lpstr>Times New Roman</vt:lpstr>
      <vt:lpstr>Tw Cen MT</vt:lpstr>
      <vt:lpstr>Wingdings</vt:lpstr>
      <vt:lpstr>Wingdings 2</vt:lpstr>
      <vt:lpstr>Theme2</vt:lpstr>
      <vt:lpstr>CSS for Styling</vt:lpstr>
      <vt:lpstr>The good, the bad and the… ugly!</vt:lpstr>
      <vt:lpstr>Cascading Style Sheets (CSS)</vt:lpstr>
      <vt:lpstr>Basic CSS rule syntax</vt:lpstr>
      <vt:lpstr>Attaching a CSS file &lt;link&gt;</vt:lpstr>
      <vt:lpstr>Embedding style sheets: &lt;style&gt;</vt:lpstr>
      <vt:lpstr>Inline styles: the style attribute</vt:lpstr>
      <vt:lpstr>CSS properties for colors</vt:lpstr>
      <vt:lpstr>Specifying colors</vt:lpstr>
      <vt:lpstr>Grouping styles</vt:lpstr>
      <vt:lpstr>CSS comments /*…*/</vt:lpstr>
      <vt:lpstr>CSS properties for fonts</vt:lpstr>
      <vt:lpstr>font-family</vt:lpstr>
      <vt:lpstr>More about font-family</vt:lpstr>
      <vt:lpstr>font-size</vt:lpstr>
      <vt:lpstr>font-size</vt:lpstr>
      <vt:lpstr>font-weight, font-style</vt:lpstr>
      <vt:lpstr>CSS properties for text</vt:lpstr>
      <vt:lpstr>text-align</vt:lpstr>
      <vt:lpstr>text-decoration</vt:lpstr>
      <vt:lpstr>The list-style-type property</vt:lpstr>
      <vt:lpstr>Body styles</vt:lpstr>
      <vt:lpstr>Cascading Style Sheets</vt:lpstr>
      <vt:lpstr>Inheriting styles</vt:lpstr>
      <vt:lpstr>Styles that conflict</vt:lpstr>
      <vt:lpstr>W3C CSS Validator</vt:lpstr>
      <vt:lpstr>CSS properties for backgrounds</vt:lpstr>
      <vt:lpstr>background-image </vt:lpstr>
      <vt:lpstr>background-repeat </vt:lpstr>
      <vt:lpstr>background-position </vt:lpstr>
      <vt:lpstr>Aside: Favorites icon ("favicon")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for Styling</dc:title>
  <dc:creator>Xenia Mountrouidou</dc:creator>
  <cp:lastModifiedBy>rasha abd elsatar</cp:lastModifiedBy>
  <cp:revision>95</cp:revision>
  <dcterms:created xsi:type="dcterms:W3CDTF">2011-07-18T18:55:42Z</dcterms:created>
  <dcterms:modified xsi:type="dcterms:W3CDTF">2023-11-26T08:41:53Z</dcterms:modified>
</cp:coreProperties>
</file>