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5" r:id="rId3"/>
    <p:sldId id="292" r:id="rId4"/>
    <p:sldId id="293" r:id="rId5"/>
    <p:sldId id="276" r:id="rId6"/>
    <p:sldId id="277" r:id="rId7"/>
    <p:sldId id="294" r:id="rId8"/>
    <p:sldId id="278" r:id="rId9"/>
    <p:sldId id="295" r:id="rId10"/>
    <p:sldId id="279" r:id="rId11"/>
    <p:sldId id="296" r:id="rId12"/>
    <p:sldId id="280" r:id="rId13"/>
    <p:sldId id="297" r:id="rId14"/>
    <p:sldId id="281" r:id="rId15"/>
    <p:sldId id="298" r:id="rId16"/>
    <p:sldId id="282" r:id="rId17"/>
    <p:sldId id="299" r:id="rId18"/>
    <p:sldId id="283" r:id="rId19"/>
    <p:sldId id="300" r:id="rId20"/>
    <p:sldId id="284" r:id="rId21"/>
    <p:sldId id="301" r:id="rId22"/>
    <p:sldId id="285" r:id="rId23"/>
    <p:sldId id="302" r:id="rId24"/>
    <p:sldId id="286" r:id="rId25"/>
    <p:sldId id="303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4D4D4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4D4D4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4D4D4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C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4D4D4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4D4D4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4D4D4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C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4D4D4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4D4D4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4D4D4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C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4D4D4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4D4D4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4D4D4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4D4D4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4D4D4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4D4D4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0799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218" y="1231182"/>
            <a:ext cx="8239759" cy="120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C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4298" y="1509756"/>
            <a:ext cx="7695402" cy="3562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68825" y="6707583"/>
            <a:ext cx="1875789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4D4D4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94067" y="6707583"/>
            <a:ext cx="510540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4D4D4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5577" y="6663949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D4D4D4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93888"/>
            <a:ext cx="9140799" cy="24495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3250" y="5940425"/>
            <a:ext cx="3354362" cy="4746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688" y="290513"/>
            <a:ext cx="1076325" cy="571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83" y="3087035"/>
            <a:ext cx="37376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VLSM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(Variable</a:t>
            </a:r>
            <a:r>
              <a:rPr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Length</a:t>
            </a:r>
            <a:r>
              <a:rPr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Subnet</a:t>
            </a:r>
            <a:r>
              <a:rPr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Mask)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0072" y="1258113"/>
            <a:ext cx="7633970" cy="4691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You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have</a:t>
            </a:r>
            <a:r>
              <a:rPr sz="24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Class</a:t>
            </a:r>
            <a:r>
              <a:rPr sz="24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C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network, and</a:t>
            </a:r>
            <a:r>
              <a:rPr sz="24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you need</a:t>
            </a:r>
            <a:r>
              <a:rPr sz="2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ten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subnets.</a:t>
            </a:r>
            <a:endParaRPr sz="2400" dirty="0">
              <a:latin typeface="Arial MT"/>
              <a:cs typeface="Arial MT"/>
            </a:endParaRPr>
          </a:p>
          <a:p>
            <a:pPr marL="248920" marR="310515">
              <a:lnSpc>
                <a:spcPts val="2740"/>
              </a:lnSpc>
              <a:spcBef>
                <a:spcPts val="135"/>
              </a:spcBef>
            </a:pP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You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wish</a:t>
            </a:r>
            <a:r>
              <a:rPr sz="2400" spc="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have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as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many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addresses</a:t>
            </a:r>
            <a:r>
              <a:rPr sz="2400" spc="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available</a:t>
            </a:r>
            <a:r>
              <a:rPr sz="2400" spc="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for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hosts</a:t>
            </a:r>
            <a:r>
              <a:rPr sz="24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as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possible.</a:t>
            </a:r>
            <a:r>
              <a:rPr sz="2400" spc="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Which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one</a:t>
            </a:r>
            <a:r>
              <a:rPr sz="2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of the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following</a:t>
            </a:r>
            <a:r>
              <a:rPr sz="2400" spc="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subnet </a:t>
            </a:r>
            <a:r>
              <a:rPr sz="2400" spc="-6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masks</a:t>
            </a:r>
            <a:r>
              <a:rPr sz="24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should</a:t>
            </a:r>
            <a:r>
              <a:rPr sz="2400" spc="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you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use?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latin typeface="Arial MT"/>
                <a:cs typeface="Arial MT"/>
              </a:rPr>
              <a:t>A.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255.255.255.192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B.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255.255.255.224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C.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255.255.255.240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latin typeface="Arial MT"/>
                <a:cs typeface="Arial MT"/>
              </a:rPr>
              <a:t>D.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255.255.255.248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E.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None 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above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0072" y="1258113"/>
            <a:ext cx="7633970" cy="502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You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have</a:t>
            </a:r>
            <a:r>
              <a:rPr sz="24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Class</a:t>
            </a:r>
            <a:r>
              <a:rPr sz="24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C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network, and</a:t>
            </a:r>
            <a:r>
              <a:rPr sz="24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you need</a:t>
            </a:r>
            <a:r>
              <a:rPr sz="2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ten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subnets.</a:t>
            </a:r>
            <a:endParaRPr sz="2400">
              <a:latin typeface="Arial MT"/>
              <a:cs typeface="Arial MT"/>
            </a:endParaRPr>
          </a:p>
          <a:p>
            <a:pPr marL="248920" marR="310515">
              <a:lnSpc>
                <a:spcPts val="2740"/>
              </a:lnSpc>
              <a:spcBef>
                <a:spcPts val="135"/>
              </a:spcBef>
            </a:pP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You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wish</a:t>
            </a:r>
            <a:r>
              <a:rPr sz="2400" spc="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have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as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many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addresses</a:t>
            </a:r>
            <a:r>
              <a:rPr sz="2400" spc="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available</a:t>
            </a:r>
            <a:r>
              <a:rPr sz="2400" spc="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for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hosts</a:t>
            </a:r>
            <a:r>
              <a:rPr sz="2400" spc="-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as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possible.</a:t>
            </a:r>
            <a:r>
              <a:rPr sz="2400" spc="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Which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one</a:t>
            </a:r>
            <a:r>
              <a:rPr sz="2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of the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following</a:t>
            </a:r>
            <a:r>
              <a:rPr sz="2400" spc="4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subnet </a:t>
            </a:r>
            <a:r>
              <a:rPr sz="2400" spc="-6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masks</a:t>
            </a:r>
            <a:r>
              <a:rPr sz="2400" spc="-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should</a:t>
            </a:r>
            <a:r>
              <a:rPr sz="2400" spc="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you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use?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latin typeface="Arial MT"/>
                <a:cs typeface="Arial MT"/>
              </a:rPr>
              <a:t>A.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255.255.255.192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B.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255.255.255.224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C.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255.255.255.240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latin typeface="Arial MT"/>
                <a:cs typeface="Arial MT"/>
              </a:rPr>
              <a:t>D.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255.255.255.248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E.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None 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above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00">
              <a:latin typeface="Arial MT"/>
              <a:cs typeface="Arial MT"/>
            </a:endParaRPr>
          </a:p>
          <a:p>
            <a:pPr marL="210820">
              <a:lnSpc>
                <a:spcPct val="100000"/>
              </a:lnSpc>
            </a:pPr>
            <a:r>
              <a:rPr sz="2400" spc="-5" dirty="0">
                <a:solidFill>
                  <a:srgbClr val="B21A1A"/>
                </a:solidFill>
                <a:latin typeface="Arial MT"/>
                <a:cs typeface="Arial MT"/>
              </a:rPr>
              <a:t>Answer</a:t>
            </a:r>
            <a:r>
              <a:rPr sz="2400" spc="-20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21A1A"/>
                </a:solidFill>
                <a:latin typeface="Arial MT"/>
                <a:cs typeface="Arial MT"/>
              </a:rPr>
              <a:t>:</a:t>
            </a:r>
            <a:r>
              <a:rPr sz="2400" spc="-40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  <p:extLst>
      <p:ext uri="{BB962C8B-B14F-4D97-AF65-F5344CB8AC3E}">
        <p14:creationId xmlns:p14="http://schemas.microsoft.com/office/powerpoint/2010/main" val="264906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537" rIns="0" bIns="0" rtlCol="0">
            <a:spAutoFit/>
          </a:bodyPr>
          <a:lstStyle/>
          <a:p>
            <a:pPr marL="589280" marR="5080" indent="-168275">
              <a:lnSpc>
                <a:spcPts val="2280"/>
              </a:lnSpc>
              <a:spcBef>
                <a:spcPts val="280"/>
              </a:spcBef>
            </a:pPr>
            <a:r>
              <a:rPr dirty="0"/>
              <a:t>How</a:t>
            </a:r>
            <a:r>
              <a:rPr spc="-15" dirty="0"/>
              <a:t> </a:t>
            </a:r>
            <a:r>
              <a:rPr dirty="0"/>
              <a:t>many</a:t>
            </a:r>
            <a:r>
              <a:rPr spc="-20" dirty="0"/>
              <a:t> </a:t>
            </a:r>
            <a:r>
              <a:rPr dirty="0"/>
              <a:t>subnetworks</a:t>
            </a:r>
            <a:r>
              <a:rPr spc="-5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hosts</a:t>
            </a:r>
            <a:r>
              <a:rPr spc="-2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spc="-5" dirty="0"/>
              <a:t>available </a:t>
            </a:r>
            <a:r>
              <a:rPr dirty="0"/>
              <a:t>per</a:t>
            </a:r>
            <a:r>
              <a:rPr spc="-20" dirty="0"/>
              <a:t> </a:t>
            </a:r>
            <a:r>
              <a:rPr dirty="0"/>
              <a:t>subnet</a:t>
            </a:r>
            <a:r>
              <a:rPr spc="-30" dirty="0"/>
              <a:t> </a:t>
            </a:r>
            <a:r>
              <a:rPr spc="-5" dirty="0"/>
              <a:t>if</a:t>
            </a:r>
            <a:r>
              <a:rPr spc="-15" dirty="0"/>
              <a:t> </a:t>
            </a:r>
            <a:r>
              <a:rPr spc="-5" dirty="0"/>
              <a:t>you </a:t>
            </a:r>
            <a:r>
              <a:rPr spc="-540" dirty="0"/>
              <a:t> </a:t>
            </a:r>
            <a:r>
              <a:rPr dirty="0"/>
              <a:t>apply</a:t>
            </a:r>
            <a:r>
              <a:rPr spc="-2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/28</a:t>
            </a:r>
            <a:r>
              <a:rPr spc="-15" dirty="0"/>
              <a:t> </a:t>
            </a:r>
            <a:r>
              <a:rPr dirty="0"/>
              <a:t>mask</a:t>
            </a:r>
            <a:r>
              <a:rPr spc="-25" dirty="0"/>
              <a:t> </a:t>
            </a:r>
            <a:r>
              <a:rPr spc="-5" dirty="0"/>
              <a:t>to the</a:t>
            </a:r>
            <a:r>
              <a:rPr spc="-15" dirty="0"/>
              <a:t> </a:t>
            </a:r>
            <a:r>
              <a:rPr spc="-5" dirty="0"/>
              <a:t>210.10.2.0</a:t>
            </a:r>
            <a:r>
              <a:rPr spc="-40" dirty="0"/>
              <a:t> </a:t>
            </a:r>
            <a:r>
              <a:rPr dirty="0"/>
              <a:t>class</a:t>
            </a:r>
            <a:r>
              <a:rPr spc="-25" dirty="0"/>
              <a:t> </a:t>
            </a:r>
            <a:r>
              <a:rPr dirty="0"/>
              <a:t>C network?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5179" y="2313025"/>
            <a:ext cx="3310890" cy="34804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20040" indent="-307975">
              <a:lnSpc>
                <a:spcPct val="100000"/>
              </a:lnSpc>
              <a:spcBef>
                <a:spcPts val="1180"/>
              </a:spcBef>
              <a:buAutoNum type="alphaUcPeriod"/>
              <a:tabLst>
                <a:tab pos="320675" algn="l"/>
              </a:tabLst>
            </a:pPr>
            <a:r>
              <a:rPr sz="2000" dirty="0">
                <a:latin typeface="Arial MT"/>
                <a:cs typeface="Arial MT"/>
              </a:rPr>
              <a:t>30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networks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hosts.</a:t>
            </a:r>
          </a:p>
          <a:p>
            <a:pPr marL="320040" indent="-307975">
              <a:lnSpc>
                <a:spcPct val="100000"/>
              </a:lnSpc>
              <a:spcBef>
                <a:spcPts val="1080"/>
              </a:spcBef>
              <a:buAutoNum type="alphaUcPeriod"/>
              <a:tabLst>
                <a:tab pos="320675" algn="l"/>
              </a:tabLst>
            </a:pPr>
            <a:r>
              <a:rPr sz="2000" dirty="0">
                <a:latin typeface="Arial MT"/>
                <a:cs typeface="Arial MT"/>
              </a:rPr>
              <a:t>6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networks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30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hosts.</a:t>
            </a:r>
          </a:p>
          <a:p>
            <a:pPr marL="333375" indent="-321310">
              <a:lnSpc>
                <a:spcPct val="100000"/>
              </a:lnSpc>
              <a:spcBef>
                <a:spcPts val="1080"/>
              </a:spcBef>
              <a:buAutoNum type="alphaUcPeriod"/>
              <a:tabLst>
                <a:tab pos="334010" algn="l"/>
              </a:tabLst>
            </a:pPr>
            <a:r>
              <a:rPr sz="2000" dirty="0">
                <a:latin typeface="Arial MT"/>
                <a:cs typeface="Arial MT"/>
              </a:rPr>
              <a:t>8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networks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32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hosts.</a:t>
            </a:r>
          </a:p>
          <a:p>
            <a:pPr marL="333375" indent="-321310">
              <a:lnSpc>
                <a:spcPct val="100000"/>
              </a:lnSpc>
              <a:spcBef>
                <a:spcPts val="1080"/>
              </a:spcBef>
              <a:buAutoNum type="alphaUcPeriod"/>
              <a:tabLst>
                <a:tab pos="334010" algn="l"/>
              </a:tabLst>
            </a:pPr>
            <a:r>
              <a:rPr sz="2000" dirty="0">
                <a:latin typeface="Arial MT"/>
                <a:cs typeface="Arial MT"/>
              </a:rPr>
              <a:t>32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networks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18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hosts.</a:t>
            </a:r>
          </a:p>
          <a:p>
            <a:pPr marL="320040" indent="-307975">
              <a:lnSpc>
                <a:spcPct val="100000"/>
              </a:lnSpc>
              <a:spcBef>
                <a:spcPts val="1080"/>
              </a:spcBef>
              <a:buAutoNum type="alphaUcPeriod"/>
              <a:tabLst>
                <a:tab pos="320675" algn="l"/>
              </a:tabLst>
            </a:pPr>
            <a:r>
              <a:rPr sz="2000" dirty="0">
                <a:latin typeface="Arial MT"/>
                <a:cs typeface="Arial MT"/>
              </a:rPr>
              <a:t>16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networks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14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hosts.</a:t>
            </a:r>
          </a:p>
          <a:p>
            <a:pPr marL="306070" indent="-294005">
              <a:lnSpc>
                <a:spcPct val="100000"/>
              </a:lnSpc>
              <a:spcBef>
                <a:spcPts val="1085"/>
              </a:spcBef>
              <a:buAutoNum type="alphaUcPeriod"/>
              <a:tabLst>
                <a:tab pos="306705" algn="l"/>
              </a:tabLst>
            </a:pPr>
            <a:r>
              <a:rPr sz="2000" dirty="0">
                <a:latin typeface="Arial MT"/>
                <a:cs typeface="Arial MT"/>
              </a:rPr>
              <a:t>None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above</a:t>
            </a: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537" rIns="0" bIns="0" rtlCol="0">
            <a:spAutoFit/>
          </a:bodyPr>
          <a:lstStyle/>
          <a:p>
            <a:pPr marL="589280" marR="5080" indent="-168275">
              <a:lnSpc>
                <a:spcPts val="2280"/>
              </a:lnSpc>
              <a:spcBef>
                <a:spcPts val="280"/>
              </a:spcBef>
            </a:pPr>
            <a:r>
              <a:rPr dirty="0"/>
              <a:t>How</a:t>
            </a:r>
            <a:r>
              <a:rPr spc="-15" dirty="0"/>
              <a:t> </a:t>
            </a:r>
            <a:r>
              <a:rPr dirty="0"/>
              <a:t>many</a:t>
            </a:r>
            <a:r>
              <a:rPr spc="-20" dirty="0"/>
              <a:t> </a:t>
            </a:r>
            <a:r>
              <a:rPr dirty="0"/>
              <a:t>subnetworks</a:t>
            </a:r>
            <a:r>
              <a:rPr spc="-5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hosts</a:t>
            </a:r>
            <a:r>
              <a:rPr spc="-2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spc="-5" dirty="0"/>
              <a:t>available </a:t>
            </a:r>
            <a:r>
              <a:rPr dirty="0"/>
              <a:t>per</a:t>
            </a:r>
            <a:r>
              <a:rPr spc="-20" dirty="0"/>
              <a:t> </a:t>
            </a:r>
            <a:r>
              <a:rPr dirty="0"/>
              <a:t>subnet</a:t>
            </a:r>
            <a:r>
              <a:rPr spc="-30" dirty="0"/>
              <a:t> </a:t>
            </a:r>
            <a:r>
              <a:rPr spc="-5" dirty="0"/>
              <a:t>if</a:t>
            </a:r>
            <a:r>
              <a:rPr spc="-15" dirty="0"/>
              <a:t> </a:t>
            </a:r>
            <a:r>
              <a:rPr spc="-5" dirty="0"/>
              <a:t>you </a:t>
            </a:r>
            <a:r>
              <a:rPr spc="-540" dirty="0"/>
              <a:t> </a:t>
            </a:r>
            <a:r>
              <a:rPr dirty="0"/>
              <a:t>apply</a:t>
            </a:r>
            <a:r>
              <a:rPr spc="-2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/28</a:t>
            </a:r>
            <a:r>
              <a:rPr spc="-15" dirty="0"/>
              <a:t> </a:t>
            </a:r>
            <a:r>
              <a:rPr dirty="0"/>
              <a:t>mask</a:t>
            </a:r>
            <a:r>
              <a:rPr spc="-25" dirty="0"/>
              <a:t> </a:t>
            </a:r>
            <a:r>
              <a:rPr spc="-5" dirty="0"/>
              <a:t>to the</a:t>
            </a:r>
            <a:r>
              <a:rPr spc="-15" dirty="0"/>
              <a:t> </a:t>
            </a:r>
            <a:r>
              <a:rPr spc="-5" dirty="0"/>
              <a:t>210.10.2.0</a:t>
            </a:r>
            <a:r>
              <a:rPr spc="-40" dirty="0"/>
              <a:t> </a:t>
            </a:r>
            <a:r>
              <a:rPr dirty="0"/>
              <a:t>class</a:t>
            </a:r>
            <a:r>
              <a:rPr spc="-25" dirty="0"/>
              <a:t> </a:t>
            </a:r>
            <a:r>
              <a:rPr dirty="0"/>
              <a:t>C network?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5179" y="2313025"/>
            <a:ext cx="3310890" cy="37871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20040" indent="-307975">
              <a:lnSpc>
                <a:spcPct val="100000"/>
              </a:lnSpc>
              <a:spcBef>
                <a:spcPts val="1180"/>
              </a:spcBef>
              <a:buAutoNum type="alphaUcPeriod"/>
              <a:tabLst>
                <a:tab pos="320675" algn="l"/>
              </a:tabLst>
            </a:pPr>
            <a:r>
              <a:rPr sz="2000" dirty="0">
                <a:latin typeface="Arial MT"/>
                <a:cs typeface="Arial MT"/>
              </a:rPr>
              <a:t>30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networks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hosts.</a:t>
            </a:r>
          </a:p>
          <a:p>
            <a:pPr marL="320040" indent="-307975">
              <a:lnSpc>
                <a:spcPct val="100000"/>
              </a:lnSpc>
              <a:spcBef>
                <a:spcPts val="1080"/>
              </a:spcBef>
              <a:buAutoNum type="alphaUcPeriod"/>
              <a:tabLst>
                <a:tab pos="320675" algn="l"/>
              </a:tabLst>
            </a:pPr>
            <a:r>
              <a:rPr sz="2000" dirty="0">
                <a:latin typeface="Arial MT"/>
                <a:cs typeface="Arial MT"/>
              </a:rPr>
              <a:t>6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networks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30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hosts.</a:t>
            </a:r>
          </a:p>
          <a:p>
            <a:pPr marL="333375" indent="-321310">
              <a:lnSpc>
                <a:spcPct val="100000"/>
              </a:lnSpc>
              <a:spcBef>
                <a:spcPts val="1080"/>
              </a:spcBef>
              <a:buAutoNum type="alphaUcPeriod"/>
              <a:tabLst>
                <a:tab pos="334010" algn="l"/>
              </a:tabLst>
            </a:pPr>
            <a:r>
              <a:rPr sz="2000" dirty="0">
                <a:latin typeface="Arial MT"/>
                <a:cs typeface="Arial MT"/>
              </a:rPr>
              <a:t>8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networks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32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hosts.</a:t>
            </a:r>
          </a:p>
          <a:p>
            <a:pPr marL="333375" indent="-321310">
              <a:lnSpc>
                <a:spcPct val="100000"/>
              </a:lnSpc>
              <a:spcBef>
                <a:spcPts val="1080"/>
              </a:spcBef>
              <a:buAutoNum type="alphaUcPeriod"/>
              <a:tabLst>
                <a:tab pos="334010" algn="l"/>
              </a:tabLst>
            </a:pPr>
            <a:r>
              <a:rPr sz="2000" dirty="0">
                <a:latin typeface="Arial MT"/>
                <a:cs typeface="Arial MT"/>
              </a:rPr>
              <a:t>32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networks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18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hosts.</a:t>
            </a:r>
          </a:p>
          <a:p>
            <a:pPr marL="320040" indent="-307975">
              <a:lnSpc>
                <a:spcPct val="100000"/>
              </a:lnSpc>
              <a:spcBef>
                <a:spcPts val="1080"/>
              </a:spcBef>
              <a:buAutoNum type="alphaUcPeriod"/>
              <a:tabLst>
                <a:tab pos="320675" algn="l"/>
              </a:tabLst>
            </a:pPr>
            <a:r>
              <a:rPr sz="2000" dirty="0">
                <a:latin typeface="Arial MT"/>
                <a:cs typeface="Arial MT"/>
              </a:rPr>
              <a:t>16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networks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14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hosts.</a:t>
            </a:r>
          </a:p>
          <a:p>
            <a:pPr marL="306070" indent="-294005">
              <a:lnSpc>
                <a:spcPct val="100000"/>
              </a:lnSpc>
              <a:spcBef>
                <a:spcPts val="1085"/>
              </a:spcBef>
              <a:buAutoNum type="alphaUcPeriod"/>
              <a:tabLst>
                <a:tab pos="306705" algn="l"/>
              </a:tabLst>
            </a:pPr>
            <a:r>
              <a:rPr sz="2000" dirty="0">
                <a:latin typeface="Arial MT"/>
                <a:cs typeface="Arial MT"/>
              </a:rPr>
              <a:t>None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above</a:t>
            </a: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 dirty="0">
              <a:latin typeface="Arial MT"/>
              <a:cs typeface="Arial MT"/>
            </a:endParaRPr>
          </a:p>
          <a:p>
            <a:pPr marL="68580">
              <a:lnSpc>
                <a:spcPct val="100000"/>
              </a:lnSpc>
            </a:pPr>
            <a:r>
              <a:rPr sz="2400" spc="-5" dirty="0">
                <a:solidFill>
                  <a:srgbClr val="B21A1A"/>
                </a:solidFill>
                <a:latin typeface="Arial MT"/>
                <a:cs typeface="Arial MT"/>
              </a:rPr>
              <a:t>Answer</a:t>
            </a:r>
            <a:r>
              <a:rPr sz="2400" spc="-20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21A1A"/>
                </a:solidFill>
                <a:latin typeface="Arial MT"/>
                <a:cs typeface="Arial MT"/>
              </a:rPr>
              <a:t>:</a:t>
            </a:r>
            <a:r>
              <a:rPr sz="2400" spc="-45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  <p:extLst>
      <p:ext uri="{BB962C8B-B14F-4D97-AF65-F5344CB8AC3E}">
        <p14:creationId xmlns:p14="http://schemas.microsoft.com/office/powerpoint/2010/main" val="344446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8285" marR="5080" indent="-236220">
              <a:lnSpc>
                <a:spcPts val="2280"/>
              </a:lnSpc>
              <a:spcBef>
                <a:spcPts val="280"/>
              </a:spcBef>
            </a:pPr>
            <a:r>
              <a:rPr dirty="0"/>
              <a:t>The </a:t>
            </a:r>
            <a:r>
              <a:rPr spc="-5" dirty="0"/>
              <a:t>Certkiller </a:t>
            </a:r>
            <a:r>
              <a:rPr dirty="0"/>
              <a:t>network was assigned </a:t>
            </a:r>
            <a:r>
              <a:rPr spc="-5" dirty="0"/>
              <a:t>the </a:t>
            </a:r>
            <a:r>
              <a:rPr dirty="0"/>
              <a:t>Class C network </a:t>
            </a:r>
            <a:r>
              <a:rPr spc="-5" dirty="0"/>
              <a:t>199.166.131.0 </a:t>
            </a:r>
            <a:r>
              <a:rPr dirty="0"/>
              <a:t> </a:t>
            </a:r>
            <a:r>
              <a:rPr spc="-5" dirty="0"/>
              <a:t>from the ISP. If the administrator </a:t>
            </a:r>
            <a:r>
              <a:rPr dirty="0"/>
              <a:t>at Certkiller were </a:t>
            </a:r>
            <a:r>
              <a:rPr spc="-5" dirty="0"/>
              <a:t>to </a:t>
            </a:r>
            <a:r>
              <a:rPr dirty="0"/>
              <a:t>subnet </a:t>
            </a:r>
            <a:r>
              <a:rPr spc="-5" dirty="0"/>
              <a:t>this </a:t>
            </a:r>
            <a:r>
              <a:rPr dirty="0"/>
              <a:t>class </a:t>
            </a:r>
            <a:r>
              <a:rPr spc="5" dirty="0"/>
              <a:t> </a:t>
            </a:r>
            <a:r>
              <a:rPr dirty="0"/>
              <a:t>C</a:t>
            </a:r>
            <a:r>
              <a:rPr spc="-10" dirty="0"/>
              <a:t> </a:t>
            </a:r>
            <a:r>
              <a:rPr dirty="0"/>
              <a:t>network</a:t>
            </a:r>
            <a:r>
              <a:rPr spc="-30" dirty="0"/>
              <a:t> </a:t>
            </a:r>
            <a:r>
              <a:rPr dirty="0"/>
              <a:t>using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255.255.255.224</a:t>
            </a:r>
            <a:r>
              <a:rPr spc="-50" dirty="0"/>
              <a:t> </a:t>
            </a:r>
            <a:r>
              <a:rPr dirty="0"/>
              <a:t>subnet</a:t>
            </a:r>
            <a:r>
              <a:rPr spc="-40" dirty="0"/>
              <a:t> </a:t>
            </a:r>
            <a:r>
              <a:rPr dirty="0"/>
              <a:t>mask,</a:t>
            </a:r>
            <a:r>
              <a:rPr spc="-30" dirty="0"/>
              <a:t> </a:t>
            </a:r>
            <a:r>
              <a:rPr dirty="0"/>
              <a:t>how</a:t>
            </a:r>
            <a:r>
              <a:rPr spc="-10" dirty="0"/>
              <a:t> </a:t>
            </a:r>
            <a:r>
              <a:rPr dirty="0"/>
              <a:t>may</a:t>
            </a:r>
            <a:r>
              <a:rPr spc="-20" dirty="0"/>
              <a:t> </a:t>
            </a:r>
            <a:r>
              <a:rPr dirty="0"/>
              <a:t>hosts</a:t>
            </a:r>
            <a:r>
              <a:rPr spc="-20" dirty="0"/>
              <a:t> </a:t>
            </a:r>
            <a:r>
              <a:rPr spc="-5" dirty="0"/>
              <a:t>will </a:t>
            </a:r>
            <a:r>
              <a:rPr spc="-540" dirty="0"/>
              <a:t> </a:t>
            </a:r>
            <a:r>
              <a:rPr spc="-5" dirty="0"/>
              <a:t>they</a:t>
            </a:r>
            <a:r>
              <a:rPr spc="-40" dirty="0"/>
              <a:t> </a:t>
            </a:r>
            <a:r>
              <a:rPr dirty="0"/>
              <a:t>be</a:t>
            </a:r>
            <a:r>
              <a:rPr spc="-5" dirty="0"/>
              <a:t> </a:t>
            </a:r>
            <a:r>
              <a:rPr dirty="0"/>
              <a:t>able</a:t>
            </a:r>
            <a:r>
              <a:rPr spc="-15" dirty="0"/>
              <a:t> </a:t>
            </a:r>
            <a:r>
              <a:rPr spc="-5" dirty="0"/>
              <a:t>to </a:t>
            </a:r>
            <a:r>
              <a:rPr dirty="0"/>
              <a:t>support</a:t>
            </a:r>
            <a:r>
              <a:rPr spc="-50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each</a:t>
            </a:r>
            <a:r>
              <a:rPr spc="-30" dirty="0"/>
              <a:t> </a:t>
            </a:r>
            <a:r>
              <a:rPr dirty="0"/>
              <a:t>subnet?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218" y="2405482"/>
            <a:ext cx="1738630" cy="31495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20040" indent="-307975">
              <a:lnSpc>
                <a:spcPct val="100000"/>
              </a:lnSpc>
              <a:spcBef>
                <a:spcPts val="1180"/>
              </a:spcBef>
              <a:buAutoNum type="alphaUcPeriod"/>
              <a:tabLst>
                <a:tab pos="320675" algn="l"/>
              </a:tabLst>
            </a:pPr>
            <a:r>
              <a:rPr sz="2000" dirty="0">
                <a:latin typeface="Arial MT"/>
                <a:cs typeface="Arial MT"/>
              </a:rPr>
              <a:t>14</a:t>
            </a:r>
          </a:p>
          <a:p>
            <a:pPr marL="320040" indent="-307975">
              <a:lnSpc>
                <a:spcPct val="100000"/>
              </a:lnSpc>
              <a:spcBef>
                <a:spcPts val="1080"/>
              </a:spcBef>
              <a:buAutoNum type="alphaUcPeriod"/>
              <a:tabLst>
                <a:tab pos="320675" algn="l"/>
              </a:tabLst>
            </a:pPr>
            <a:r>
              <a:rPr sz="2000" dirty="0">
                <a:latin typeface="Arial MT"/>
                <a:cs typeface="Arial MT"/>
              </a:rPr>
              <a:t>16</a:t>
            </a:r>
          </a:p>
          <a:p>
            <a:pPr marL="334010" indent="-321945">
              <a:lnSpc>
                <a:spcPct val="100000"/>
              </a:lnSpc>
              <a:spcBef>
                <a:spcPts val="1080"/>
              </a:spcBef>
              <a:buAutoNum type="alphaUcPeriod"/>
              <a:tabLst>
                <a:tab pos="334645" algn="l"/>
              </a:tabLst>
            </a:pPr>
            <a:r>
              <a:rPr sz="2000" dirty="0">
                <a:latin typeface="Arial MT"/>
                <a:cs typeface="Arial MT"/>
              </a:rPr>
              <a:t>30</a:t>
            </a:r>
          </a:p>
          <a:p>
            <a:pPr marL="334010" indent="-321945">
              <a:lnSpc>
                <a:spcPct val="100000"/>
              </a:lnSpc>
              <a:spcBef>
                <a:spcPts val="1080"/>
              </a:spcBef>
              <a:buAutoNum type="alphaUcPeriod"/>
              <a:tabLst>
                <a:tab pos="334645" algn="l"/>
              </a:tabLst>
            </a:pPr>
            <a:r>
              <a:rPr sz="2000" dirty="0">
                <a:latin typeface="Arial MT"/>
                <a:cs typeface="Arial MT"/>
              </a:rPr>
              <a:t>32</a:t>
            </a:r>
          </a:p>
          <a:p>
            <a:pPr marL="320040" indent="-307975">
              <a:lnSpc>
                <a:spcPct val="100000"/>
              </a:lnSpc>
              <a:spcBef>
                <a:spcPts val="1080"/>
              </a:spcBef>
              <a:buAutoNum type="alphaUcPeriod"/>
              <a:tabLst>
                <a:tab pos="320675" algn="l"/>
              </a:tabLst>
            </a:pPr>
            <a:r>
              <a:rPr sz="2000" dirty="0">
                <a:latin typeface="Arial MT"/>
                <a:cs typeface="Arial MT"/>
              </a:rPr>
              <a:t>62</a:t>
            </a:r>
          </a:p>
          <a:p>
            <a:pPr marL="306070" indent="-294005">
              <a:lnSpc>
                <a:spcPct val="100000"/>
              </a:lnSpc>
              <a:spcBef>
                <a:spcPts val="1085"/>
              </a:spcBef>
              <a:buAutoNum type="alphaUcPeriod"/>
              <a:tabLst>
                <a:tab pos="306705" algn="l"/>
              </a:tabLst>
            </a:pPr>
            <a:r>
              <a:rPr sz="2000" dirty="0">
                <a:latin typeface="Arial MT"/>
                <a:cs typeface="Arial MT"/>
              </a:rPr>
              <a:t>64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8285" marR="5080" indent="-236220">
              <a:lnSpc>
                <a:spcPts val="2280"/>
              </a:lnSpc>
              <a:spcBef>
                <a:spcPts val="280"/>
              </a:spcBef>
            </a:pPr>
            <a:r>
              <a:rPr dirty="0"/>
              <a:t>The </a:t>
            </a:r>
            <a:r>
              <a:rPr spc="-5" dirty="0"/>
              <a:t>Certkiller </a:t>
            </a:r>
            <a:r>
              <a:rPr dirty="0"/>
              <a:t>network was assigned </a:t>
            </a:r>
            <a:r>
              <a:rPr spc="-5" dirty="0"/>
              <a:t>the </a:t>
            </a:r>
            <a:r>
              <a:rPr dirty="0"/>
              <a:t>Class C network </a:t>
            </a:r>
            <a:r>
              <a:rPr spc="-5" dirty="0"/>
              <a:t>199.166.131.0 </a:t>
            </a:r>
            <a:r>
              <a:rPr dirty="0"/>
              <a:t> </a:t>
            </a:r>
            <a:r>
              <a:rPr spc="-5" dirty="0"/>
              <a:t>from the ISP. If the administrator </a:t>
            </a:r>
            <a:r>
              <a:rPr dirty="0"/>
              <a:t>at Certkiller were </a:t>
            </a:r>
            <a:r>
              <a:rPr spc="-5" dirty="0"/>
              <a:t>to </a:t>
            </a:r>
            <a:r>
              <a:rPr dirty="0"/>
              <a:t>subnet </a:t>
            </a:r>
            <a:r>
              <a:rPr spc="-5" dirty="0"/>
              <a:t>this </a:t>
            </a:r>
            <a:r>
              <a:rPr dirty="0"/>
              <a:t>class </a:t>
            </a:r>
            <a:r>
              <a:rPr spc="5" dirty="0"/>
              <a:t> </a:t>
            </a:r>
            <a:r>
              <a:rPr dirty="0"/>
              <a:t>C</a:t>
            </a:r>
            <a:r>
              <a:rPr spc="-10" dirty="0"/>
              <a:t> </a:t>
            </a:r>
            <a:r>
              <a:rPr dirty="0"/>
              <a:t>network</a:t>
            </a:r>
            <a:r>
              <a:rPr spc="-30" dirty="0"/>
              <a:t> </a:t>
            </a:r>
            <a:r>
              <a:rPr dirty="0"/>
              <a:t>using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255.255.255.224</a:t>
            </a:r>
            <a:r>
              <a:rPr spc="-50" dirty="0"/>
              <a:t> </a:t>
            </a:r>
            <a:r>
              <a:rPr dirty="0"/>
              <a:t>subnet</a:t>
            </a:r>
            <a:r>
              <a:rPr spc="-40" dirty="0"/>
              <a:t> </a:t>
            </a:r>
            <a:r>
              <a:rPr dirty="0"/>
              <a:t>mask,</a:t>
            </a:r>
            <a:r>
              <a:rPr spc="-30" dirty="0"/>
              <a:t> </a:t>
            </a:r>
            <a:r>
              <a:rPr dirty="0"/>
              <a:t>how</a:t>
            </a:r>
            <a:r>
              <a:rPr spc="-10" dirty="0"/>
              <a:t> </a:t>
            </a:r>
            <a:r>
              <a:rPr dirty="0"/>
              <a:t>may</a:t>
            </a:r>
            <a:r>
              <a:rPr spc="-20" dirty="0"/>
              <a:t> </a:t>
            </a:r>
            <a:r>
              <a:rPr dirty="0"/>
              <a:t>hosts</a:t>
            </a:r>
            <a:r>
              <a:rPr spc="-20" dirty="0"/>
              <a:t> </a:t>
            </a:r>
            <a:r>
              <a:rPr spc="-5" dirty="0"/>
              <a:t>will </a:t>
            </a:r>
            <a:r>
              <a:rPr spc="-540" dirty="0"/>
              <a:t> </a:t>
            </a:r>
            <a:r>
              <a:rPr spc="-5" dirty="0"/>
              <a:t>they</a:t>
            </a:r>
            <a:r>
              <a:rPr spc="-40" dirty="0"/>
              <a:t> </a:t>
            </a:r>
            <a:r>
              <a:rPr dirty="0"/>
              <a:t>be</a:t>
            </a:r>
            <a:r>
              <a:rPr spc="-5" dirty="0"/>
              <a:t> </a:t>
            </a:r>
            <a:r>
              <a:rPr dirty="0"/>
              <a:t>able</a:t>
            </a:r>
            <a:r>
              <a:rPr spc="-15" dirty="0"/>
              <a:t> </a:t>
            </a:r>
            <a:r>
              <a:rPr spc="-5" dirty="0"/>
              <a:t>to </a:t>
            </a:r>
            <a:r>
              <a:rPr dirty="0"/>
              <a:t>support</a:t>
            </a:r>
            <a:r>
              <a:rPr spc="-50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each</a:t>
            </a:r>
            <a:r>
              <a:rPr spc="-30" dirty="0"/>
              <a:t> </a:t>
            </a:r>
            <a:r>
              <a:rPr dirty="0"/>
              <a:t>subnet?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218" y="2405482"/>
            <a:ext cx="1738630" cy="34696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20040" indent="-307975">
              <a:lnSpc>
                <a:spcPct val="100000"/>
              </a:lnSpc>
              <a:spcBef>
                <a:spcPts val="1180"/>
              </a:spcBef>
              <a:buAutoNum type="alphaUcPeriod"/>
              <a:tabLst>
                <a:tab pos="320675" algn="l"/>
              </a:tabLst>
            </a:pPr>
            <a:r>
              <a:rPr sz="2000" dirty="0">
                <a:latin typeface="Arial MT"/>
                <a:cs typeface="Arial MT"/>
              </a:rPr>
              <a:t>14</a:t>
            </a:r>
            <a:endParaRPr sz="2000">
              <a:latin typeface="Arial MT"/>
              <a:cs typeface="Arial MT"/>
            </a:endParaRPr>
          </a:p>
          <a:p>
            <a:pPr marL="320040" indent="-307975">
              <a:lnSpc>
                <a:spcPct val="100000"/>
              </a:lnSpc>
              <a:spcBef>
                <a:spcPts val="1080"/>
              </a:spcBef>
              <a:buAutoNum type="alphaUcPeriod"/>
              <a:tabLst>
                <a:tab pos="320675" algn="l"/>
              </a:tabLst>
            </a:pPr>
            <a:r>
              <a:rPr sz="2000" dirty="0">
                <a:latin typeface="Arial MT"/>
                <a:cs typeface="Arial MT"/>
              </a:rPr>
              <a:t>16</a:t>
            </a:r>
            <a:endParaRPr sz="2000">
              <a:latin typeface="Arial MT"/>
              <a:cs typeface="Arial MT"/>
            </a:endParaRPr>
          </a:p>
          <a:p>
            <a:pPr marL="334010" indent="-321945">
              <a:lnSpc>
                <a:spcPct val="100000"/>
              </a:lnSpc>
              <a:spcBef>
                <a:spcPts val="1080"/>
              </a:spcBef>
              <a:buAutoNum type="alphaUcPeriod"/>
              <a:tabLst>
                <a:tab pos="334645" algn="l"/>
              </a:tabLst>
            </a:pPr>
            <a:r>
              <a:rPr sz="2000" dirty="0">
                <a:latin typeface="Arial MT"/>
                <a:cs typeface="Arial MT"/>
              </a:rPr>
              <a:t>30</a:t>
            </a:r>
            <a:endParaRPr sz="2000">
              <a:latin typeface="Arial MT"/>
              <a:cs typeface="Arial MT"/>
            </a:endParaRPr>
          </a:p>
          <a:p>
            <a:pPr marL="334010" indent="-321945">
              <a:lnSpc>
                <a:spcPct val="100000"/>
              </a:lnSpc>
              <a:spcBef>
                <a:spcPts val="1080"/>
              </a:spcBef>
              <a:buAutoNum type="alphaUcPeriod"/>
              <a:tabLst>
                <a:tab pos="334645" algn="l"/>
              </a:tabLst>
            </a:pPr>
            <a:r>
              <a:rPr sz="2000" dirty="0">
                <a:latin typeface="Arial MT"/>
                <a:cs typeface="Arial MT"/>
              </a:rPr>
              <a:t>32</a:t>
            </a:r>
            <a:endParaRPr sz="2000">
              <a:latin typeface="Arial MT"/>
              <a:cs typeface="Arial MT"/>
            </a:endParaRPr>
          </a:p>
          <a:p>
            <a:pPr marL="320040" indent="-307975">
              <a:lnSpc>
                <a:spcPct val="100000"/>
              </a:lnSpc>
              <a:spcBef>
                <a:spcPts val="1080"/>
              </a:spcBef>
              <a:buAutoNum type="alphaUcPeriod"/>
              <a:tabLst>
                <a:tab pos="320675" algn="l"/>
              </a:tabLst>
            </a:pPr>
            <a:r>
              <a:rPr sz="2000" dirty="0">
                <a:latin typeface="Arial MT"/>
                <a:cs typeface="Arial MT"/>
              </a:rPr>
              <a:t>62</a:t>
            </a:r>
            <a:endParaRPr sz="2000">
              <a:latin typeface="Arial MT"/>
              <a:cs typeface="Arial MT"/>
            </a:endParaRPr>
          </a:p>
          <a:p>
            <a:pPr marL="306070" indent="-294005">
              <a:lnSpc>
                <a:spcPct val="100000"/>
              </a:lnSpc>
              <a:spcBef>
                <a:spcPts val="1085"/>
              </a:spcBef>
              <a:buAutoNum type="alphaUcPeriod"/>
              <a:tabLst>
                <a:tab pos="306705" algn="l"/>
              </a:tabLst>
            </a:pPr>
            <a:r>
              <a:rPr sz="2000" dirty="0">
                <a:latin typeface="Arial MT"/>
                <a:cs typeface="Arial MT"/>
              </a:rPr>
              <a:t>64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Arial MT"/>
              <a:cs typeface="Arial MT"/>
            </a:endParaRPr>
          </a:p>
          <a:p>
            <a:pPr marL="23749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B21A1A"/>
                </a:solidFill>
                <a:latin typeface="Arial MT"/>
                <a:cs typeface="Arial MT"/>
              </a:rPr>
              <a:t>Answer</a:t>
            </a:r>
            <a:r>
              <a:rPr sz="2400" spc="-35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21A1A"/>
                </a:solidFill>
                <a:latin typeface="Arial MT"/>
                <a:cs typeface="Arial MT"/>
              </a:rPr>
              <a:t>:</a:t>
            </a:r>
            <a:r>
              <a:rPr sz="2400" spc="-50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  <p:extLst>
      <p:ext uri="{BB962C8B-B14F-4D97-AF65-F5344CB8AC3E}">
        <p14:creationId xmlns:p14="http://schemas.microsoft.com/office/powerpoint/2010/main" val="3847311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216" y="1153488"/>
            <a:ext cx="8153400" cy="4179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What is the subnet for the host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IP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address 172.16.210.0/22? </a:t>
            </a:r>
            <a:r>
              <a:rPr sz="2400" spc="-6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A.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172.16.42.0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B.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172.16.107.0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C.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172.16.208.0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D.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172.16.252.0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latin typeface="Arial MT"/>
                <a:cs typeface="Arial MT"/>
              </a:rPr>
              <a:t>E.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172.16.254.0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F.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None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above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216" y="1153488"/>
            <a:ext cx="8153400" cy="472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What is the subnet for the host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IP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address 172.16.210.0/22? </a:t>
            </a:r>
            <a:r>
              <a:rPr sz="2400" spc="-6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A.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172.16.42.0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B.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172.16.107.0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C.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172.16.208.0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D.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172.16.252.0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latin typeface="Arial MT"/>
                <a:cs typeface="Arial MT"/>
              </a:rPr>
              <a:t>E.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172.16.254.0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F.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None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above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237490">
              <a:lnSpc>
                <a:spcPct val="100000"/>
              </a:lnSpc>
              <a:spcBef>
                <a:spcPts val="1760"/>
              </a:spcBef>
            </a:pPr>
            <a:r>
              <a:rPr sz="2400" spc="-5" dirty="0">
                <a:solidFill>
                  <a:srgbClr val="B21A1A"/>
                </a:solidFill>
                <a:latin typeface="Arial MT"/>
                <a:cs typeface="Arial MT"/>
              </a:rPr>
              <a:t>Answer</a:t>
            </a:r>
            <a:r>
              <a:rPr sz="2400" spc="-20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21A1A"/>
                </a:solidFill>
                <a:latin typeface="Arial MT"/>
                <a:cs typeface="Arial MT"/>
              </a:rPr>
              <a:t>:</a:t>
            </a:r>
            <a:r>
              <a:rPr sz="2400" spc="-40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  <p:extLst>
      <p:ext uri="{BB962C8B-B14F-4D97-AF65-F5344CB8AC3E}">
        <p14:creationId xmlns:p14="http://schemas.microsoft.com/office/powerpoint/2010/main" val="290606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158" y="1213448"/>
            <a:ext cx="8153400" cy="4348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What is the subnet for the host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IP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address 201.100.5.68/28? </a:t>
            </a:r>
            <a:r>
              <a:rPr sz="2400" spc="-6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A.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201.100.5.0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B.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201.100.5.32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C.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201.100.5.64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D.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201.100.5.65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E.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201.100.5.31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latin typeface="Arial MT"/>
                <a:cs typeface="Arial MT"/>
              </a:rPr>
              <a:t>F.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201.100.5.1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158" y="1213448"/>
            <a:ext cx="8153400" cy="466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What is the subnet for the host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IP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address 201.100.5.68/28? </a:t>
            </a:r>
            <a:r>
              <a:rPr sz="2400" spc="-6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A.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201.100.5.0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B.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201.100.5.32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C.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201.100.5.64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D.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201.100.5.65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E.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201.100.5.31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latin typeface="Arial MT"/>
                <a:cs typeface="Arial MT"/>
              </a:rPr>
              <a:t>F.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201.100.5.1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Arial MT"/>
              <a:cs typeface="Arial MT"/>
            </a:endParaRPr>
          </a:p>
          <a:p>
            <a:pPr marL="14732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B21A1A"/>
                </a:solidFill>
                <a:latin typeface="Arial MT"/>
                <a:cs typeface="Arial MT"/>
              </a:rPr>
              <a:t>Answer</a:t>
            </a:r>
            <a:r>
              <a:rPr sz="2400" spc="-20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21A1A"/>
                </a:solidFill>
                <a:latin typeface="Arial MT"/>
                <a:cs typeface="Arial MT"/>
              </a:rPr>
              <a:t>:</a:t>
            </a:r>
            <a:r>
              <a:rPr sz="2400" spc="-40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  <p:extLst>
      <p:ext uri="{BB962C8B-B14F-4D97-AF65-F5344CB8AC3E}">
        <p14:creationId xmlns:p14="http://schemas.microsoft.com/office/powerpoint/2010/main" val="146289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062" y="1549392"/>
            <a:ext cx="6882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95"/>
              </a:spcBef>
              <a:buClr>
                <a:srgbClr val="708CA1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Certkiller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Texas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branch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network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displayed</a:t>
            </a:r>
            <a:r>
              <a:rPr sz="1600" dirty="0">
                <a:latin typeface="Arial MT"/>
                <a:cs typeface="Arial MT"/>
              </a:rPr>
              <a:t> in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following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diagram: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340" y="4225274"/>
            <a:ext cx="7327900" cy="214693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8285" indent="-236220">
              <a:lnSpc>
                <a:spcPct val="100000"/>
              </a:lnSpc>
              <a:spcBef>
                <a:spcPts val="965"/>
              </a:spcBef>
              <a:buClr>
                <a:srgbClr val="708CA1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following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choices,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which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IP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address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should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assigned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PC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host?</a:t>
            </a:r>
            <a:endParaRPr sz="1600" dirty="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spcBef>
                <a:spcPts val="860"/>
              </a:spcBef>
              <a:buClr>
                <a:srgbClr val="708CA1"/>
              </a:buClr>
              <a:buFont typeface="Wingdings"/>
              <a:buChar char=""/>
              <a:tabLst>
                <a:tab pos="303530" algn="l"/>
                <a:tab pos="304165" algn="l"/>
              </a:tabLst>
            </a:pPr>
            <a:r>
              <a:rPr sz="1600" spc="-5" dirty="0">
                <a:latin typeface="Arial MT"/>
                <a:cs typeface="Arial MT"/>
              </a:rPr>
              <a:t>A .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192.168.5.5</a:t>
            </a:r>
            <a:endParaRPr sz="1600" dirty="0">
              <a:latin typeface="Arial MT"/>
              <a:cs typeface="Arial MT"/>
            </a:endParaRPr>
          </a:p>
          <a:p>
            <a:pPr marL="248285" indent="-236220">
              <a:lnSpc>
                <a:spcPct val="100000"/>
              </a:lnSpc>
              <a:spcBef>
                <a:spcPts val="865"/>
              </a:spcBef>
              <a:buClr>
                <a:srgbClr val="708CA1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1600" spc="-5" dirty="0">
                <a:latin typeface="Arial MT"/>
                <a:cs typeface="Arial MT"/>
              </a:rPr>
              <a:t>B.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192.168.5.32</a:t>
            </a:r>
            <a:endParaRPr sz="1600" dirty="0">
              <a:latin typeface="Arial MT"/>
              <a:cs typeface="Arial MT"/>
            </a:endParaRPr>
          </a:p>
          <a:p>
            <a:pPr marL="248285" indent="-236220">
              <a:lnSpc>
                <a:spcPct val="100000"/>
              </a:lnSpc>
              <a:spcBef>
                <a:spcPts val="865"/>
              </a:spcBef>
              <a:buClr>
                <a:srgbClr val="708CA1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1600" spc="-5" dirty="0">
                <a:latin typeface="Arial MT"/>
                <a:cs typeface="Arial MT"/>
              </a:rPr>
              <a:t>C.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192.168.5.40</a:t>
            </a:r>
            <a:endParaRPr sz="1600" dirty="0">
              <a:latin typeface="Arial MT"/>
              <a:cs typeface="Arial MT"/>
            </a:endParaRPr>
          </a:p>
          <a:p>
            <a:pPr marL="248285" indent="-236220">
              <a:lnSpc>
                <a:spcPct val="100000"/>
              </a:lnSpc>
              <a:spcBef>
                <a:spcPts val="860"/>
              </a:spcBef>
              <a:buClr>
                <a:srgbClr val="708CA1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1600" spc="-5" dirty="0">
                <a:latin typeface="Arial MT"/>
                <a:cs typeface="Arial MT"/>
              </a:rPr>
              <a:t>D.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192.168.5.63</a:t>
            </a:r>
            <a:endParaRPr sz="1600" dirty="0">
              <a:latin typeface="Arial MT"/>
              <a:cs typeface="Arial MT"/>
            </a:endParaRPr>
          </a:p>
          <a:p>
            <a:pPr marL="248920" indent="-236220">
              <a:lnSpc>
                <a:spcPct val="100000"/>
              </a:lnSpc>
              <a:spcBef>
                <a:spcPts val="870"/>
              </a:spcBef>
              <a:buClr>
                <a:srgbClr val="708CA1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1600" spc="-5" dirty="0">
                <a:latin typeface="Arial MT"/>
                <a:cs typeface="Arial MT"/>
              </a:rPr>
              <a:t>E.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192.168.5.75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792" y="1945622"/>
            <a:ext cx="5372439" cy="237765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418422" y="909252"/>
            <a:ext cx="3064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Subnet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Questions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33" y="1318080"/>
            <a:ext cx="7242175" cy="423769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64490" marR="5080" indent="-236220">
              <a:lnSpc>
                <a:spcPts val="2740"/>
              </a:lnSpc>
              <a:spcBef>
                <a:spcPts val="305"/>
              </a:spcBef>
            </a:pP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Which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one</a:t>
            </a:r>
            <a:r>
              <a:rPr sz="2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of the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binary</a:t>
            </a:r>
            <a:r>
              <a:rPr sz="2400" spc="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bit</a:t>
            </a:r>
            <a:r>
              <a:rPr sz="2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patterns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below</a:t>
            </a:r>
            <a:r>
              <a:rPr sz="2400" spc="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denotes</a:t>
            </a:r>
            <a:r>
              <a:rPr sz="2400" spc="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 </a:t>
            </a:r>
            <a:r>
              <a:rPr sz="2400" spc="-6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Class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B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address?</a:t>
            </a:r>
            <a:endParaRPr sz="2400" dirty="0">
              <a:latin typeface="Arial MT"/>
              <a:cs typeface="Arial MT"/>
            </a:endParaRPr>
          </a:p>
          <a:p>
            <a:pPr marL="499109" indent="-371475">
              <a:lnSpc>
                <a:spcPct val="100000"/>
              </a:lnSpc>
              <a:spcBef>
                <a:spcPts val="1225"/>
              </a:spcBef>
              <a:buAutoNum type="alphaUcPeriod"/>
              <a:tabLst>
                <a:tab pos="499745" algn="l"/>
              </a:tabLst>
            </a:pPr>
            <a:r>
              <a:rPr sz="2400" spc="-15" dirty="0">
                <a:latin typeface="Arial MT"/>
                <a:cs typeface="Arial MT"/>
              </a:rPr>
              <a:t>0xxxxxxx</a:t>
            </a:r>
            <a:endParaRPr sz="2400" dirty="0">
              <a:latin typeface="Arial MT"/>
              <a:cs typeface="Arial MT"/>
            </a:endParaRPr>
          </a:p>
          <a:p>
            <a:pPr marL="499109" indent="-371475">
              <a:lnSpc>
                <a:spcPct val="100000"/>
              </a:lnSpc>
              <a:spcBef>
                <a:spcPts val="1295"/>
              </a:spcBef>
              <a:buAutoNum type="alphaUcPeriod"/>
              <a:tabLst>
                <a:tab pos="499745" algn="l"/>
              </a:tabLst>
            </a:pPr>
            <a:r>
              <a:rPr sz="2400" spc="-10" dirty="0">
                <a:latin typeface="Arial MT"/>
                <a:cs typeface="Arial MT"/>
              </a:rPr>
              <a:t>10xxxxxx</a:t>
            </a:r>
            <a:endParaRPr sz="2400" dirty="0">
              <a:latin typeface="Arial MT"/>
              <a:cs typeface="Arial MT"/>
            </a:endParaRPr>
          </a:p>
          <a:p>
            <a:pPr marL="515620" indent="-387985">
              <a:lnSpc>
                <a:spcPct val="100000"/>
              </a:lnSpc>
              <a:spcBef>
                <a:spcPts val="1300"/>
              </a:spcBef>
              <a:buAutoNum type="alphaUcPeriod"/>
              <a:tabLst>
                <a:tab pos="516255" algn="l"/>
              </a:tabLst>
            </a:pPr>
            <a:r>
              <a:rPr sz="2400" spc="-5" dirty="0">
                <a:latin typeface="Arial MT"/>
                <a:cs typeface="Arial MT"/>
              </a:rPr>
              <a:t>110xxxxx</a:t>
            </a:r>
            <a:endParaRPr sz="2400" dirty="0">
              <a:latin typeface="Arial MT"/>
              <a:cs typeface="Arial MT"/>
            </a:endParaRPr>
          </a:p>
          <a:p>
            <a:pPr marL="515620" indent="-387985">
              <a:lnSpc>
                <a:spcPct val="100000"/>
              </a:lnSpc>
              <a:spcBef>
                <a:spcPts val="1295"/>
              </a:spcBef>
              <a:buAutoNum type="alphaUcPeriod"/>
              <a:tabLst>
                <a:tab pos="516255" algn="l"/>
              </a:tabLst>
            </a:pPr>
            <a:r>
              <a:rPr sz="2400" spc="-5" dirty="0">
                <a:latin typeface="Arial MT"/>
                <a:cs typeface="Arial MT"/>
              </a:rPr>
              <a:t>1110xxxx</a:t>
            </a:r>
            <a:endParaRPr sz="2400" dirty="0">
              <a:latin typeface="Arial MT"/>
              <a:cs typeface="Arial MT"/>
            </a:endParaRPr>
          </a:p>
          <a:p>
            <a:pPr marL="499109" indent="-371475">
              <a:lnSpc>
                <a:spcPct val="100000"/>
              </a:lnSpc>
              <a:spcBef>
                <a:spcPts val="1295"/>
              </a:spcBef>
              <a:buAutoNum type="alphaUcPeriod"/>
              <a:tabLst>
                <a:tab pos="499745" algn="l"/>
              </a:tabLst>
            </a:pPr>
            <a:r>
              <a:rPr sz="2400" spc="-10" dirty="0">
                <a:latin typeface="Arial MT"/>
                <a:cs typeface="Arial MT"/>
              </a:rPr>
              <a:t>11110xxx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33" y="1318080"/>
            <a:ext cx="7242175" cy="45573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64490" marR="5080" indent="-236220">
              <a:lnSpc>
                <a:spcPts val="2740"/>
              </a:lnSpc>
              <a:spcBef>
                <a:spcPts val="305"/>
              </a:spcBef>
            </a:pP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Which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one</a:t>
            </a:r>
            <a:r>
              <a:rPr sz="2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of the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binary</a:t>
            </a:r>
            <a:r>
              <a:rPr sz="2400" spc="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bit</a:t>
            </a:r>
            <a:r>
              <a:rPr sz="2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patterns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below</a:t>
            </a:r>
            <a:r>
              <a:rPr sz="2400" spc="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denotes</a:t>
            </a:r>
            <a:r>
              <a:rPr sz="2400" spc="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 </a:t>
            </a:r>
            <a:r>
              <a:rPr sz="2400" spc="-6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Class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B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address?</a:t>
            </a:r>
            <a:endParaRPr sz="2400">
              <a:latin typeface="Arial MT"/>
              <a:cs typeface="Arial MT"/>
            </a:endParaRPr>
          </a:p>
          <a:p>
            <a:pPr marL="499109" indent="-371475">
              <a:lnSpc>
                <a:spcPct val="100000"/>
              </a:lnSpc>
              <a:spcBef>
                <a:spcPts val="1225"/>
              </a:spcBef>
              <a:buAutoNum type="alphaUcPeriod"/>
              <a:tabLst>
                <a:tab pos="499745" algn="l"/>
              </a:tabLst>
            </a:pPr>
            <a:r>
              <a:rPr sz="2400" spc="-15" dirty="0">
                <a:latin typeface="Arial MT"/>
                <a:cs typeface="Arial MT"/>
              </a:rPr>
              <a:t>0xxxxxxx</a:t>
            </a:r>
            <a:endParaRPr sz="2400">
              <a:latin typeface="Arial MT"/>
              <a:cs typeface="Arial MT"/>
            </a:endParaRPr>
          </a:p>
          <a:p>
            <a:pPr marL="499109" indent="-371475">
              <a:lnSpc>
                <a:spcPct val="100000"/>
              </a:lnSpc>
              <a:spcBef>
                <a:spcPts val="1295"/>
              </a:spcBef>
              <a:buAutoNum type="alphaUcPeriod"/>
              <a:tabLst>
                <a:tab pos="499745" algn="l"/>
              </a:tabLst>
            </a:pPr>
            <a:r>
              <a:rPr sz="2400" spc="-10" dirty="0">
                <a:latin typeface="Arial MT"/>
                <a:cs typeface="Arial MT"/>
              </a:rPr>
              <a:t>10xxxxxx</a:t>
            </a:r>
            <a:endParaRPr sz="2400">
              <a:latin typeface="Arial MT"/>
              <a:cs typeface="Arial MT"/>
            </a:endParaRPr>
          </a:p>
          <a:p>
            <a:pPr marL="515620" indent="-387985">
              <a:lnSpc>
                <a:spcPct val="100000"/>
              </a:lnSpc>
              <a:spcBef>
                <a:spcPts val="1300"/>
              </a:spcBef>
              <a:buAutoNum type="alphaUcPeriod"/>
              <a:tabLst>
                <a:tab pos="516255" algn="l"/>
              </a:tabLst>
            </a:pPr>
            <a:r>
              <a:rPr sz="2400" spc="-5" dirty="0">
                <a:latin typeface="Arial MT"/>
                <a:cs typeface="Arial MT"/>
              </a:rPr>
              <a:t>110xxxxx</a:t>
            </a:r>
            <a:endParaRPr sz="2400">
              <a:latin typeface="Arial MT"/>
              <a:cs typeface="Arial MT"/>
            </a:endParaRPr>
          </a:p>
          <a:p>
            <a:pPr marL="515620" indent="-387985">
              <a:lnSpc>
                <a:spcPct val="100000"/>
              </a:lnSpc>
              <a:spcBef>
                <a:spcPts val="1295"/>
              </a:spcBef>
              <a:buAutoNum type="alphaUcPeriod"/>
              <a:tabLst>
                <a:tab pos="516255" algn="l"/>
              </a:tabLst>
            </a:pPr>
            <a:r>
              <a:rPr sz="2400" spc="-5" dirty="0">
                <a:latin typeface="Arial MT"/>
                <a:cs typeface="Arial MT"/>
              </a:rPr>
              <a:t>1110xxxx</a:t>
            </a:r>
            <a:endParaRPr sz="2400">
              <a:latin typeface="Arial MT"/>
              <a:cs typeface="Arial MT"/>
            </a:endParaRPr>
          </a:p>
          <a:p>
            <a:pPr marL="499109" indent="-371475">
              <a:lnSpc>
                <a:spcPct val="100000"/>
              </a:lnSpc>
              <a:spcBef>
                <a:spcPts val="1295"/>
              </a:spcBef>
              <a:buAutoNum type="alphaUcPeriod"/>
              <a:tabLst>
                <a:tab pos="499745" algn="l"/>
              </a:tabLst>
            </a:pPr>
            <a:r>
              <a:rPr sz="2400" spc="-10" dirty="0">
                <a:latin typeface="Arial MT"/>
                <a:cs typeface="Arial MT"/>
              </a:rPr>
              <a:t>11110xxx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B21A1A"/>
                </a:solidFill>
                <a:latin typeface="Arial MT"/>
                <a:cs typeface="Arial MT"/>
              </a:rPr>
              <a:t>Answer</a:t>
            </a:r>
            <a:r>
              <a:rPr sz="2400" spc="-20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21A1A"/>
                </a:solidFill>
                <a:latin typeface="Arial MT"/>
                <a:cs typeface="Arial MT"/>
              </a:rPr>
              <a:t>:</a:t>
            </a:r>
            <a:r>
              <a:rPr sz="2400" spc="-45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B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  <p:extLst>
      <p:ext uri="{BB962C8B-B14F-4D97-AF65-F5344CB8AC3E}">
        <p14:creationId xmlns:p14="http://schemas.microsoft.com/office/powerpoint/2010/main" val="415640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247" y="1078239"/>
            <a:ext cx="8225155" cy="32080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8920" marR="5080" indent="-236220" algn="just">
              <a:lnSpc>
                <a:spcPts val="2740"/>
              </a:lnSpc>
              <a:spcBef>
                <a:spcPts val="305"/>
              </a:spcBef>
            </a:pP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Your network uses the172.12.0.0 class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B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address. You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need </a:t>
            </a:r>
            <a:r>
              <a:rPr sz="2400" spc="-6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support 459 hosts per subnet, while accommodating the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maximum</a:t>
            </a:r>
            <a:r>
              <a:rPr sz="2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number</a:t>
            </a:r>
            <a:r>
              <a:rPr sz="2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subnets.</a:t>
            </a:r>
            <a:r>
              <a:rPr sz="24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Which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mask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would</a:t>
            </a:r>
            <a:r>
              <a:rPr sz="2400" spc="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you use?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latin typeface="Arial MT"/>
                <a:cs typeface="Arial MT"/>
              </a:rPr>
              <a:t>A.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255.255.0.0.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latin typeface="Arial MT"/>
                <a:cs typeface="Arial MT"/>
              </a:rPr>
              <a:t>B.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255.255.128.0.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C.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255.255.224.0.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D.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255.255.254.0.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247" y="1078239"/>
            <a:ext cx="8225155" cy="32080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8920" marR="5080" indent="-236220" algn="just">
              <a:lnSpc>
                <a:spcPts val="2740"/>
              </a:lnSpc>
              <a:spcBef>
                <a:spcPts val="305"/>
              </a:spcBef>
            </a:pP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Your network uses the172.12.0.0 class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B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address. You 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need </a:t>
            </a:r>
            <a:r>
              <a:rPr sz="2400" spc="-65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support 459 hosts per subnet, while accommodating the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maximum</a:t>
            </a:r>
            <a:r>
              <a:rPr sz="2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number</a:t>
            </a:r>
            <a:r>
              <a:rPr sz="2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subnets.</a:t>
            </a:r>
            <a:r>
              <a:rPr sz="24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Which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mask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would</a:t>
            </a:r>
            <a:r>
              <a:rPr sz="2400" spc="3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you use?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latin typeface="Arial MT"/>
                <a:cs typeface="Arial MT"/>
              </a:rPr>
              <a:t>A.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255.255.0.0.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latin typeface="Arial MT"/>
                <a:cs typeface="Arial MT"/>
              </a:rPr>
              <a:t>B.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255.255.128.0.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C.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255.255.224.0.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D.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255.255.254.0.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995" y="5483819"/>
            <a:ext cx="143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B21A1A"/>
                </a:solidFill>
                <a:latin typeface="Arial MT"/>
                <a:cs typeface="Arial MT"/>
              </a:rPr>
              <a:t>Answer</a:t>
            </a:r>
            <a:r>
              <a:rPr sz="2400" spc="-70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21A1A"/>
                </a:solidFill>
                <a:latin typeface="Arial MT"/>
                <a:cs typeface="Arial MT"/>
              </a:rPr>
              <a:t>:D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  <p:extLst>
      <p:ext uri="{BB962C8B-B14F-4D97-AF65-F5344CB8AC3E}">
        <p14:creationId xmlns:p14="http://schemas.microsoft.com/office/powerpoint/2010/main" val="1155181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062" y="1078239"/>
            <a:ext cx="7752715" cy="10864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8920" marR="5080" indent="-236220">
              <a:lnSpc>
                <a:spcPts val="2740"/>
              </a:lnSpc>
              <a:spcBef>
                <a:spcPts val="305"/>
              </a:spcBef>
            </a:pPr>
            <a:r>
              <a:rPr sz="2400" spc="-5" dirty="0"/>
              <a:t>Using</a:t>
            </a:r>
            <a:r>
              <a:rPr sz="2400" spc="5" dirty="0"/>
              <a:t> </a:t>
            </a:r>
            <a:r>
              <a:rPr sz="2400" spc="-5" dirty="0"/>
              <a:t>a</a:t>
            </a:r>
            <a:r>
              <a:rPr sz="2400" spc="-15" dirty="0"/>
              <a:t> </a:t>
            </a:r>
            <a:r>
              <a:rPr sz="2400" spc="-5" dirty="0"/>
              <a:t>subnet</a:t>
            </a:r>
            <a:r>
              <a:rPr sz="2400" spc="15" dirty="0"/>
              <a:t> </a:t>
            </a:r>
            <a:r>
              <a:rPr sz="2400" spc="-5" dirty="0"/>
              <a:t>mask of</a:t>
            </a:r>
            <a:r>
              <a:rPr sz="2400" spc="-10" dirty="0"/>
              <a:t> </a:t>
            </a:r>
            <a:r>
              <a:rPr sz="2400" spc="-5" dirty="0"/>
              <a:t>255.255.255.224,</a:t>
            </a:r>
            <a:r>
              <a:rPr sz="2400" spc="15" dirty="0"/>
              <a:t> </a:t>
            </a:r>
            <a:r>
              <a:rPr sz="2400" spc="-5" dirty="0"/>
              <a:t>which</a:t>
            </a:r>
            <a:r>
              <a:rPr sz="2400" spc="25" dirty="0"/>
              <a:t> </a:t>
            </a:r>
            <a:r>
              <a:rPr sz="2400" spc="-5" dirty="0"/>
              <a:t>of</a:t>
            </a:r>
            <a:r>
              <a:rPr sz="2400" spc="-10" dirty="0"/>
              <a:t> </a:t>
            </a:r>
            <a:r>
              <a:rPr sz="2400" spc="-5" dirty="0"/>
              <a:t>the</a:t>
            </a:r>
            <a:r>
              <a:rPr sz="2400" spc="-15" dirty="0"/>
              <a:t> </a:t>
            </a:r>
            <a:r>
              <a:rPr sz="2400" dirty="0"/>
              <a:t>IP </a:t>
            </a:r>
            <a:r>
              <a:rPr sz="2400" spc="-650" dirty="0"/>
              <a:t> </a:t>
            </a:r>
            <a:r>
              <a:rPr sz="2400" spc="-5" dirty="0"/>
              <a:t>addresses</a:t>
            </a:r>
            <a:r>
              <a:rPr sz="2400" dirty="0"/>
              <a:t> </a:t>
            </a:r>
            <a:r>
              <a:rPr sz="2400" spc="-5" dirty="0"/>
              <a:t>below</a:t>
            </a:r>
            <a:r>
              <a:rPr sz="2400" spc="20" dirty="0"/>
              <a:t> </a:t>
            </a:r>
            <a:r>
              <a:rPr sz="2400" spc="-5" dirty="0"/>
              <a:t>can</a:t>
            </a:r>
            <a:r>
              <a:rPr sz="2400" dirty="0"/>
              <a:t> </a:t>
            </a:r>
            <a:r>
              <a:rPr sz="2400" spc="-5" dirty="0"/>
              <a:t>you</a:t>
            </a:r>
            <a:r>
              <a:rPr sz="2400" spc="5" dirty="0"/>
              <a:t> </a:t>
            </a:r>
            <a:r>
              <a:rPr sz="2400" spc="-5" dirty="0"/>
              <a:t>assign</a:t>
            </a:r>
            <a:r>
              <a:rPr sz="2400" spc="10" dirty="0"/>
              <a:t> </a:t>
            </a:r>
            <a:r>
              <a:rPr sz="2400" dirty="0"/>
              <a:t>to</a:t>
            </a:r>
            <a:r>
              <a:rPr sz="2400" spc="-10" dirty="0"/>
              <a:t> </a:t>
            </a:r>
            <a:r>
              <a:rPr sz="2400" spc="-5" dirty="0"/>
              <a:t>the</a:t>
            </a:r>
            <a:r>
              <a:rPr sz="2400" spc="-10" dirty="0"/>
              <a:t> </a:t>
            </a:r>
            <a:r>
              <a:rPr sz="2400" spc="-5" dirty="0"/>
              <a:t>hosts</a:t>
            </a:r>
            <a:r>
              <a:rPr sz="2400" dirty="0"/>
              <a:t> </a:t>
            </a:r>
            <a:r>
              <a:rPr sz="2400" spc="-5" dirty="0"/>
              <a:t>on</a:t>
            </a:r>
            <a:r>
              <a:rPr sz="2400" dirty="0"/>
              <a:t> </a:t>
            </a:r>
            <a:r>
              <a:rPr sz="2400" spc="-5" dirty="0"/>
              <a:t>this </a:t>
            </a:r>
            <a:r>
              <a:rPr sz="2400" dirty="0"/>
              <a:t> </a:t>
            </a:r>
            <a:r>
              <a:rPr sz="2400" spc="-5" dirty="0"/>
              <a:t>subnet? (Select</a:t>
            </a:r>
            <a:r>
              <a:rPr sz="2400" spc="10" dirty="0"/>
              <a:t> </a:t>
            </a:r>
            <a:r>
              <a:rPr sz="2400" spc="-5" dirty="0"/>
              <a:t>all</a:t>
            </a:r>
            <a:r>
              <a:rPr sz="2400" spc="10" dirty="0"/>
              <a:t> </a:t>
            </a:r>
            <a:r>
              <a:rPr sz="2400" spc="-5" dirty="0"/>
              <a:t>that </a:t>
            </a:r>
            <a:r>
              <a:rPr sz="2400" spc="-10" dirty="0"/>
              <a:t>apply)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25062" y="2303536"/>
            <a:ext cx="2174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A.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16.23.118.63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933" y="2669296"/>
            <a:ext cx="2780030" cy="2692404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latin typeface="Arial MT"/>
                <a:cs typeface="Arial MT"/>
              </a:rPr>
              <a:t>B.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87.45.16.159</a:t>
            </a:r>
            <a:endParaRPr sz="2400" dirty="0">
              <a:latin typeface="Arial MT"/>
              <a:cs typeface="Arial MT"/>
            </a:endParaRPr>
          </a:p>
          <a:p>
            <a:pPr marL="12827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C.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92.11.178.93</a:t>
            </a:r>
            <a:endParaRPr sz="2400" dirty="0">
              <a:latin typeface="Arial MT"/>
              <a:cs typeface="Arial MT"/>
            </a:endParaRPr>
          </a:p>
          <a:p>
            <a:pPr marL="12827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D.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134.178.18.56</a:t>
            </a:r>
            <a:endParaRPr sz="2400" dirty="0">
              <a:latin typeface="Arial MT"/>
              <a:cs typeface="Arial MT"/>
            </a:endParaRPr>
          </a:p>
          <a:p>
            <a:pPr marL="12827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E.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192.168.16.87</a:t>
            </a:r>
            <a:endParaRPr sz="2400" dirty="0">
              <a:latin typeface="Arial MT"/>
              <a:cs typeface="Arial MT"/>
            </a:endParaRPr>
          </a:p>
          <a:p>
            <a:pPr marL="12827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latin typeface="Arial MT"/>
                <a:cs typeface="Arial MT"/>
              </a:rPr>
              <a:t>F.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217.168.166.192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0882" y="2457699"/>
            <a:ext cx="5928938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ctr">
              <a:lnSpc>
                <a:spcPts val="1595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subnet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(0,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32,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64,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96,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128,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160,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192,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224)</a:t>
            </a:r>
            <a:endParaRPr dirty="0">
              <a:latin typeface="Times New Roman"/>
              <a:cs typeface="Times New Roman"/>
            </a:endParaRPr>
          </a:p>
          <a:p>
            <a:pPr algn="ctr">
              <a:lnSpc>
                <a:spcPts val="1595"/>
              </a:lnSpc>
            </a:pP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the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broadcast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address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(31,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63,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95,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127,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159,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191,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223).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062" y="1078239"/>
            <a:ext cx="7752715" cy="10864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8920" marR="5080" indent="-236220">
              <a:lnSpc>
                <a:spcPts val="2740"/>
              </a:lnSpc>
              <a:spcBef>
                <a:spcPts val="305"/>
              </a:spcBef>
            </a:pPr>
            <a:r>
              <a:rPr sz="2400" spc="-5" dirty="0"/>
              <a:t>Using</a:t>
            </a:r>
            <a:r>
              <a:rPr sz="2400" spc="5" dirty="0"/>
              <a:t> </a:t>
            </a:r>
            <a:r>
              <a:rPr sz="2400" spc="-5" dirty="0"/>
              <a:t>a</a:t>
            </a:r>
            <a:r>
              <a:rPr sz="2400" spc="-15" dirty="0"/>
              <a:t> </a:t>
            </a:r>
            <a:r>
              <a:rPr sz="2400" spc="-5" dirty="0"/>
              <a:t>subnet</a:t>
            </a:r>
            <a:r>
              <a:rPr sz="2400" spc="15" dirty="0"/>
              <a:t> </a:t>
            </a:r>
            <a:r>
              <a:rPr sz="2400" spc="-5" dirty="0"/>
              <a:t>mask of</a:t>
            </a:r>
            <a:r>
              <a:rPr sz="2400" spc="-10" dirty="0"/>
              <a:t> </a:t>
            </a:r>
            <a:r>
              <a:rPr sz="2400" spc="-5" dirty="0"/>
              <a:t>255.255.255.224,</a:t>
            </a:r>
            <a:r>
              <a:rPr sz="2400" spc="15" dirty="0"/>
              <a:t> </a:t>
            </a:r>
            <a:r>
              <a:rPr sz="2400" spc="-5" dirty="0"/>
              <a:t>which</a:t>
            </a:r>
            <a:r>
              <a:rPr sz="2400" spc="25" dirty="0"/>
              <a:t> </a:t>
            </a:r>
            <a:r>
              <a:rPr sz="2400" spc="-5" dirty="0"/>
              <a:t>of</a:t>
            </a:r>
            <a:r>
              <a:rPr sz="2400" spc="-10" dirty="0"/>
              <a:t> </a:t>
            </a:r>
            <a:r>
              <a:rPr sz="2400" spc="-5" dirty="0"/>
              <a:t>the</a:t>
            </a:r>
            <a:r>
              <a:rPr sz="2400" spc="-15" dirty="0"/>
              <a:t> </a:t>
            </a:r>
            <a:r>
              <a:rPr sz="2400" dirty="0"/>
              <a:t>IP </a:t>
            </a:r>
            <a:r>
              <a:rPr sz="2400" spc="-650" dirty="0"/>
              <a:t> </a:t>
            </a:r>
            <a:r>
              <a:rPr sz="2400" spc="-5" dirty="0"/>
              <a:t>addresses</a:t>
            </a:r>
            <a:r>
              <a:rPr sz="2400" dirty="0"/>
              <a:t> </a:t>
            </a:r>
            <a:r>
              <a:rPr sz="2400" spc="-5" dirty="0"/>
              <a:t>below</a:t>
            </a:r>
            <a:r>
              <a:rPr sz="2400" spc="20" dirty="0"/>
              <a:t> </a:t>
            </a:r>
            <a:r>
              <a:rPr sz="2400" spc="-5" dirty="0"/>
              <a:t>can</a:t>
            </a:r>
            <a:r>
              <a:rPr sz="2400" dirty="0"/>
              <a:t> </a:t>
            </a:r>
            <a:r>
              <a:rPr sz="2400" spc="-5" dirty="0"/>
              <a:t>you</a:t>
            </a:r>
            <a:r>
              <a:rPr sz="2400" spc="5" dirty="0"/>
              <a:t> </a:t>
            </a:r>
            <a:r>
              <a:rPr sz="2400" spc="-5" dirty="0"/>
              <a:t>assign</a:t>
            </a:r>
            <a:r>
              <a:rPr sz="2400" spc="10" dirty="0"/>
              <a:t> </a:t>
            </a:r>
            <a:r>
              <a:rPr sz="2400" dirty="0"/>
              <a:t>to</a:t>
            </a:r>
            <a:r>
              <a:rPr sz="2400" spc="-10" dirty="0"/>
              <a:t> </a:t>
            </a:r>
            <a:r>
              <a:rPr sz="2400" spc="-5" dirty="0"/>
              <a:t>the</a:t>
            </a:r>
            <a:r>
              <a:rPr sz="2400" spc="-10" dirty="0"/>
              <a:t> </a:t>
            </a:r>
            <a:r>
              <a:rPr sz="2400" spc="-5" dirty="0"/>
              <a:t>hosts</a:t>
            </a:r>
            <a:r>
              <a:rPr sz="2400" dirty="0"/>
              <a:t> </a:t>
            </a:r>
            <a:r>
              <a:rPr sz="2400" spc="-5" dirty="0"/>
              <a:t>on</a:t>
            </a:r>
            <a:r>
              <a:rPr sz="2400" dirty="0"/>
              <a:t> </a:t>
            </a:r>
            <a:r>
              <a:rPr sz="2400" spc="-5" dirty="0"/>
              <a:t>this </a:t>
            </a:r>
            <a:r>
              <a:rPr sz="2400" dirty="0"/>
              <a:t> </a:t>
            </a:r>
            <a:r>
              <a:rPr sz="2400" spc="-5" dirty="0"/>
              <a:t>subnet? (Select</a:t>
            </a:r>
            <a:r>
              <a:rPr sz="2400" spc="10" dirty="0"/>
              <a:t> </a:t>
            </a:r>
            <a:r>
              <a:rPr sz="2400" spc="-5" dirty="0"/>
              <a:t>all</a:t>
            </a:r>
            <a:r>
              <a:rPr sz="2400" spc="10" dirty="0"/>
              <a:t> </a:t>
            </a:r>
            <a:r>
              <a:rPr sz="2400" spc="-5" dirty="0"/>
              <a:t>that </a:t>
            </a:r>
            <a:r>
              <a:rPr sz="2400" spc="-10" dirty="0"/>
              <a:t>apply)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25062" y="2303536"/>
            <a:ext cx="2174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A.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16.23.118.63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933" y="2669296"/>
            <a:ext cx="2780030" cy="320611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latin typeface="Arial MT"/>
                <a:cs typeface="Arial MT"/>
              </a:rPr>
              <a:t>B.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87.45.16.159</a:t>
            </a:r>
            <a:endParaRPr sz="2400">
              <a:latin typeface="Arial MT"/>
              <a:cs typeface="Arial MT"/>
            </a:endParaRPr>
          </a:p>
          <a:p>
            <a:pPr marL="12827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C.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92.11.178.93</a:t>
            </a:r>
            <a:endParaRPr sz="2400">
              <a:latin typeface="Arial MT"/>
              <a:cs typeface="Arial MT"/>
            </a:endParaRPr>
          </a:p>
          <a:p>
            <a:pPr marL="12827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D.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134.178.18.56</a:t>
            </a:r>
            <a:endParaRPr sz="2400">
              <a:latin typeface="Arial MT"/>
              <a:cs typeface="Arial MT"/>
            </a:endParaRPr>
          </a:p>
          <a:p>
            <a:pPr marL="12827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E.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192.168.16.87</a:t>
            </a:r>
            <a:endParaRPr sz="2400">
              <a:latin typeface="Arial MT"/>
              <a:cs typeface="Arial MT"/>
            </a:endParaRPr>
          </a:p>
          <a:p>
            <a:pPr marL="12827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latin typeface="Arial MT"/>
                <a:cs typeface="Arial MT"/>
              </a:rPr>
              <a:t>F.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217.168.166.192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1365885" algn="l"/>
              </a:tabLst>
            </a:pPr>
            <a:r>
              <a:rPr sz="2400" spc="-5" dirty="0">
                <a:solidFill>
                  <a:srgbClr val="B21A1A"/>
                </a:solidFill>
                <a:latin typeface="Arial MT"/>
                <a:cs typeface="Arial MT"/>
              </a:rPr>
              <a:t>Answer</a:t>
            </a:r>
            <a:r>
              <a:rPr sz="2400" spc="10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21A1A"/>
                </a:solidFill>
                <a:latin typeface="Arial MT"/>
                <a:cs typeface="Arial MT"/>
              </a:rPr>
              <a:t>:	</a:t>
            </a:r>
            <a:r>
              <a:rPr sz="2400" spc="-5" dirty="0">
                <a:solidFill>
                  <a:srgbClr val="B21A1A"/>
                </a:solidFill>
                <a:latin typeface="Arial MT"/>
                <a:cs typeface="Arial MT"/>
              </a:rPr>
              <a:t>C,D,E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4662" y="5096201"/>
            <a:ext cx="435102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ctr">
              <a:lnSpc>
                <a:spcPts val="1595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subnet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(0,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32,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64,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96,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128,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160,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192,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224)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1595"/>
              </a:lnSpc>
            </a:pP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broadcast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address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(31,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63,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95,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127,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159,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191,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223).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  <p:extLst>
      <p:ext uri="{BB962C8B-B14F-4D97-AF65-F5344CB8AC3E}">
        <p14:creationId xmlns:p14="http://schemas.microsoft.com/office/powerpoint/2010/main" val="264591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062" y="1549392"/>
            <a:ext cx="6882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95"/>
              </a:spcBef>
              <a:buClr>
                <a:srgbClr val="708CA1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Certkiller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Texas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branch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network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5" dirty="0">
                <a:latin typeface="Arial MT"/>
                <a:cs typeface="Arial MT"/>
              </a:rPr>
              <a:t>displayed</a:t>
            </a:r>
            <a:r>
              <a:rPr sz="1600" dirty="0">
                <a:latin typeface="Arial MT"/>
                <a:cs typeface="Arial MT"/>
              </a:rPr>
              <a:t> in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following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diagram: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340" y="4225274"/>
            <a:ext cx="7327900" cy="214693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8285" indent="-236220">
              <a:lnSpc>
                <a:spcPct val="100000"/>
              </a:lnSpc>
              <a:spcBef>
                <a:spcPts val="965"/>
              </a:spcBef>
              <a:buClr>
                <a:srgbClr val="708CA1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following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choices,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which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IP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address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should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assigned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PC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host?</a:t>
            </a:r>
            <a:endParaRPr sz="1600" dirty="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spcBef>
                <a:spcPts val="860"/>
              </a:spcBef>
              <a:buClr>
                <a:srgbClr val="708CA1"/>
              </a:buClr>
              <a:buFont typeface="Wingdings"/>
              <a:buChar char=""/>
              <a:tabLst>
                <a:tab pos="303530" algn="l"/>
                <a:tab pos="304165" algn="l"/>
              </a:tabLst>
            </a:pPr>
            <a:r>
              <a:rPr sz="1600" spc="-5" dirty="0">
                <a:latin typeface="Arial MT"/>
                <a:cs typeface="Arial MT"/>
              </a:rPr>
              <a:t>A .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192.168.5.5</a:t>
            </a:r>
            <a:endParaRPr sz="1600" dirty="0">
              <a:latin typeface="Arial MT"/>
              <a:cs typeface="Arial MT"/>
            </a:endParaRPr>
          </a:p>
          <a:p>
            <a:pPr marL="248285" indent="-236220">
              <a:lnSpc>
                <a:spcPct val="100000"/>
              </a:lnSpc>
              <a:spcBef>
                <a:spcPts val="865"/>
              </a:spcBef>
              <a:buClr>
                <a:srgbClr val="708CA1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1600" spc="-5" dirty="0">
                <a:latin typeface="Arial MT"/>
                <a:cs typeface="Arial MT"/>
              </a:rPr>
              <a:t>B.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192.168.5.32</a:t>
            </a:r>
            <a:endParaRPr sz="1600" dirty="0">
              <a:latin typeface="Arial MT"/>
              <a:cs typeface="Arial MT"/>
            </a:endParaRPr>
          </a:p>
          <a:p>
            <a:pPr marL="248285" indent="-236220">
              <a:lnSpc>
                <a:spcPct val="100000"/>
              </a:lnSpc>
              <a:spcBef>
                <a:spcPts val="865"/>
              </a:spcBef>
              <a:buClr>
                <a:srgbClr val="708CA1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1600" spc="-5" dirty="0">
                <a:latin typeface="Arial MT"/>
                <a:cs typeface="Arial MT"/>
              </a:rPr>
              <a:t>C.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192.168.5.40</a:t>
            </a:r>
            <a:endParaRPr sz="1600" dirty="0">
              <a:latin typeface="Arial MT"/>
              <a:cs typeface="Arial MT"/>
            </a:endParaRPr>
          </a:p>
          <a:p>
            <a:pPr marL="248285" indent="-236220">
              <a:lnSpc>
                <a:spcPct val="100000"/>
              </a:lnSpc>
              <a:spcBef>
                <a:spcPts val="860"/>
              </a:spcBef>
              <a:buClr>
                <a:srgbClr val="708CA1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1600" spc="-5" dirty="0">
                <a:latin typeface="Arial MT"/>
                <a:cs typeface="Arial MT"/>
              </a:rPr>
              <a:t>D.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192.168.5.63</a:t>
            </a:r>
            <a:endParaRPr sz="1600" dirty="0">
              <a:latin typeface="Arial MT"/>
              <a:cs typeface="Arial MT"/>
            </a:endParaRPr>
          </a:p>
          <a:p>
            <a:pPr marL="248920" indent="-236220">
              <a:lnSpc>
                <a:spcPct val="100000"/>
              </a:lnSpc>
              <a:spcBef>
                <a:spcPts val="870"/>
              </a:spcBef>
              <a:buClr>
                <a:srgbClr val="708CA1"/>
              </a:buClr>
              <a:buFont typeface="Wingdings"/>
              <a:buChar char=""/>
              <a:tabLst>
                <a:tab pos="248285" algn="l"/>
                <a:tab pos="248920" algn="l"/>
              </a:tabLst>
            </a:pPr>
            <a:r>
              <a:rPr sz="1600" spc="-5" dirty="0">
                <a:latin typeface="Arial MT"/>
                <a:cs typeface="Arial MT"/>
              </a:rPr>
              <a:t>E.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192.168.5.75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792" y="1945622"/>
            <a:ext cx="5372439" cy="23776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92417" y="6055879"/>
            <a:ext cx="1513840" cy="3911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B21A1A"/>
                </a:solidFill>
                <a:latin typeface="Arial MT"/>
                <a:cs typeface="Arial MT"/>
              </a:rPr>
              <a:t>Answer</a:t>
            </a:r>
            <a:r>
              <a:rPr sz="2400" spc="-35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21A1A"/>
                </a:solidFill>
                <a:latin typeface="Arial MT"/>
                <a:cs typeface="Arial MT"/>
              </a:rPr>
              <a:t>:</a:t>
            </a:r>
            <a:r>
              <a:rPr sz="2400" spc="-50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418422" y="909252"/>
            <a:ext cx="3064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Subnet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Questions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  <p:extLst>
      <p:ext uri="{BB962C8B-B14F-4D97-AF65-F5344CB8AC3E}">
        <p14:creationId xmlns:p14="http://schemas.microsoft.com/office/powerpoint/2010/main" val="256724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0072" y="1393025"/>
            <a:ext cx="7562215" cy="413767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8920" marR="5080" indent="-236220">
              <a:lnSpc>
                <a:spcPts val="2740"/>
              </a:lnSpc>
              <a:spcBef>
                <a:spcPts val="305"/>
              </a:spcBef>
            </a:pPr>
            <a:r>
              <a:rPr sz="2400" dirty="0">
                <a:latin typeface="Arial MT"/>
                <a:cs typeface="Arial MT"/>
              </a:rPr>
              <a:t>If </a:t>
            </a:r>
            <a:r>
              <a:rPr sz="2400" spc="-5" dirty="0">
                <a:latin typeface="Arial MT"/>
                <a:cs typeface="Arial MT"/>
              </a:rPr>
              <a:t>a host on a network has the address 172.16.45.14/30,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address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subnetwork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which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this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belongs?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latin typeface="Arial MT"/>
                <a:cs typeface="Arial MT"/>
              </a:rPr>
              <a:t>A.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172.16.45.0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B.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172.16.45.4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latin typeface="Arial MT"/>
                <a:cs typeface="Arial MT"/>
              </a:rPr>
              <a:t>C.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172.16.45.8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D.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172.16.45.12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E.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172.16.45.18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  <p:extLst>
      <p:ext uri="{BB962C8B-B14F-4D97-AF65-F5344CB8AC3E}">
        <p14:creationId xmlns:p14="http://schemas.microsoft.com/office/powerpoint/2010/main" val="242155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0072" y="1393025"/>
            <a:ext cx="7562215" cy="448246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8920" marR="5080" indent="-236220">
              <a:lnSpc>
                <a:spcPts val="2740"/>
              </a:lnSpc>
              <a:spcBef>
                <a:spcPts val="305"/>
              </a:spcBef>
            </a:pPr>
            <a:r>
              <a:rPr sz="2400" dirty="0">
                <a:latin typeface="Arial MT"/>
                <a:cs typeface="Arial MT"/>
              </a:rPr>
              <a:t>If </a:t>
            </a:r>
            <a:r>
              <a:rPr sz="2400" spc="-5" dirty="0">
                <a:latin typeface="Arial MT"/>
                <a:cs typeface="Arial MT"/>
              </a:rPr>
              <a:t>a host on a network has the address 172.16.45.14/30,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address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subnetwork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which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this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belongs?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latin typeface="Arial MT"/>
                <a:cs typeface="Arial MT"/>
              </a:rPr>
              <a:t>A.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172.16.45.0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B.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172.16.45.4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latin typeface="Arial MT"/>
                <a:cs typeface="Arial MT"/>
              </a:rPr>
              <a:t>C.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172.16.45.8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D.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172.16.45.12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E.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172.16.45.18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Arial MT"/>
              <a:cs typeface="Arial MT"/>
            </a:endParaRPr>
          </a:p>
          <a:p>
            <a:pPr marL="286385">
              <a:lnSpc>
                <a:spcPct val="100000"/>
              </a:lnSpc>
            </a:pPr>
            <a:r>
              <a:rPr sz="2400" spc="-5" dirty="0">
                <a:solidFill>
                  <a:srgbClr val="B21A1A"/>
                </a:solidFill>
                <a:latin typeface="Arial MT"/>
                <a:cs typeface="Arial MT"/>
              </a:rPr>
              <a:t>Answer</a:t>
            </a:r>
            <a:r>
              <a:rPr sz="2400" spc="-20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21A1A"/>
                </a:solidFill>
                <a:latin typeface="Arial MT"/>
                <a:cs typeface="Arial MT"/>
              </a:rPr>
              <a:t>:</a:t>
            </a:r>
            <a:r>
              <a:rPr sz="2400" spc="-40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120" y="1333064"/>
            <a:ext cx="8228880" cy="3399007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8920" marR="5080" indent="-236220">
              <a:lnSpc>
                <a:spcPts val="2740"/>
              </a:lnSpc>
              <a:spcBef>
                <a:spcPts val="305"/>
              </a:spcBef>
            </a:pP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What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IP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address</a:t>
            </a:r>
            <a:r>
              <a:rPr sz="2400" spc="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range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for the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first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octet in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class</a:t>
            </a:r>
            <a:r>
              <a:rPr sz="2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B </a:t>
            </a:r>
            <a:r>
              <a:rPr sz="2400" spc="-6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address, in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binary</a:t>
            </a:r>
            <a:r>
              <a:rPr sz="2400" spc="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form?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latin typeface="Arial MT"/>
                <a:cs typeface="Arial MT"/>
              </a:rPr>
              <a:t>A.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10000000-11101111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B.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11000000-11101111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latin typeface="Arial MT"/>
                <a:cs typeface="Arial MT"/>
              </a:rPr>
              <a:t>C.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10000000-10111111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D.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10000000-11111111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E.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11000000-10111111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120" y="1333064"/>
            <a:ext cx="8228880" cy="3399007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8920" marR="5080" indent="-236220">
              <a:lnSpc>
                <a:spcPts val="2740"/>
              </a:lnSpc>
              <a:spcBef>
                <a:spcPts val="305"/>
              </a:spcBef>
            </a:pP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What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IP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address</a:t>
            </a:r>
            <a:r>
              <a:rPr sz="2400" spc="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range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for the</a:t>
            </a:r>
            <a:r>
              <a:rPr sz="2400" spc="-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first</a:t>
            </a:r>
            <a:r>
              <a:rPr sz="2400" spc="-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octet in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class</a:t>
            </a:r>
            <a:r>
              <a:rPr sz="2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B </a:t>
            </a:r>
            <a:r>
              <a:rPr sz="2400" spc="-65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address, in</a:t>
            </a:r>
            <a:r>
              <a:rPr sz="24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binary</a:t>
            </a:r>
            <a:r>
              <a:rPr sz="2400" spc="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Arial MT"/>
              </a:rPr>
              <a:t>form?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latin typeface="Arial MT"/>
                <a:cs typeface="Arial MT"/>
              </a:rPr>
              <a:t>A.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10000000-11101111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B.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11000000-11101111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latin typeface="Arial MT"/>
                <a:cs typeface="Arial MT"/>
              </a:rPr>
              <a:t>C.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10000000-10111111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D.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10000000-11111111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E.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11000000-10111111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9024" y="5888605"/>
            <a:ext cx="1513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B21A1A"/>
                </a:solidFill>
                <a:latin typeface="Arial MT"/>
                <a:cs typeface="Arial MT"/>
              </a:rPr>
              <a:t>Answer</a:t>
            </a:r>
            <a:r>
              <a:rPr sz="2400" spc="-35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21A1A"/>
                </a:solidFill>
                <a:latin typeface="Arial MT"/>
                <a:cs typeface="Arial MT"/>
              </a:rPr>
              <a:t>:</a:t>
            </a:r>
            <a:r>
              <a:rPr sz="2400" spc="-50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6363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062" y="1153190"/>
            <a:ext cx="7566659" cy="479939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8920" marR="5080" indent="-236220">
              <a:lnSpc>
                <a:spcPts val="2740"/>
              </a:lnSpc>
              <a:spcBef>
                <a:spcPts val="305"/>
              </a:spcBef>
            </a:pPr>
            <a:r>
              <a:rPr sz="2400" spc="-5" dirty="0">
                <a:latin typeface="Arial MT"/>
                <a:cs typeface="Arial MT"/>
              </a:rPr>
              <a:t>Which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two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addresses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below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available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 host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addresses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subnet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192.168.15.19/28?</a:t>
            </a:r>
            <a:endParaRPr sz="2400" dirty="0">
              <a:latin typeface="Arial MT"/>
              <a:cs typeface="Arial MT"/>
            </a:endParaRPr>
          </a:p>
          <a:p>
            <a:pPr marL="12700" marR="3670300" indent="81915">
              <a:lnSpc>
                <a:spcPts val="4180"/>
              </a:lnSpc>
              <a:spcBef>
                <a:spcPts val="280"/>
              </a:spcBef>
            </a:pPr>
            <a:r>
              <a:rPr sz="2400" spc="-5" dirty="0">
                <a:latin typeface="Arial MT"/>
                <a:cs typeface="Arial MT"/>
              </a:rPr>
              <a:t>(Select two answer choices)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A.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192.168.15.17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400" spc="-5" dirty="0">
                <a:latin typeface="Arial MT"/>
                <a:cs typeface="Arial MT"/>
              </a:rPr>
              <a:t>B.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192.168.15.14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C.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192.168.15.29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D.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192.168.15.16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E.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192.168.15.31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F.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None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above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062" y="1153190"/>
            <a:ext cx="7566659" cy="512699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8920" marR="5080" indent="-236220">
              <a:lnSpc>
                <a:spcPts val="2740"/>
              </a:lnSpc>
              <a:spcBef>
                <a:spcPts val="305"/>
              </a:spcBef>
            </a:pPr>
            <a:r>
              <a:rPr sz="2400" spc="-5" dirty="0">
                <a:latin typeface="Arial MT"/>
                <a:cs typeface="Arial MT"/>
              </a:rPr>
              <a:t>Which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two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addresses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below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available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 host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addresses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subnet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192.168.15.19/28?</a:t>
            </a:r>
            <a:endParaRPr sz="2400">
              <a:latin typeface="Arial MT"/>
              <a:cs typeface="Arial MT"/>
            </a:endParaRPr>
          </a:p>
          <a:p>
            <a:pPr marL="12700" marR="3670300" indent="81915">
              <a:lnSpc>
                <a:spcPts val="4180"/>
              </a:lnSpc>
              <a:spcBef>
                <a:spcPts val="280"/>
              </a:spcBef>
            </a:pPr>
            <a:r>
              <a:rPr sz="2400" spc="-5" dirty="0">
                <a:latin typeface="Arial MT"/>
                <a:cs typeface="Arial MT"/>
              </a:rPr>
              <a:t>(Select two answer choices)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A.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192.168.15.17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400" spc="-5" dirty="0">
                <a:latin typeface="Arial MT"/>
                <a:cs typeface="Arial MT"/>
              </a:rPr>
              <a:t>B.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192.168.15.14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C.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192.168.15.29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D.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192.168.15.16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E.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192.168.15.31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spc="-5" dirty="0">
                <a:latin typeface="Arial MT"/>
                <a:cs typeface="Arial MT"/>
              </a:rPr>
              <a:t>F.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None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above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 MT"/>
              <a:cs typeface="Arial MT"/>
            </a:endParaRPr>
          </a:p>
          <a:p>
            <a:pPr marL="196215">
              <a:lnSpc>
                <a:spcPct val="100000"/>
              </a:lnSpc>
            </a:pPr>
            <a:r>
              <a:rPr sz="2400" spc="-5" dirty="0">
                <a:solidFill>
                  <a:srgbClr val="B21A1A"/>
                </a:solidFill>
                <a:latin typeface="Arial MT"/>
                <a:cs typeface="Arial MT"/>
              </a:rPr>
              <a:t>Answer</a:t>
            </a:r>
            <a:r>
              <a:rPr sz="2400" spc="-20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21A1A"/>
                </a:solidFill>
                <a:latin typeface="Arial MT"/>
                <a:cs typeface="Arial MT"/>
              </a:rPr>
              <a:t>:</a:t>
            </a:r>
            <a:r>
              <a:rPr sz="2400" spc="-40" dirty="0">
                <a:solidFill>
                  <a:srgbClr val="B21A1A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A,C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099" y="6600904"/>
            <a:ext cx="501650" cy="2311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ITE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PC</a:t>
            </a:r>
            <a:r>
              <a:rPr sz="700" spc="-35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v4.0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4D4D4"/>
                </a:solidFill>
                <a:latin typeface="Arial MT"/>
                <a:cs typeface="Arial MT"/>
              </a:rPr>
              <a:t>Chapter</a:t>
            </a:r>
            <a:r>
              <a:rPr sz="700" spc="-20" dirty="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sz="700" spc="-5" dirty="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</a:t>
            </a:r>
            <a:r>
              <a:rPr spc="-15" dirty="0"/>
              <a:t> </a:t>
            </a:r>
            <a:r>
              <a:rPr spc="-10" dirty="0"/>
              <a:t>2007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10" dirty="0"/>
              <a:t> </a:t>
            </a:r>
            <a:r>
              <a:rPr spc="-10" dirty="0"/>
              <a:t>Systems,</a:t>
            </a:r>
            <a:r>
              <a:rPr spc="45" dirty="0"/>
              <a:t> </a:t>
            </a:r>
            <a:r>
              <a:rPr spc="-10" dirty="0"/>
              <a:t>Inc.</a:t>
            </a:r>
            <a:r>
              <a:rPr spc="40" dirty="0"/>
              <a:t> </a:t>
            </a:r>
            <a:r>
              <a:rPr spc="-5" dirty="0"/>
              <a:t>All rights</a:t>
            </a:r>
            <a:r>
              <a:rPr spc="2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Cisco</a:t>
            </a:r>
            <a:r>
              <a:rPr spc="-20" dirty="0"/>
              <a:t> </a:t>
            </a:r>
            <a:r>
              <a:rPr spc="-5" dirty="0"/>
              <a:t>P</a:t>
            </a:r>
            <a:r>
              <a:rPr spc="-10" dirty="0"/>
              <a:t>ub</a:t>
            </a:r>
            <a:r>
              <a:rPr spc="-5" dirty="0"/>
              <a:t>lic</a:t>
            </a:r>
          </a:p>
        </p:txBody>
      </p:sp>
    </p:spTree>
    <p:extLst>
      <p:ext uri="{BB962C8B-B14F-4D97-AF65-F5344CB8AC3E}">
        <p14:creationId xmlns:p14="http://schemas.microsoft.com/office/powerpoint/2010/main" val="3079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1589</Words>
  <Application>Microsoft Office PowerPoint</Application>
  <PresentationFormat>On-screen Show (4:3)</PresentationFormat>
  <Paragraphs>309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MT</vt:lpstr>
      <vt:lpstr>Calibri</vt:lpstr>
      <vt:lpstr>Times New Roman</vt:lpstr>
      <vt:lpstr>Wingdings</vt:lpstr>
      <vt:lpstr>Office Theme</vt:lpstr>
      <vt:lpstr>VLSM (Variable Length Subnet Mask)</vt:lpstr>
      <vt:lpstr>Subnet Questions</vt:lpstr>
      <vt:lpstr>Subnet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many subnetworks and hosts are available per subnet if you  apply a /28 mask to the 210.10.2.0 class C network?</vt:lpstr>
      <vt:lpstr>How many subnetworks and hosts are available per subnet if you  apply a /28 mask to the 210.10.2.0 class C network?</vt:lpstr>
      <vt:lpstr>The Certkiller network was assigned the Class C network 199.166.131.0  from the ISP. If the administrator at Certkiller were to subnet this class  C network using the 255.255.255.224 subnet mask, how may hosts will  they be able to support on each subnet?</vt:lpstr>
      <vt:lpstr>The Certkiller network was assigned the Class C network 199.166.131.0  from the ISP. If the administrator at Certkiller were to subnet this class  C network using the 255.255.255.224 subnet mask, how may hosts will  they be able to support on each subnet?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a subnet mask of 255.255.255.224, which of the IP  addresses below can you assign to the hosts on this  subnet? (Select all that apply)</vt:lpstr>
      <vt:lpstr>Using a subnet mask of 255.255.255.224, which of the IP  addresses below can you assign to the hosts on this  subnet? (Select all that apply)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over the Network</dc:title>
  <dc:creator>CLI</dc:creator>
  <cp:lastModifiedBy>Emooo</cp:lastModifiedBy>
  <cp:revision>11</cp:revision>
  <dcterms:created xsi:type="dcterms:W3CDTF">2024-04-06T23:12:13Z</dcterms:created>
  <dcterms:modified xsi:type="dcterms:W3CDTF">2024-04-07T02:39:32Z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2020-03-18T00:00:00Z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2024-04-06T00:00:00Z</vt:filetime>
  </property>
</Properties>
</file>