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091" r:id="rId15"/>
    <p:sldId id="1092" r:id="rId16"/>
    <p:sldId id="1056" r:id="rId17"/>
    <p:sldId id="1057" r:id="rId18"/>
    <p:sldId id="1093" r:id="rId19"/>
    <p:sldId id="1094" r:id="rId20"/>
    <p:sldId id="1095" r:id="rId21"/>
    <p:sldId id="1096" r:id="rId22"/>
    <p:sldId id="1097" r:id="rId23"/>
    <p:sldId id="1098" r:id="rId24"/>
    <p:sldId id="1099" r:id="rId25"/>
    <p:sldId id="1063" r:id="rId26"/>
    <p:sldId id="1064" r:id="rId27"/>
    <p:sldId id="1100" r:id="rId28"/>
    <p:sldId id="1101" r:id="rId29"/>
    <p:sldId id="1102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0000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2" autoAdjust="0"/>
    <p:restoredTop sz="77288" autoAdjust="0"/>
  </p:normalViewPr>
  <p:slideViewPr>
    <p:cSldViewPr snapToGrid="0" showGuides="1">
      <p:cViewPr varScale="1">
        <p:scale>
          <a:sx n="56" d="100"/>
          <a:sy n="56" d="100"/>
        </p:scale>
        <p:origin x="408" y="4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6.1.1 – The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6.1.2 – IEEE 802 LAN/MAN Data Link Sublayers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28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6.1.3 – Providing Access to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7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6.1 – Purpose of the Data Link Layer</a:t>
            </a:r>
          </a:p>
          <a:p>
            <a:r>
              <a:rPr lang="en-US" dirty="0"/>
              <a:t>6.1.4 – Data Link Layer Standards</a:t>
            </a:r>
          </a:p>
          <a:p>
            <a:r>
              <a:rPr lang="en-US" dirty="0"/>
              <a:t>6.1.5 – Check Your Understanding – Purpose of Data Link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59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6.2 - Topologies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6.2.1 – Physical and Logical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6.2.2 – WAN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351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6.2.3– Point-to-Point WAN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21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6.2.4 – LAN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4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6.2.5 – Half and Full Duplex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1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6.2.6 – Access Control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68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6.2.7 – Contention-Based Access – CSMA/CD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8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6.2 – Topologies</a:t>
            </a:r>
          </a:p>
          <a:p>
            <a:r>
              <a:rPr lang="en-US" dirty="0"/>
              <a:t>6.2.8 – Contention-Based Access – CSMA/CA</a:t>
            </a:r>
          </a:p>
          <a:p>
            <a:r>
              <a:rPr lang="en-US" dirty="0"/>
              <a:t>6.2.9 – Check Your Understanding - Topologies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4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6.3 -  Data Link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6.3.1 – The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6.3.2 – Frame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4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6.3.3 – Layer 2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21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6.3 – Data Link Frame</a:t>
            </a:r>
          </a:p>
          <a:p>
            <a:r>
              <a:rPr lang="en-US" dirty="0"/>
              <a:t>6.3.4 – LAN and WAN Frames</a:t>
            </a:r>
          </a:p>
          <a:p>
            <a:r>
              <a:rPr lang="en-US" dirty="0"/>
              <a:t>6.3.5 – Check Your Understanding – Data Link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8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6-  Data Link Layer</a:t>
            </a:r>
          </a:p>
          <a:p>
            <a:r>
              <a:rPr lang="en-US" dirty="0"/>
              <a:t>6.4 - Module Practice and Quiz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31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6 – Data Link Layer</a:t>
            </a:r>
          </a:p>
          <a:p>
            <a:r>
              <a:rPr lang="en-US" dirty="0"/>
              <a:t>6.4 – Module Practice and Quiz</a:t>
            </a:r>
          </a:p>
          <a:p>
            <a:r>
              <a:rPr lang="en-US" dirty="0"/>
              <a:t>6.4.1 – What did I learn in this module?</a:t>
            </a:r>
          </a:p>
          <a:p>
            <a:r>
              <a:rPr lang="en-US" dirty="0"/>
              <a:t>6.4.2 – Module Quiz –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32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8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6: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10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6.0 - Data Link Layer </a:t>
            </a:r>
            <a:r>
              <a:rPr lang="en-US"/>
              <a:t>- Introduction</a:t>
            </a:r>
            <a:endParaRPr lang="en-US" dirty="0"/>
          </a:p>
          <a:p>
            <a:pPr>
              <a:buFontTx/>
              <a:buNone/>
            </a:pPr>
            <a:r>
              <a:rPr lang="en-GB" dirty="0"/>
              <a:t>6.0.2 – What will I learn to do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6 - Data Link Layer</a:t>
            </a:r>
          </a:p>
          <a:p>
            <a:r>
              <a:rPr lang="en-US" dirty="0"/>
              <a:t>6.1 - Purpose of the Data Link Layer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698645"/>
            <a:ext cx="8012573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Data Link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Explain how media access control in the data link layer supports communication across networks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53368"/>
              </p:ext>
            </p:extLst>
          </p:nvPr>
        </p:nvGraphicFramePr>
        <p:xfrm>
          <a:off x="457677" y="2152014"/>
          <a:ext cx="7826240" cy="21923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3120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913120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936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7836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Purpose of the Data Link Layer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purpose and function of the data link layer in preparing communication for transmission on specific media.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5121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Topologies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Compare the characteristics of media access control methods on WAN and LAN topologies.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6029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Link Frame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Describe the characteristics and functions of the data link frame.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244338"/>
            <a:ext cx="7598042" cy="14734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6.1 Purpose of the Data Link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The Data Link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4140028" cy="30739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The Data Link layer is responsible for communications between end-device network interface cards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It allows upper layer protocols to access the physical layer media and encapsulates Layer 3 packets (IPv4 and IPv6) into Layer 2 Frames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It also </a:t>
            </a:r>
            <a:r>
              <a:rPr lang="en-US" sz="1600" dirty="0">
                <a:solidFill>
                  <a:srgbClr val="000099"/>
                </a:solidFill>
              </a:rPr>
              <a:t>performs error detection </a:t>
            </a:r>
            <a:r>
              <a:rPr lang="en-US" sz="1600" dirty="0">
                <a:solidFill>
                  <a:srgbClr val="000000"/>
                </a:solidFill>
              </a:rPr>
              <a:t>and rejects corrupts frames.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2775E-EEA2-B340-AC65-D029824E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46" y="1046747"/>
            <a:ext cx="3823810" cy="20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IEEE 802 LAN/MAN Data Link Sublayers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4" y="855419"/>
            <a:ext cx="4305820" cy="3683530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IEEE 802 LAN/MAN standards are specific to the type of network (Ethernet, WLAN, WPAN, etc).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99"/>
                </a:solidFill>
              </a:rPr>
              <a:t>The Data Link Layer consists of two sublayers.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B050"/>
                </a:solidFill>
              </a:rPr>
              <a:t>Logical Link Control (LLC)</a:t>
            </a:r>
            <a:r>
              <a:rPr lang="en-US" sz="1600" dirty="0">
                <a:solidFill>
                  <a:srgbClr val="00B050"/>
                </a:solidFill>
              </a:rPr>
              <a:t> and </a:t>
            </a:r>
            <a:r>
              <a:rPr lang="en-US" sz="1600" b="1" dirty="0">
                <a:solidFill>
                  <a:srgbClr val="00B050"/>
                </a:solidFill>
              </a:rPr>
              <a:t>Media Access Control (MAC).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The LLC sublayer communicates between the networking software at the upper layers and the device hardware at the lower layers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The MAC sublayer is responsible for data encapsulation and media access control.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82E20-85AC-4A71-B6F1-35D714F5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83" y="855419"/>
            <a:ext cx="4640217" cy="368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Providing Access to Media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7913516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Packets exchanged between nodes may experience numerous data link layers and media transitions.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00"/>
                </a:solidFill>
              </a:rPr>
              <a:t>At each hop along the path, </a:t>
            </a:r>
            <a:r>
              <a:rPr lang="en-US" dirty="0">
                <a:solidFill>
                  <a:srgbClr val="FF0000"/>
                </a:solidFill>
              </a:rPr>
              <a:t>a router performs four basic Layer 2 functions: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Accepts a frame from the network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De-encapsulates the frame to expose the encapsulated packet.</a:t>
            </a:r>
          </a:p>
          <a:p>
            <a:pPr marL="415985" lvl="1" indent="-342900"/>
            <a:r>
              <a:rPr lang="en-US" sz="1600" dirty="0">
                <a:solidFill>
                  <a:srgbClr val="0000CC"/>
                </a:solidFill>
              </a:rPr>
              <a:t>Re-encapsulates the packet into a new frame.</a:t>
            </a:r>
          </a:p>
          <a:p>
            <a:pPr marL="415985" lvl="1" indent="-342900"/>
            <a:r>
              <a:rPr lang="en-US" sz="1600" dirty="0">
                <a:solidFill>
                  <a:srgbClr val="0000CC"/>
                </a:solidFill>
              </a:rPr>
              <a:t>Forwards the new frame on the medium of the next network segment.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3E1FC63F-1738-4F20-B656-0C076A4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8"/>
          </a:xfrm>
        </p:spPr>
        <p:txBody>
          <a:bodyPr/>
          <a:lstStyle/>
          <a:p>
            <a:r>
              <a:rPr lang="en-US" sz="1600" dirty="0"/>
              <a:t>Purpose of the Data Link Layer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00CC"/>
                </a:solidFill>
              </a:rPr>
              <a:t>Data Link Layer Standards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855419"/>
            <a:ext cx="3746328" cy="307394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Data link layer protocols are defined by engineering organizations: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Institute for Electrical and Electronic Engineers (IEEE).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Telecommunications Union (ITU).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International Organizations for Standardization (ISO).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American National Standards Institute (ANSI).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E48A9C-7AC9-4385-99A6-E88DD132E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419"/>
            <a:ext cx="4055062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6.2 Topologies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Physical and Logical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 topology of a network is the arrangement and relationship of the network devices and the interconnections between them.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800" dirty="0">
                <a:solidFill>
                  <a:srgbClr val="000000"/>
                </a:solidFill>
              </a:rPr>
              <a:t>There are two types of topologies used when describing networks: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Physical topology </a:t>
            </a:r>
            <a:r>
              <a:rPr lang="en-US" sz="1800" dirty="0">
                <a:solidFill>
                  <a:srgbClr val="000000"/>
                </a:solidFill>
              </a:rPr>
              <a:t>– shows </a:t>
            </a:r>
            <a:r>
              <a:rPr lang="en-US" sz="1800" dirty="0">
                <a:solidFill>
                  <a:srgbClr val="00B050"/>
                </a:solidFill>
              </a:rPr>
              <a:t>physical connections </a:t>
            </a:r>
            <a:r>
              <a:rPr lang="en-US" sz="1800" dirty="0">
                <a:solidFill>
                  <a:srgbClr val="000000"/>
                </a:solidFill>
              </a:rPr>
              <a:t>and how devices are interconnected.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Logical topology </a:t>
            </a:r>
            <a:r>
              <a:rPr lang="en-US" sz="1800" dirty="0">
                <a:solidFill>
                  <a:srgbClr val="000000"/>
                </a:solidFill>
              </a:rPr>
              <a:t>– identifies the </a:t>
            </a:r>
            <a:r>
              <a:rPr lang="en-US" sz="1800" dirty="0">
                <a:solidFill>
                  <a:srgbClr val="00B050"/>
                </a:solidFill>
              </a:rPr>
              <a:t>virtual connections </a:t>
            </a:r>
            <a:r>
              <a:rPr lang="en-US" sz="1800" dirty="0">
                <a:solidFill>
                  <a:srgbClr val="000000"/>
                </a:solidFill>
              </a:rPr>
              <a:t>between devices using </a:t>
            </a:r>
            <a:r>
              <a:rPr lang="en-US" sz="1800" dirty="0">
                <a:solidFill>
                  <a:srgbClr val="00B050"/>
                </a:solidFill>
              </a:rPr>
              <a:t>device interfaces and IP addressing schemes</a:t>
            </a:r>
            <a:r>
              <a:rPr lang="en-US" sz="18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WAN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43508"/>
            <a:ext cx="8280400" cy="2804664"/>
          </a:xfrm>
        </p:spPr>
        <p:txBody>
          <a:bodyPr/>
          <a:lstStyle/>
          <a:p>
            <a:pPr marL="0" indent="0" algn="l"/>
            <a:r>
              <a:rPr lang="en-US" sz="1800" dirty="0">
                <a:solidFill>
                  <a:srgbClr val="FF0000"/>
                </a:solidFill>
              </a:rPr>
              <a:t>There are three common physical WAN topologies</a:t>
            </a:r>
            <a:r>
              <a:rPr lang="en-US" sz="1800" dirty="0">
                <a:solidFill>
                  <a:srgbClr val="000000"/>
                </a:solidFill>
              </a:rPr>
              <a:t>: 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Point-to-point</a:t>
            </a:r>
            <a:r>
              <a:rPr lang="en-US" sz="1800" dirty="0">
                <a:solidFill>
                  <a:srgbClr val="000000"/>
                </a:solidFill>
              </a:rPr>
              <a:t> – the simplest and most common WAN topology. Consists of a permanent link between two endpoints.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Hub and spoke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>
                <a:solidFill>
                  <a:srgbClr val="00B050"/>
                </a:solidFill>
              </a:rPr>
              <a:t>similar to a star topology </a:t>
            </a:r>
            <a:r>
              <a:rPr lang="en-US" sz="1800" dirty="0">
                <a:solidFill>
                  <a:srgbClr val="000000"/>
                </a:solidFill>
              </a:rPr>
              <a:t>where a central site interconnects branch sites through point-to-point links.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</a:rPr>
              <a:t>Mesh</a:t>
            </a:r>
            <a:r>
              <a:rPr lang="en-US" sz="1800" dirty="0">
                <a:solidFill>
                  <a:srgbClr val="000000"/>
                </a:solidFill>
              </a:rPr>
              <a:t> – provides high availability but </a:t>
            </a:r>
            <a:r>
              <a:rPr lang="en-US" sz="1800" dirty="0">
                <a:solidFill>
                  <a:srgbClr val="00B050"/>
                </a:solidFill>
              </a:rPr>
              <a:t>requires every end system to be connected to every other end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65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Point-to-Point WAN Topology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15367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Physical point-to-point topologies directly connect two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The nodes may not share the media with other hosts.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Because all frames on the media can only travel to or from the two nodes, Point-to-Point WAN protocols can be very simple.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8DFB8-7E4C-49CD-931F-4C4AC96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0" y="2874963"/>
            <a:ext cx="666666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6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461315" cy="381890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/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9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LAN Topologies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40" y="826265"/>
            <a:ext cx="4047061" cy="3613533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End devices on LANs are typically interconnected using a star or extended star topology. </a:t>
            </a:r>
            <a:r>
              <a:rPr lang="en-US" sz="1600" dirty="0">
                <a:solidFill>
                  <a:srgbClr val="FF0000"/>
                </a:solidFill>
              </a:rPr>
              <a:t>Star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>
                <a:solidFill>
                  <a:srgbClr val="FF0000"/>
                </a:solidFill>
              </a:rPr>
              <a:t>extended star </a:t>
            </a:r>
            <a:r>
              <a:rPr lang="en-US" sz="1600" dirty="0">
                <a:solidFill>
                  <a:srgbClr val="000000"/>
                </a:solidFill>
              </a:rPr>
              <a:t>topologies are easy to install, very scalable and easy to troubleshoot.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Early Ethernet and Legacy Token Ring technologies provide two additional topologies: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Bus</a:t>
            </a:r>
            <a:r>
              <a:rPr lang="en-US" sz="1600" dirty="0">
                <a:solidFill>
                  <a:srgbClr val="000000"/>
                </a:solidFill>
              </a:rPr>
              <a:t> – All end systems chained together and terminated on each end.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Ring</a:t>
            </a:r>
            <a:r>
              <a:rPr lang="en-US" sz="1600" b="1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Each end system is connected to its respective neighbors to form a ring.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75D65E-B72F-4095-958C-B321F7C577A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501" y="681400"/>
            <a:ext cx="4820059" cy="37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Half and Full Duplex Communication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Half-duplex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Only allows one device to send or receive at a time on a shared medium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Used on WLANs and legacy bus topologies with Ethernet hubs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0" indent="0" algn="l"/>
            <a:endParaRPr lang="en-US" sz="1600" b="1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Full-duplex communication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Allows both devices to simultaneously transmit and receive on a shared medium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Ethernet switches operate in full-duplex mode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00CC"/>
                </a:solidFill>
              </a:rPr>
              <a:t>Access Control Methods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1053523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Contention-based access</a:t>
            </a:r>
          </a:p>
          <a:p>
            <a:pPr marL="73085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All nodes operating in half-duplex, competing for use of the medium. Examples are: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Carrier sense multiple access with collision detection (CSMA/CD) as used on legacy bus-topology Ethernet.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Carrier sense multiple access with collision avoidance (CSMA/CA) as used on Wireless LANs.</a:t>
            </a:r>
          </a:p>
          <a:p>
            <a:pPr marL="146110" lvl="2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Controlled access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Deterministic access where each node has its own time on the medium.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Used on legacy networks such as Token Ring and ARCNET.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5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B05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Contention-Based Access – CSMA/CD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49"/>
            <a:ext cx="8280400" cy="3393731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CSMA/CD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legacy Ethernet 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detection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73085" lvl="1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CSMA/CD collision detection process</a:t>
            </a:r>
            <a:r>
              <a:rPr lang="en-US" sz="1600" dirty="0">
                <a:solidFill>
                  <a:srgbClr val="FF0000"/>
                </a:solidFill>
              </a:rPr>
              <a:t>: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Devices transmitting simultaneously will result in a signal collision on the shared media.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Devices detect the collision.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Devices wait a random period of time and retransmit data.</a:t>
            </a:r>
          </a:p>
          <a:p>
            <a:pPr marL="146110" lvl="2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2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B8166C4A-518E-4846-A274-363AAE5FF01D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>
                <a:solidFill>
                  <a:srgbClr val="004C69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  <a:cs typeface="CiscoSans" pitchFamily="34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Topologies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Contention-Based Access – CSMA/CA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003F5F5-7654-47FE-8245-0FE364DE3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35050"/>
            <a:ext cx="8280400" cy="3073400"/>
          </a:xfrm>
        </p:spPr>
        <p:txBody>
          <a:bodyPr/>
          <a:lstStyle/>
          <a:p>
            <a:pPr marL="0" indent="0" algn="l"/>
            <a:r>
              <a:rPr lang="en-US" sz="1600" b="1" dirty="0">
                <a:solidFill>
                  <a:srgbClr val="FF0000"/>
                </a:solidFill>
              </a:rPr>
              <a:t>CSMA/CA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Used by IEEE 802.11 WLANs.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Operates in half-duplex mode where only one device sends or receives at a time.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Uses a collision avoidance process to govern when a device can send and what happens if multiple devices send at the same time.</a:t>
            </a:r>
          </a:p>
          <a:p>
            <a:pPr marL="73085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b="1" dirty="0">
                <a:solidFill>
                  <a:srgbClr val="0000CC"/>
                </a:solidFill>
              </a:rPr>
              <a:t>CSMA/CA collision avoidance process</a:t>
            </a:r>
            <a:r>
              <a:rPr lang="en-US" sz="1600" dirty="0">
                <a:solidFill>
                  <a:srgbClr val="0000CC"/>
                </a:solidFill>
              </a:rPr>
              <a:t>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When transmitting, devices also include the time duration needed for the transmission.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Other devices on the shared medium receive the time duration information and know how long the medium will be unavailable.</a:t>
            </a: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489010" lvl="2" indent="-342900">
              <a:buFont typeface="Arial" panose="020B0604020202020204" pitchFamily="34" charset="0"/>
              <a:buChar char="•"/>
            </a:pPr>
            <a:endParaRPr lang="en-US" sz="2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6.3 Data Link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The Frame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Data is encapsulated by the data link layer with a header and a trailer to form a frame.</a:t>
            </a:r>
          </a:p>
          <a:p>
            <a:pPr marL="0" indent="0" algn="l"/>
            <a:r>
              <a:rPr lang="en-US" sz="1600" dirty="0">
                <a:solidFill>
                  <a:srgbClr val="00B050"/>
                </a:solidFill>
              </a:rPr>
              <a:t>A data link frame has three parts: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Header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Data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Trailer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FF0000"/>
                </a:solidFill>
              </a:rPr>
              <a:t>The fields of the header and trailer vary according to data link layer protocol.</a:t>
            </a: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lvl="1" indent="0" defTabSz="457105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None/>
            </a:pPr>
            <a:r>
              <a:rPr lang="en-US" sz="1600" dirty="0">
                <a:solidFill>
                  <a:srgbClr val="000000"/>
                </a:solidFill>
              </a:rPr>
              <a:t>The amount of </a:t>
            </a:r>
            <a:r>
              <a:rPr lang="en-US" sz="1600" dirty="0">
                <a:solidFill>
                  <a:srgbClr val="00B050"/>
                </a:solidFill>
              </a:rPr>
              <a:t>control information carried with in the frame varies according to access control information and logical topology.</a:t>
            </a:r>
          </a:p>
        </p:txBody>
      </p:sp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Frame Fields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7B87715-3E1C-4D1E-9428-D7A3628B1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472035"/>
              </p:ext>
            </p:extLst>
          </p:nvPr>
        </p:nvGraphicFramePr>
        <p:xfrm>
          <a:off x="474662" y="2749860"/>
          <a:ext cx="8237366" cy="1828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847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5735519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Frame Start and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beginning and end of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Indicates source and destination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20138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encapsulated Layer 3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17419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Identifies flow control services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27401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Contains the frame payload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  <a:tr h="18572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Error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Used for determine transmission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7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8841DA-AE58-B547-A619-19487295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25" y="565149"/>
            <a:ext cx="5524833" cy="201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Layer 2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12470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Also referred to as </a:t>
            </a:r>
            <a:r>
              <a:rPr lang="en-US" sz="1600" dirty="0">
                <a:solidFill>
                  <a:srgbClr val="00B050"/>
                </a:solidFill>
              </a:rPr>
              <a:t>a physical address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Contained in the frame header.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Used only for local delivery of a frame on the link.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Updated by each device that forwards the frame.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11CB4-FB7A-A44D-8693-5CADB4E7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644" y="2149311"/>
            <a:ext cx="4778709" cy="229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Data Link Frame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 and WAN Frames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4F0493-B526-DE4A-B220-F79C82C4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902311"/>
            <a:ext cx="8280057" cy="3505566"/>
          </a:xfrm>
        </p:spPr>
        <p:txBody>
          <a:bodyPr/>
          <a:lstStyle/>
          <a:p>
            <a:pPr marL="0" indent="0" algn="l"/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B050"/>
                </a:solidFill>
              </a:rPr>
              <a:t>logical topology and physical media determine the data link protocol used: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Ethernet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802.11 Wireless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Point-to-Point (PPP)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High-Level Data Link Control (HDLC)</a:t>
            </a:r>
          </a:p>
          <a:p>
            <a:pPr marL="415985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Frame-Relay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r>
              <a:rPr lang="en-US" dirty="0">
                <a:solidFill>
                  <a:srgbClr val="0000CC"/>
                </a:solidFill>
              </a:rPr>
              <a:t>Each protocol performs media access control for specified logical topologies.</a:t>
            </a: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0" indent="0" algn="l"/>
            <a:endParaRPr lang="en-US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4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6.4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of the OSI model (Layer 2) prepares network data for the physical network. 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layer is responsible for network interface card (NIC) to network interface card communications.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IEEE 802 LAN/MAN data link layer consists of the following two sublayers: LLC and MAC.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two types of topologies used in LAN and WAN networks are physical and logical.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Three common types of physical WAN topologies are: point-to-point, hub and spoke, and mesh. 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Half-duplex communications exchange data in one direction at a time. Full-duplex sends and receives data simultaneously.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 contention-based multi-access networks, all nodes are operating in half-duplex.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Examples of contention-based access methods include: CSMA/CD for bus-topology Ethernet LANs and CSMA/CA for WLANs.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data link frame has three basic parts: header, data, and trailer.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Frame fields include: frame start and stop indicator flags, addressing, type, control, data, and error detection.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also known as physical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 link addresses are only used for link local delivery of frames.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6: Data Link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78757"/>
              </p:ext>
            </p:extLst>
          </p:nvPr>
        </p:nvGraphicFramePr>
        <p:xfrm>
          <a:off x="99152" y="798513"/>
          <a:ext cx="8898797" cy="3992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2054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Link Control (LLC)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Medial Access Control (MAC)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Institute of Electrical and Electronic Engineers (IEEE)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Telecommunications Union (ITU)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International Organization for Standardization (ISO)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American National Standards Institute (ANSI)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Physical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Logical Topology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Half-duplex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Full-duplex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CSMA/CA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Cyclic Redundancy Check (CRC)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Contention-based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Controlled access</a:t>
                      </a: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6: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sz="1600" dirty="0"/>
              <a:t>What activities are associated with this module?</a:t>
            </a:r>
            <a:endParaRPr lang="en-US" sz="1600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sz="1600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8753179"/>
              </p:ext>
            </p:extLst>
          </p:nvPr>
        </p:nvGraphicFramePr>
        <p:xfrm>
          <a:off x="427595" y="1333040"/>
          <a:ext cx="8288809" cy="142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143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109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50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6.1.5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 of the Data Link Layer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Topologies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Data Link Frame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6,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functions of the data link layer.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would be the consequences on upper layer protocols if there was no data link layer?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6.2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type of logical topology do they use on their home network?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Why is CSMA/CA more appropriate than CSMA/CD for wireless networks?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46788"/>
            <a:ext cx="8853286" cy="4155319"/>
          </a:xfrm>
        </p:spPr>
        <p:txBody>
          <a:bodyPr/>
          <a:lstStyle/>
          <a:p>
            <a:pPr marL="0" indent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 </a:t>
            </a:r>
            <a:r>
              <a:rPr lang="en-US" sz="1600" dirty="0"/>
              <a:t>Topic 6.3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Discuss the function of the six frame fields.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What is the Layer 2 address of their personal computer or laptop?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6: Data Link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8692</TotalTime>
  <Words>2234</Words>
  <Application>Microsoft Office PowerPoint</Application>
  <PresentationFormat>On-screen Show (16:9)</PresentationFormat>
  <Paragraphs>403</Paragraphs>
  <Slides>33</Slides>
  <Notes>31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6: Data Link Layer</vt:lpstr>
      <vt:lpstr>Instructor Materials – Module 6 Planning Guide</vt:lpstr>
      <vt:lpstr>What to Expect in this Module</vt:lpstr>
      <vt:lpstr>What to Expect in this Module (Cont.)</vt:lpstr>
      <vt:lpstr>Check Your Understanding</vt:lpstr>
      <vt:lpstr>Module 6: Activities</vt:lpstr>
      <vt:lpstr>Module 6: Best Practices</vt:lpstr>
      <vt:lpstr>Module 6: Best Practices (Cont.)</vt:lpstr>
      <vt:lpstr>Module 6: Data Link Layer</vt:lpstr>
      <vt:lpstr>Module Objectives</vt:lpstr>
      <vt:lpstr>6.1 Purpose of the Data Link Layer</vt:lpstr>
      <vt:lpstr>Purpose of the Data Link Layer The Data Link Layer</vt:lpstr>
      <vt:lpstr>Purpose of the Data Link Layer IEEE 802 LAN/MAN Data Link Sublayers</vt:lpstr>
      <vt:lpstr>Purpose of the Data Link Layer Providing Access to Media</vt:lpstr>
      <vt:lpstr>Purpose of the Data Link Layer Data Link Layer Standards</vt:lpstr>
      <vt:lpstr>6.2 Topologies</vt:lpstr>
      <vt:lpstr>Topologies Physical and Logical Topologies</vt:lpstr>
      <vt:lpstr>Topologies WAN Topologies</vt:lpstr>
      <vt:lpstr>Topologies Point-to-Point WAN Topology</vt:lpstr>
      <vt:lpstr>Topologies LAN Topologies</vt:lpstr>
      <vt:lpstr>PowerPoint Presentation</vt:lpstr>
      <vt:lpstr>PowerPoint Presentation</vt:lpstr>
      <vt:lpstr>PowerPoint Presentation</vt:lpstr>
      <vt:lpstr>PowerPoint Presentation</vt:lpstr>
      <vt:lpstr>6.3 Data Link Frame</vt:lpstr>
      <vt:lpstr>Data Link Frame The Frame</vt:lpstr>
      <vt:lpstr>Data Link Frame Frame Fields</vt:lpstr>
      <vt:lpstr>Data Link Frame Layer 2 Addresses</vt:lpstr>
      <vt:lpstr>Data Link Frame LAN and WAN Frames</vt:lpstr>
      <vt:lpstr>6.4 Module Practice and Quiz</vt:lpstr>
      <vt:lpstr>Module Practice and Quiz What did I learn in this module?</vt:lpstr>
      <vt:lpstr>Module 6: Data Link Layer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admin</cp:lastModifiedBy>
  <cp:revision>252</cp:revision>
  <dcterms:created xsi:type="dcterms:W3CDTF">2019-10-18T06:21:22Z</dcterms:created>
  <dcterms:modified xsi:type="dcterms:W3CDTF">2022-06-12T11:31:39Z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