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000000"/>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81" autoAdjust="0"/>
    <p:restoredTop sz="75109" autoAdjust="0"/>
  </p:normalViewPr>
  <p:slideViewPr>
    <p:cSldViewPr snapToGrid="0" showGuides="1">
      <p:cViewPr varScale="1">
        <p:scale>
          <a:sx n="65" d="100"/>
          <a:sy n="65" d="100"/>
        </p:scale>
        <p:origin x="90" y="19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2: Basic Switch and End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Ethernet Switching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FF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a:t>
            </a:r>
            <a:r>
              <a:rPr lang="en-US" dirty="0">
                <a:solidFill>
                  <a:srgbClr val="FF0000"/>
                </a:solidFill>
              </a:rPr>
              <a:t>defined in the IEEE 802.2 and 802.3 standards</a:t>
            </a:r>
            <a:r>
              <a:rPr lang="en-US" dirty="0">
                <a:solidFill>
                  <a:srgbClr val="000000"/>
                </a:solidFill>
              </a:rPr>
              <a:t>.</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FF0000"/>
                </a:solidFill>
              </a:rPr>
              <a:t>LLC Sublayer</a:t>
            </a:r>
            <a:r>
              <a:rPr lang="en-US" sz="1600" dirty="0">
                <a:solidFill>
                  <a:srgbClr val="000099"/>
                </a:solidFill>
              </a:rPr>
              <a:t>: (IEEE 802.2) Places information in the frame to identify which network layer protocol is used for the frame</a:t>
            </a:r>
            <a:r>
              <a:rPr lang="en-US" sz="1600" dirty="0">
                <a:solidFill>
                  <a:srgbClr val="000000"/>
                </a:solidFill>
              </a:rPr>
              <a:t>.</a:t>
            </a:r>
          </a:p>
          <a:p>
            <a:pPr marL="285750" indent="-285750">
              <a:buFont typeface="Arial" panose="020B0604020202020204" pitchFamily="34" charset="0"/>
              <a:buChar char="•"/>
            </a:pPr>
            <a:r>
              <a:rPr lang="en-US" sz="1600" b="1" dirty="0">
                <a:solidFill>
                  <a:srgbClr val="FF0000"/>
                </a:solidFill>
              </a:rPr>
              <a:t>MAC Sublayer</a:t>
            </a:r>
            <a:r>
              <a:rPr lang="en-US" sz="1600" dirty="0">
                <a:solidFill>
                  <a:srgbClr val="000000"/>
                </a:solidFill>
              </a:rPr>
              <a:t>: (IEEE 802.3, 802.11, or 802.15) Responsible for </a:t>
            </a:r>
            <a:r>
              <a:rPr lang="en-US" sz="1600" dirty="0">
                <a:solidFill>
                  <a:srgbClr val="000099"/>
                </a:solidFill>
              </a:rPr>
              <a:t>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FF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99"/>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99"/>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99"/>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B050"/>
                </a:solidFill>
              </a:rPr>
              <a:t>Legacy Ethernet using a bus topology or hubs, is a shared, half-duplex medium. Ethernet over a half-duplex medium uses a contention-based access method, carrier sense multiple access/collision detection (CSMA/CD).</a:t>
            </a:r>
            <a:r>
              <a:rPr lang="en-US" sz="1600" dirty="0">
                <a:solidFill>
                  <a:srgbClr val="000000"/>
                </a:solidFill>
              </a:rPr>
              <a:t> </a:t>
            </a:r>
          </a:p>
          <a:p>
            <a:pPr marL="285750" indent="-285750" algn="l">
              <a:buFont typeface="Arial" panose="020B0604020202020204" pitchFamily="34" charset="0"/>
              <a:buChar char="•"/>
            </a:pPr>
            <a:r>
              <a:rPr lang="en-US" sz="1600" dirty="0">
                <a:solidFill>
                  <a:srgbClr val="C00000"/>
                </a:solidFill>
              </a:rPr>
              <a:t>Ethernet LANs of today use switches that operate in full-duplex. Full-duplex communications with Ethernet switches do not require access control through CSMA/CD</a:t>
            </a:r>
            <a:r>
              <a:rPr lang="en-US" sz="1600" dirty="0">
                <a:solidFill>
                  <a:srgbClr val="000000"/>
                </a:solidFill>
              </a:rPr>
              <a:t>.</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a:t>
            </a:r>
            <a:r>
              <a:rPr lang="en-US" sz="1600" dirty="0">
                <a:solidFill>
                  <a:srgbClr val="C00000"/>
                </a:solidFill>
              </a:rPr>
              <a:t>minimum Ethernet frame size is 64 bytes and the maximum is 1518 bytes</a:t>
            </a:r>
            <a:r>
              <a:rPr lang="en-US" sz="1600" dirty="0">
                <a:solidFill>
                  <a:srgbClr val="000000"/>
                </a:solidFill>
              </a:rPr>
              <a:t>. The preamble field is not included when describing the size of the frame.</a:t>
            </a:r>
          </a:p>
          <a:p>
            <a:pPr marL="342900" indent="-342900" algn="l">
              <a:buFont typeface="Arial" panose="020B0604020202020204" pitchFamily="34" charset="0"/>
              <a:buChar char="•"/>
            </a:pPr>
            <a:r>
              <a:rPr lang="en-US" sz="1600" dirty="0">
                <a:solidFill>
                  <a:srgbClr val="C00000"/>
                </a:solidFill>
              </a:rPr>
              <a:t>Any frame less than 64 bytes in length is considered a “collision fragment” or “runt frame” and is automatically discarded</a:t>
            </a:r>
            <a:r>
              <a:rPr lang="en-US" sz="1600" dirty="0">
                <a:solidFill>
                  <a:srgbClr val="000000"/>
                </a:solidFill>
              </a:rPr>
              <a:t>. </a:t>
            </a:r>
            <a:r>
              <a:rPr lang="en-US" sz="1600" dirty="0">
                <a:solidFill>
                  <a:srgbClr val="0000CC"/>
                </a:solidFill>
              </a:rPr>
              <a:t>Frames with more than 1500 bytes of data are considered “jumbo</a:t>
            </a:r>
            <a:r>
              <a:rPr lang="en-US" sz="1600" dirty="0">
                <a:solidFill>
                  <a:srgbClr val="000000"/>
                </a:solidFill>
              </a:rPr>
              <a:t>” or “baby giant frames”.</a:t>
            </a:r>
          </a:p>
          <a:p>
            <a:pPr marL="342900" indent="-342900" algn="l">
              <a:buFont typeface="Arial" panose="020B0604020202020204" pitchFamily="34" charset="0"/>
              <a:buChar char="•"/>
            </a:pPr>
            <a:r>
              <a:rPr lang="en-US" sz="1600" dirty="0">
                <a:solidFill>
                  <a:srgbClr val="00B050"/>
                </a:solidFill>
              </a:rPr>
              <a:t>If the size of a transmitted frame is less than the minimum, or greater than the maximum, the receiving device drops the frame</a:t>
            </a:r>
            <a:r>
              <a:rPr lang="en-US" sz="1600" dirty="0">
                <a:solidFill>
                  <a:srgbClr val="000000"/>
                </a:solidFill>
              </a:rPr>
              <a:t>. Dropped frames are likely to be the result of collisions or other unwanted signals. They are considered invalid. </a:t>
            </a:r>
            <a:r>
              <a:rPr lang="en-US" sz="1600" dirty="0">
                <a:solidFill>
                  <a:srgbClr val="0000CC"/>
                </a:solidFill>
              </a:rPr>
              <a:t>Jumbo frames are usually supported by most Fast Ethernet and Gigabit Ethernet switches and NICs</a:t>
            </a:r>
            <a:r>
              <a:rPr lang="en-US" sz="1600" dirty="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r>
              <a:rPr lang="en-US" dirty="0"/>
              <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a:t>
            </a:r>
            <a:r>
              <a:rPr lang="en-US" dirty="0">
                <a:solidFill>
                  <a:srgbClr val="0000CC"/>
                </a:solidFill>
              </a:rPr>
              <a:t>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CC"/>
                </a:solidFill>
              </a:rPr>
              <a:t>An Ethernet MAC address consists of a 48-bit binary </a:t>
            </a:r>
            <a:r>
              <a:rPr lang="en-US" sz="1600" dirty="0">
                <a:solidFill>
                  <a:srgbClr val="000000"/>
                </a:solidFill>
              </a:rPr>
              <a:t>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104"/>
            <a:ext cx="9144000" cy="757551"/>
          </a:xfrm>
        </p:spPr>
        <p:txBody>
          <a:bodyPr/>
          <a:lstStyle/>
          <a:p>
            <a:r>
              <a:rPr lang="en-US" dirty="0"/>
              <a:t>Instructor Materials – Module 7 Planning Guide</a:t>
            </a:r>
          </a:p>
        </p:txBody>
      </p:sp>
      <p:sp>
        <p:nvSpPr>
          <p:cNvPr id="6" name="Rectangle 34">
            <a:extLst>
              <a:ext uri="{FF2B5EF4-FFF2-40B4-BE49-F238E27FC236}">
                <a16:creationId xmlns:a16="http://schemas.microsoft.com/office/drawing/2014/main" id="{ED01EBD2-7B35-475F-8F1C-CCFCB8302F93}"/>
              </a:ext>
            </a:extLst>
          </p:cNvPr>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CC"/>
                </a:solidFill>
              </a:rPr>
              <a:t>An Ethernet MAC address is a 48-bit address expressed using 12 hexadecimal digits</a:t>
            </a:r>
            <a:r>
              <a:rPr lang="en-US" sz="1500" dirty="0">
                <a:solidFill>
                  <a:srgbClr val="000000"/>
                </a:solidFill>
              </a:rPr>
              <a:t>.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CC"/>
                </a:solidFill>
              </a:rPr>
              <a:t>All MAC addresses must be unique to the Ethernet device or Ethernet interface</a:t>
            </a:r>
            <a:r>
              <a:rPr lang="en-US" sz="1500" dirty="0">
                <a:solidFill>
                  <a:srgbClr val="000000"/>
                </a:solidFill>
              </a:rPr>
              <a:t>.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CC"/>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a:t>
            </a:r>
            <a:r>
              <a:rPr lang="en-US" sz="1400" dirty="0">
                <a:solidFill>
                  <a:srgbClr val="0000CC"/>
                </a:solidFill>
              </a:rPr>
              <a:t>the Ethernet header include a Source MAC address and a Destination MAC address</a:t>
            </a:r>
            <a:r>
              <a:rPr lang="en-US" sz="1400" dirty="0">
                <a:solidFill>
                  <a:srgbClr val="000000"/>
                </a:solidFill>
              </a:rPr>
              <a:t>.</a:t>
            </a:r>
          </a:p>
          <a:p>
            <a:pPr marL="285750" indent="-285750" algn="l">
              <a:buFont typeface="Arial" panose="020B0604020202020204" pitchFamily="34" charset="0"/>
              <a:buChar char="•"/>
            </a:pPr>
            <a:r>
              <a:rPr lang="en-US" sz="1400" dirty="0">
                <a:solidFill>
                  <a:srgbClr val="FF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r>
              <a:rPr lang="en-US" sz="1400" dirty="0">
                <a:solidFill>
                  <a:srgbClr val="000000"/>
                </a:solidFill>
              </a:rPr>
              <a:t>.</a:t>
            </a:r>
          </a:p>
          <a:p>
            <a:pPr marL="73085" lvl="1" indent="0">
              <a:buNone/>
            </a:pPr>
            <a:r>
              <a:rPr lang="en-US" sz="1200" b="1" dirty="0">
                <a:solidFill>
                  <a:srgbClr val="000000"/>
                </a:solidFill>
              </a:rPr>
              <a:t>Note:</a:t>
            </a:r>
            <a:r>
              <a:rPr lang="en-US" sz="1200" dirty="0">
                <a:solidFill>
                  <a:srgbClr val="0000CC"/>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FF0000"/>
                </a:solidFill>
              </a:rPr>
              <a:t>Any device that is the source or destination of an Ethernet frame,</a:t>
            </a:r>
            <a:r>
              <a:rPr lang="en-US" sz="1400" dirty="0">
                <a:solidFill>
                  <a:srgbClr val="000000"/>
                </a:solidFill>
              </a:rPr>
              <a:t> will have an Ethernet NIC and therefore, a MAC address. This includes </a:t>
            </a:r>
            <a:r>
              <a:rPr lang="en-US" sz="1400" dirty="0">
                <a:solidFill>
                  <a:srgbClr val="FF0000"/>
                </a:solidFill>
              </a:rPr>
              <a:t>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FF0000"/>
                </a:solidFill>
              </a:rPr>
              <a:t>In Ethernet, different MAC addresses are used for Layer 2 unicast, broadcast, and multicast communications</a:t>
            </a:r>
            <a:r>
              <a:rPr lang="en-US" sz="1600" dirty="0">
                <a:solidFill>
                  <a:srgbClr val="000000"/>
                </a:solidFill>
              </a:rPr>
              <a:t>.</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a:t>
            </a:r>
            <a:r>
              <a:rPr lang="en-US" sz="1400" dirty="0">
                <a:solidFill>
                  <a:srgbClr val="FF0000"/>
                </a:solidFill>
              </a:rPr>
              <a:t>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a:t>
            </a:r>
            <a:r>
              <a:rPr lang="en-US" sz="1400" dirty="0">
                <a:solidFill>
                  <a:srgbClr val="FF0000"/>
                </a:solidFill>
              </a:rPr>
              <a:t>the destination MAC address associated with an IPv4 address is known as Address Resolution Protocol (ARP). </a:t>
            </a:r>
            <a:r>
              <a:rPr lang="en-US" sz="1400" dirty="0">
                <a:solidFill>
                  <a:srgbClr val="0000CC"/>
                </a:solidFill>
              </a:rPr>
              <a:t>The process that a source host uses to determine the destination MAC address associated with an IPv6 address is known as </a:t>
            </a:r>
            <a:r>
              <a:rPr lang="en-US" sz="1400" dirty="0">
                <a:solidFill>
                  <a:srgbClr val="FF0000"/>
                </a:solidFill>
              </a:rPr>
              <a:t>Neighbor Discovery (ND</a:t>
            </a:r>
            <a:r>
              <a:rPr lang="en-US" sz="1400" dirty="0">
                <a:solidFill>
                  <a:srgbClr val="000000"/>
                </a:solidFill>
              </a:rPr>
              <a:t>).</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solidFill>
                  <a:srgbClr val="FF0000"/>
                </a:solidFill>
              </a:rPr>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09191" y="763736"/>
            <a:ext cx="4488452" cy="3657998"/>
          </a:xfrm>
        </p:spPr>
        <p:txBody>
          <a:bodyPr/>
          <a:lstStyle/>
          <a:p>
            <a:pPr marL="0" indent="0" algn="l"/>
            <a:r>
              <a:rPr lang="en-US" sz="1500" dirty="0">
                <a:solidFill>
                  <a:srgbClr val="FF0000"/>
                </a:solidFill>
              </a:rPr>
              <a:t>An Ethernet broadcast frame is received and processed by every device on the Ethernet LAN</a:t>
            </a:r>
            <a:r>
              <a:rPr lang="en-US" sz="1500" dirty="0">
                <a:solidFill>
                  <a:srgbClr val="000000"/>
                </a:solidFill>
              </a:rPr>
              <a:t>. The features of an Ethernet broadcast are as follows:</a:t>
            </a:r>
          </a:p>
          <a:p>
            <a:pPr marL="285750" indent="-285750" algn="l">
              <a:buFont typeface="Arial" panose="020B0604020202020204" pitchFamily="34" charset="0"/>
              <a:buChar char="•"/>
            </a:pPr>
            <a:r>
              <a:rPr lang="en-US" sz="1500" dirty="0">
                <a:solidFill>
                  <a:srgbClr val="0000CC"/>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FF0000"/>
                </a:solidFill>
              </a:rPr>
              <a:t>It is flooded out all Ethernet switch ports except the incoming port.</a:t>
            </a:r>
            <a:r>
              <a:rPr lang="en-US" sz="1500" dirty="0">
                <a:solidFill>
                  <a:srgbClr val="000000"/>
                </a:solidFill>
              </a:rPr>
              <a:t> </a:t>
            </a:r>
            <a:r>
              <a:rPr lang="en-US" sz="1500" dirty="0">
                <a:solidFill>
                  <a:srgbClr val="00B050"/>
                </a:solidFill>
              </a:rPr>
              <a:t>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a:t>
            </a:r>
            <a:r>
              <a:rPr lang="en-US" sz="1500" dirty="0">
                <a:solidFill>
                  <a:srgbClr val="00B050"/>
                </a:solidFill>
              </a:rPr>
              <a:t>this means the packet contains a destination IPv4 address that has all ones (1s) in the host portion</a:t>
            </a:r>
            <a:r>
              <a:rPr lang="en-US" sz="1500" dirty="0">
                <a:solidFill>
                  <a:srgbClr val="000000"/>
                </a:solidFill>
              </a:rPr>
              <a:t>. This numbering in the address means that all hosts on that local network (</a:t>
            </a:r>
            <a:r>
              <a:rPr lang="en-US" sz="1500" dirty="0">
                <a:solidFill>
                  <a:srgbClr val="00B050"/>
                </a:solidFill>
              </a:rPr>
              <a:t>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B050"/>
                </a:solidFill>
              </a:rPr>
              <a:t>An Ethernet multicast frame is received and processed by a group of devices that belong to the same multicast group</a:t>
            </a:r>
            <a:r>
              <a:rPr lang="en-US" sz="1200" dirty="0">
                <a:solidFill>
                  <a:srgbClr val="000000"/>
                </a:solidFill>
              </a:rPr>
              <a:t>. </a:t>
            </a:r>
          </a:p>
          <a:p>
            <a:pPr marL="285750" indent="-285750" algn="l">
              <a:buFont typeface="Arial" panose="020B0604020202020204" pitchFamily="34" charset="0"/>
              <a:buChar char="•"/>
            </a:pPr>
            <a:r>
              <a:rPr lang="en-US" sz="1300" dirty="0">
                <a:solidFill>
                  <a:srgbClr val="FF0000"/>
                </a:solidFill>
              </a:rPr>
              <a:t>There is a destination MAC address of 01-00-5E when the encapsulated data is an IPv4 multicast packet </a:t>
            </a:r>
            <a:r>
              <a:rPr lang="en-US" sz="1300" dirty="0">
                <a:solidFill>
                  <a:srgbClr val="000000"/>
                </a:solidFill>
              </a:rPr>
              <a:t>and a </a:t>
            </a:r>
            <a:r>
              <a:rPr lang="en-US" sz="1300" dirty="0">
                <a:solidFill>
                  <a:srgbClr val="00B050"/>
                </a:solidFill>
              </a:rPr>
              <a:t>destination MAC address of 33-33 when the encapsulated data is an IPv6 multicast packet.</a:t>
            </a:r>
          </a:p>
          <a:p>
            <a:pPr marL="285750" indent="-285750" algn="l">
              <a:buFont typeface="Arial" panose="020B0604020202020204" pitchFamily="34" charset="0"/>
              <a:buChar char="•"/>
            </a:pPr>
            <a:r>
              <a:rPr lang="en-US" sz="1300" dirty="0">
                <a:solidFill>
                  <a:srgbClr val="FF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CC"/>
                </a:solidFill>
              </a:rPr>
              <a:t>It is flooded out all Ethernet switch ports except the incoming port</a:t>
            </a:r>
            <a:r>
              <a:rPr lang="en-US" sz="1300" dirty="0">
                <a:solidFill>
                  <a:srgbClr val="000000"/>
                </a:solidFill>
              </a:rPr>
              <a:t>, unless the switch is configured for multicast snooping</a:t>
            </a:r>
            <a:r>
              <a:rPr lang="en-US" sz="1300" dirty="0">
                <a:solidFill>
                  <a:srgbClr val="FF0000"/>
                </a:solidFill>
              </a:rPr>
              <a:t>.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CC"/>
                </a:solidFill>
              </a:rPr>
              <a:t>Because multicast addresses represent a group of addresses (sometimes called a host group), they can only be used as the destination of a packet. The source will always be a unicast address</a:t>
            </a:r>
            <a:r>
              <a:rPr lang="en-US" sz="1300" dirty="0">
                <a:solidFill>
                  <a:srgbClr val="000000"/>
                </a:solidFill>
              </a:rPr>
              <a:t>.</a:t>
            </a:r>
          </a:p>
          <a:p>
            <a:pPr marL="285750" indent="-285750" algn="l">
              <a:buFont typeface="Arial" panose="020B0604020202020204" pitchFamily="34" charset="0"/>
              <a:buChar char="•"/>
            </a:pPr>
            <a:r>
              <a:rPr lang="en-US" sz="1300" dirty="0">
                <a:solidFill>
                  <a:srgbClr val="FF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r>
              <a:rPr lang="en-US" dirty="0"/>
              <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FF0000"/>
                </a:solidFill>
              </a:rPr>
              <a:t>An Ethernet switch examines its MAC address table to make a forwarding decision for each frame, unlike legacy Ethernet hubs that repeat bits out all ports except the incoming port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CC"/>
                </a:solidFill>
              </a:rPr>
              <a:t>When a switch is turned on, the MAC address table is empty</a:t>
            </a:r>
            <a:endParaRPr lang="en-US" sz="1400" dirty="0">
              <a:solidFill>
                <a:srgbClr val="0000CC"/>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a:t>
            </a:r>
            <a:r>
              <a:rPr lang="en-US" sz="1600" dirty="0">
                <a:solidFill>
                  <a:srgbClr val="0000CC"/>
                </a:solidFill>
              </a:rPr>
              <a:t>examining the source MAC address of the frame and the port number where the frame entered the switch</a:t>
            </a:r>
            <a:r>
              <a:rPr lang="en-US" sz="1600" dirty="0">
                <a:solidFill>
                  <a:srgbClr val="000000"/>
                </a:solidFill>
              </a:rPr>
              <a:t>. If the source MAC address does not exist, it is added to the table along with the incoming port number. If the source MAC address does exist, the switch updates the refresh timer for that entry. By default, </a:t>
            </a:r>
            <a:r>
              <a:rPr lang="en-US" sz="1600" dirty="0">
                <a:solidFill>
                  <a:srgbClr val="0000CC"/>
                </a:solidFill>
              </a:rPr>
              <a:t>most Ethernet switches keep an entry in the table for 5 minutes</a:t>
            </a:r>
            <a:r>
              <a:rPr lang="en-US" sz="1600" dirty="0">
                <a:solidFill>
                  <a:srgbClr val="000000"/>
                </a:solidFill>
              </a:rPr>
              <a: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FF0000"/>
                </a:solidFill>
              </a:rPr>
              <a:t>Find the Destination MAC Address (Forward)</a:t>
            </a:r>
            <a:endParaRPr lang="en-US" sz="1600" dirty="0">
              <a:solidFill>
                <a:srgbClr val="FF0000"/>
              </a:solidFill>
            </a:endParaRPr>
          </a:p>
          <a:p>
            <a:pPr marL="0" indent="0" algn="l"/>
            <a:r>
              <a:rPr lang="en-US" sz="1600" dirty="0">
                <a:solidFill>
                  <a:srgbClr val="0000CC"/>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a:t>
            </a:r>
            <a:r>
              <a:rPr lang="en-US" sz="1600" dirty="0">
                <a:solidFill>
                  <a:srgbClr val="FF0000"/>
                </a:solidFill>
              </a:rPr>
              <a:t>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688" y="763736"/>
            <a:ext cx="8280057" cy="1180567"/>
          </a:xfrm>
        </p:spPr>
        <p:txBody>
          <a:bodyPr/>
          <a:lstStyle/>
          <a:p>
            <a:pPr marL="0" indent="0" algn="l"/>
            <a:r>
              <a:rPr lang="en-US" sz="1600" dirty="0">
                <a:solidFill>
                  <a:srgbClr val="FF0000"/>
                </a:solidFill>
              </a:rPr>
              <a:t>As a switch receives frames from different devices, it is able to populate its MAC address table by examining the source MAC address of every frame</a:t>
            </a:r>
            <a:r>
              <a:rPr lang="en-US" sz="1600" dirty="0">
                <a:solidFill>
                  <a:srgbClr val="000000"/>
                </a:solidFill>
              </a:rPr>
              <a:t>. </a:t>
            </a:r>
            <a:r>
              <a:rPr lang="en-US" sz="1600" dirty="0">
                <a:solidFill>
                  <a:srgbClr val="00B050"/>
                </a:solidFill>
              </a:rPr>
              <a:t>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r>
              <a:rPr lang="en-US" dirty="0"/>
              <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B050"/>
                </a:solidFill>
              </a:rPr>
              <a:t>Store-and-forward switching</a:t>
            </a:r>
            <a:r>
              <a:rPr lang="en-US" sz="1500" dirty="0">
                <a:solidFill>
                  <a:srgbClr val="000000"/>
                </a:solidFill>
              </a:rPr>
              <a:t> - This frame forwarding method </a:t>
            </a:r>
            <a:r>
              <a:rPr lang="en-US" sz="1500" dirty="0">
                <a:solidFill>
                  <a:srgbClr val="FF0000"/>
                </a:solidFill>
              </a:rPr>
              <a:t>receives the entire frame and computes the CRC. If the CRC is valid, the switch looks up the destination address, which determines the outgoing interface. Then the frame is forwarded out of the correct port</a:t>
            </a:r>
            <a:r>
              <a:rPr lang="en-US" sz="1500" dirty="0">
                <a:solidFill>
                  <a:srgbClr val="000000"/>
                </a:solidFill>
              </a:rPr>
              <a:t>.</a:t>
            </a:r>
          </a:p>
          <a:p>
            <a:pPr marL="285750" indent="-285750" algn="l">
              <a:buFont typeface="Arial" panose="020B0604020202020204" pitchFamily="34" charset="0"/>
              <a:buChar char="•"/>
            </a:pPr>
            <a:r>
              <a:rPr lang="en-US" sz="1500" b="1" dirty="0">
                <a:solidFill>
                  <a:srgbClr val="00B050"/>
                </a:solidFill>
              </a:rPr>
              <a:t>Cut-through switching</a:t>
            </a:r>
            <a:r>
              <a:rPr lang="en-US" sz="1500" dirty="0">
                <a:solidFill>
                  <a:srgbClr val="000000"/>
                </a:solidFill>
              </a:rPr>
              <a:t> - This frame forwarding method </a:t>
            </a:r>
            <a:r>
              <a:rPr lang="en-US" sz="1500" dirty="0">
                <a:solidFill>
                  <a:srgbClr val="FF0000"/>
                </a:solidFill>
              </a:rPr>
              <a:t>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t>
            </a:r>
            <a:r>
              <a:rPr lang="en-US" sz="1500" dirty="0">
                <a:solidFill>
                  <a:srgbClr val="7030A0"/>
                </a:solidFill>
              </a:rPr>
              <a:t>advantage</a:t>
            </a:r>
            <a:r>
              <a:rPr lang="en-US" sz="1500" dirty="0">
                <a:solidFill>
                  <a:srgbClr val="000000"/>
                </a:solidFill>
              </a:rPr>
              <a:t> of store-and-forward switching is that </a:t>
            </a:r>
            <a:r>
              <a:rPr lang="en-US" sz="1500" dirty="0">
                <a:solidFill>
                  <a:srgbClr val="FF0000"/>
                </a:solidFill>
              </a:rPr>
              <a:t>it determines if a frame has errors before propagating the frame.</a:t>
            </a:r>
            <a:r>
              <a:rPr lang="en-US" sz="1500" dirty="0">
                <a:solidFill>
                  <a:srgbClr val="000000"/>
                </a:solidFill>
              </a:rPr>
              <a:t> </a:t>
            </a:r>
            <a:r>
              <a:rPr lang="en-US" sz="1500" dirty="0">
                <a:solidFill>
                  <a:srgbClr val="00B050"/>
                </a:solidFill>
              </a:rPr>
              <a:t>When an error is detected in a frame, the switch discards the frame</a:t>
            </a:r>
            <a:r>
              <a:rPr lang="en-US" sz="1500" dirty="0">
                <a:solidFill>
                  <a:srgbClr val="000000"/>
                </a:solidFill>
              </a:rPr>
              <a:t>. </a:t>
            </a:r>
            <a:r>
              <a:rPr lang="en-US" sz="1500" dirty="0">
                <a:solidFill>
                  <a:srgbClr val="000099"/>
                </a:solidFill>
              </a:rPr>
              <a:t>Discarding frames with errors reduces the amount of bandwidth consumed by corrupt data</a:t>
            </a:r>
            <a:r>
              <a:rPr lang="en-US" sz="1500" dirty="0">
                <a:solidFill>
                  <a:srgbClr val="000000"/>
                </a:solidFill>
              </a:rPr>
              <a:t>. </a:t>
            </a:r>
          </a:p>
          <a:p>
            <a:pPr marL="285750" indent="-285750" algn="l">
              <a:buFont typeface="Arial" panose="020B0604020202020204" pitchFamily="34" charset="0"/>
              <a:buChar char="•"/>
            </a:pPr>
            <a:r>
              <a:rPr lang="en-US" sz="1500" dirty="0">
                <a:solidFill>
                  <a:srgbClr val="7030A0"/>
                </a:solidFill>
              </a:rPr>
              <a:t>Store-and-forward switching is required for quality of service (QoS) analysis on converged networks where frame classification for traffic prioritization is necessary</a:t>
            </a:r>
            <a:r>
              <a:rPr lang="en-US" sz="1500" dirty="0">
                <a:solidFill>
                  <a:srgbClr val="000000"/>
                </a:solidFill>
              </a:rPr>
              <a:t>.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7030A0"/>
                </a:solidFill>
              </a:rPr>
              <a:t>In cut-through switching</a:t>
            </a:r>
            <a:r>
              <a:rPr lang="en-US" sz="1600" dirty="0">
                <a:solidFill>
                  <a:srgbClr val="000000"/>
                </a:solidFill>
              </a:rPr>
              <a:t>, the switch acts upon the data as soon as it is received, even if the transmission is not complete. The switch buffers just enough of the frame to read the destination MAC address so that it can determine to which port it should forward out the data. </a:t>
            </a:r>
            <a:r>
              <a:rPr lang="en-US" sz="1600" dirty="0">
                <a:solidFill>
                  <a:srgbClr val="7030A0"/>
                </a:solidFill>
              </a:rPr>
              <a:t>The switch does not perform any error checking on the frame</a:t>
            </a:r>
            <a:r>
              <a:rPr lang="en-US" sz="1600" dirty="0">
                <a:solidFill>
                  <a:srgbClr val="000000"/>
                </a:solidFill>
              </a:rPr>
              <a:t>.</a:t>
            </a:r>
          </a:p>
          <a:p>
            <a:pPr marL="0" indent="0" algn="l"/>
            <a:r>
              <a:rPr lang="en-US" sz="1600" dirty="0">
                <a:solidFill>
                  <a:srgbClr val="FF0000"/>
                </a:solidFill>
              </a:rPr>
              <a:t>There are two variants of cut-through switching:</a:t>
            </a:r>
          </a:p>
          <a:p>
            <a:pPr lvl="1">
              <a:buFont typeface="Arial" panose="020B0604020202020204" pitchFamily="34" charset="0"/>
              <a:buChar char="•"/>
            </a:pPr>
            <a:r>
              <a:rPr lang="en-US" sz="1500" b="1" dirty="0">
                <a:solidFill>
                  <a:srgbClr val="FF0000"/>
                </a:solidFill>
              </a:rPr>
              <a:t>Fast-forward switching </a:t>
            </a:r>
            <a:r>
              <a:rPr lang="en-US" sz="1500" b="1" dirty="0">
                <a:solidFill>
                  <a:srgbClr val="000000"/>
                </a:solidFill>
              </a:rPr>
              <a:t>-</a:t>
            </a:r>
            <a:r>
              <a:rPr lang="en-US" sz="1500" dirty="0">
                <a:solidFill>
                  <a:srgbClr val="000000"/>
                </a:solidFill>
              </a:rPr>
              <a:t> </a:t>
            </a:r>
            <a:r>
              <a:rPr lang="en-US" sz="1500" dirty="0">
                <a:solidFill>
                  <a:srgbClr val="00B050"/>
                </a:solidFill>
              </a:rPr>
              <a:t>Offers the lowest level of latency by immediately forwarding a packet after reading the destination address</a:t>
            </a:r>
            <a:r>
              <a:rPr lang="en-US" sz="1500" dirty="0">
                <a:solidFill>
                  <a:srgbClr val="000000"/>
                </a:solidFill>
              </a:rPr>
              <a:t>. Because fast-forward switching starts forwarding before the entire packet has been received, there may be times when packets are relayed with errors</a:t>
            </a:r>
            <a:r>
              <a:rPr lang="en-US" sz="1500" dirty="0">
                <a:solidFill>
                  <a:srgbClr val="7030A0"/>
                </a:solidFill>
              </a:rPr>
              <a:t>. The destination NIC discards the faulty packet upon receipt</a:t>
            </a:r>
            <a:r>
              <a:rPr lang="en-US" sz="1500" dirty="0">
                <a:solidFill>
                  <a:srgbClr val="000000"/>
                </a:solidFill>
              </a:rPr>
              <a:t>. Fast-forward switching is the typical cut-through method of switching.</a:t>
            </a:r>
          </a:p>
          <a:p>
            <a:pPr lvl="1">
              <a:buFont typeface="Arial" panose="020B0604020202020204" pitchFamily="34" charset="0"/>
              <a:buChar char="•"/>
            </a:pPr>
            <a:r>
              <a:rPr lang="en-US" sz="1500" b="1" dirty="0">
                <a:solidFill>
                  <a:srgbClr val="FF0000"/>
                </a:solidFill>
              </a:rPr>
              <a:t>Fragment-free switching </a:t>
            </a:r>
            <a:r>
              <a:rPr lang="en-US" sz="1500" b="1" dirty="0">
                <a:solidFill>
                  <a:srgbClr val="000000"/>
                </a:solidFill>
              </a:rPr>
              <a:t>-</a:t>
            </a:r>
            <a:r>
              <a:rPr lang="en-US" sz="1500" dirty="0">
                <a:solidFill>
                  <a:srgbClr val="000000"/>
                </a:solidFill>
              </a:rPr>
              <a:t> A compromise between the high latency and high integrity of store-and-forward switching and the low latency and reduced integrity of fast-forward switching, the </a:t>
            </a:r>
            <a:r>
              <a:rPr lang="en-US" sz="1500" dirty="0">
                <a:solidFill>
                  <a:srgbClr val="7030A0"/>
                </a:solidFill>
              </a:rPr>
              <a:t>switch stores and performs an error check on the first 64 bytes of the frame before forwarding</a:t>
            </a:r>
            <a:r>
              <a:rPr lang="en-US" sz="1500" dirty="0">
                <a:solidFill>
                  <a:srgbClr val="000000"/>
                </a:solidFill>
              </a:rPr>
              <a:t>.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solidFill>
                  <a:srgbClr val="FF0000"/>
                </a:solidFill>
              </a:rPr>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FF0000"/>
                </a:solidFill>
              </a:rPr>
              <a:t>An Ethernet switch may use a buffering technique to store frames before forwarding them or when the destination port is busy because of congestion</a:t>
            </a:r>
            <a:r>
              <a:rPr lang="en-US" sz="1400" dirty="0">
                <a:solidFill>
                  <a:srgbClr val="000000"/>
                </a:solidFill>
              </a:rPr>
              <a:t>.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7030A0"/>
                </a:solidFill>
              </a:rPr>
              <a:t>Shared memory buffering </a:t>
            </a:r>
            <a:r>
              <a:rPr lang="en-US" sz="1400" dirty="0">
                <a:solidFill>
                  <a:srgbClr val="000000"/>
                </a:solidFill>
              </a:rPr>
              <a:t>also results in larger frames that can be transmitted with fewer dropped frames. </a:t>
            </a:r>
            <a:r>
              <a:rPr lang="en-US" sz="1400" dirty="0">
                <a:solidFill>
                  <a:srgbClr val="0000CC"/>
                </a:solidFill>
              </a:rPr>
              <a:t>This is important with asymmetric switching which allows for different data rates on different ports. </a:t>
            </a:r>
            <a:r>
              <a:rPr lang="en-US" sz="1400" dirty="0">
                <a:solidFill>
                  <a:srgbClr val="000000"/>
                </a:solidFill>
              </a:rPr>
              <a:t>Therefore</a:t>
            </a:r>
            <a:r>
              <a:rPr lang="en-US" sz="1400" dirty="0">
                <a:solidFill>
                  <a:srgbClr val="00B050"/>
                </a:solidFill>
              </a:rPr>
              <a:t>, more bandwidth can be dedicated to certain ports (e.g., server port</a:t>
            </a:r>
            <a:r>
              <a:rPr lang="en-US" sz="1400" dirty="0">
                <a:solidFill>
                  <a:srgbClr val="000000"/>
                </a:solidFill>
              </a:rPr>
              <a: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FF0000"/>
                </a:solidFill>
              </a:rPr>
              <a:t>Two of the most basic settings on a switch are </a:t>
            </a:r>
            <a:r>
              <a:rPr lang="en-US" sz="1600" dirty="0">
                <a:solidFill>
                  <a:srgbClr val="000000"/>
                </a:solidFill>
              </a:rPr>
              <a:t>the bandwidth </a:t>
            </a:r>
            <a:r>
              <a:rPr lang="en-US" sz="1600" dirty="0">
                <a:solidFill>
                  <a:srgbClr val="00B050"/>
                </a:solidFill>
              </a:rPr>
              <a:t>(“speed”) and duplex </a:t>
            </a:r>
            <a:r>
              <a:rPr lang="en-US" sz="1600" dirty="0">
                <a:solidFill>
                  <a:srgbClr val="FF0000"/>
                </a:solidFill>
              </a:rPr>
              <a:t>settings for each individual switch port</a:t>
            </a:r>
            <a:r>
              <a:rPr lang="en-US" sz="1600" dirty="0">
                <a:solidFill>
                  <a:srgbClr val="000000"/>
                </a:solidFill>
              </a:rPr>
              <a:t>. </a:t>
            </a:r>
            <a:r>
              <a:rPr lang="en-US" sz="1600" dirty="0">
                <a:solidFill>
                  <a:srgbClr val="0000CC"/>
                </a:solidFill>
              </a:rPr>
              <a:t>It is critical that the duplex and bandwidth settings match between the switch port and the connected devices</a:t>
            </a:r>
            <a:r>
              <a:rPr lang="en-US" sz="1600" dirty="0">
                <a:solidFill>
                  <a:srgbClr val="000000"/>
                </a:solidFill>
              </a:rPr>
              <a:t>.</a:t>
            </a:r>
          </a:p>
          <a:p>
            <a:pPr marL="0" indent="0" algn="l"/>
            <a:endParaRPr lang="en-US" sz="1600" dirty="0">
              <a:solidFill>
                <a:srgbClr val="000000"/>
              </a:solidFill>
            </a:endParaRPr>
          </a:p>
          <a:p>
            <a:pPr marL="0" indent="0" algn="l"/>
            <a:r>
              <a:rPr lang="en-US" sz="1600" dirty="0">
                <a:solidFill>
                  <a:srgbClr val="000000"/>
                </a:solidFill>
              </a:rPr>
              <a:t>There </a:t>
            </a:r>
            <a:r>
              <a:rPr lang="en-US" sz="1600" dirty="0">
                <a:solidFill>
                  <a:srgbClr val="0000CC"/>
                </a:solidFill>
              </a:rPr>
              <a:t>are two types of duplex settings </a:t>
            </a:r>
            <a:r>
              <a:rPr lang="en-US" sz="1600" dirty="0">
                <a:solidFill>
                  <a:srgbClr val="000000"/>
                </a:solidFill>
              </a:rPr>
              <a:t>used for communications on an Ethernet network:</a:t>
            </a:r>
          </a:p>
          <a:p>
            <a:pPr marL="358835" lvl="1" indent="-285750">
              <a:buFont typeface="Arial" panose="020B0604020202020204" pitchFamily="34" charset="0"/>
              <a:buChar char="•"/>
            </a:pPr>
            <a:r>
              <a:rPr lang="en-US" sz="1600" b="1" dirty="0">
                <a:solidFill>
                  <a:srgbClr val="FF0000"/>
                </a:solidFill>
              </a:rPr>
              <a:t>Full-duplex</a:t>
            </a:r>
            <a:r>
              <a:rPr lang="en-US" sz="1600" dirty="0">
                <a:solidFill>
                  <a:srgbClr val="000000"/>
                </a:solidFill>
              </a:rPr>
              <a:t> - </a:t>
            </a:r>
            <a:r>
              <a:rPr lang="en-US" sz="1600" dirty="0">
                <a:solidFill>
                  <a:srgbClr val="00B050"/>
                </a:solidFill>
              </a:rPr>
              <a:t>Both ends of the connection can send and receive simultaneously</a:t>
            </a:r>
            <a:r>
              <a:rPr lang="en-US" sz="1600" dirty="0">
                <a:solidFill>
                  <a:srgbClr val="000000"/>
                </a:solidFill>
              </a:rPr>
              <a:t>.</a:t>
            </a:r>
          </a:p>
          <a:p>
            <a:pPr marL="358835" lvl="1" indent="-285750">
              <a:buFont typeface="Arial" panose="020B0604020202020204" pitchFamily="34" charset="0"/>
              <a:buChar char="•"/>
            </a:pPr>
            <a:r>
              <a:rPr lang="en-US" sz="1600" b="1" dirty="0">
                <a:solidFill>
                  <a:srgbClr val="FF0000"/>
                </a:solidFill>
              </a:rPr>
              <a:t>Half-duplex</a:t>
            </a:r>
            <a:r>
              <a:rPr lang="en-US" sz="1600" dirty="0">
                <a:solidFill>
                  <a:srgbClr val="000000"/>
                </a:solidFill>
              </a:rPr>
              <a:t> </a:t>
            </a:r>
            <a:r>
              <a:rPr lang="en-US" sz="1600" dirty="0">
                <a:solidFill>
                  <a:srgbClr val="00B050"/>
                </a:solidFill>
              </a:rPr>
              <a:t>- Only one end of the connection can send at a time</a:t>
            </a:r>
            <a:r>
              <a:rPr lang="en-US" sz="1600" dirty="0">
                <a:solidFill>
                  <a:srgbClr val="000000"/>
                </a:solidFill>
              </a:rPr>
              <a:t>.</a:t>
            </a:r>
          </a:p>
          <a:p>
            <a:pPr marL="0" indent="0" algn="l"/>
            <a:endParaRPr lang="en-US" sz="1600" dirty="0">
              <a:solidFill>
                <a:srgbClr val="000000"/>
              </a:solidFill>
            </a:endParaRPr>
          </a:p>
          <a:p>
            <a:pPr marL="0" indent="0" algn="l"/>
            <a:r>
              <a:rPr lang="en-US" sz="1600" dirty="0">
                <a:solidFill>
                  <a:srgbClr val="0000CC"/>
                </a:solidFill>
              </a:rPr>
              <a:t>Autonegotiation</a:t>
            </a:r>
            <a:r>
              <a:rPr lang="en-US" sz="1600" dirty="0">
                <a:solidFill>
                  <a:srgbClr val="000000"/>
                </a:solidFill>
              </a:rPr>
              <a:t> is an optional function found on most Ethernet switches and NICs. It enables two devices to </a:t>
            </a:r>
            <a:r>
              <a:rPr lang="en-US" sz="1600" dirty="0">
                <a:solidFill>
                  <a:srgbClr val="FF0000"/>
                </a:solidFill>
              </a:rPr>
              <a:t>automatically negotiate the best speed and duplex capabilities</a:t>
            </a:r>
            <a:r>
              <a:rPr lang="en-US" sz="1600" dirty="0">
                <a:solidFill>
                  <a:srgbClr val="000000"/>
                </a:solidFill>
              </a:rPr>
              <a: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a:t>
            </a:r>
            <a:r>
              <a:rPr lang="en-US" sz="1600" dirty="0">
                <a:solidFill>
                  <a:srgbClr val="0000CC"/>
                </a:solidFill>
              </a:rPr>
              <a:t>Gigabit Ethernet ports only operate in full-duplex</a:t>
            </a:r>
            <a:r>
              <a:rPr lang="en-US" sz="1600" dirty="0">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solidFill>
                  <a:srgbClr val="FF0000"/>
                </a:solidFill>
              </a:rPr>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B050"/>
                </a:solidFill>
              </a:rPr>
              <a:t>Duplex mismatch is one of the most common causes of performance issues on 10/100 Mbps Ethernet links. It occurs when one port on the link operates at half-duplex while the other port operates at full-duplex</a:t>
            </a:r>
            <a:r>
              <a:rPr lang="en-US" sz="1600" dirty="0">
                <a:solidFill>
                  <a:srgbClr val="000000"/>
                </a:solidFill>
              </a:rPr>
              <a:t>.</a:t>
            </a:r>
          </a:p>
          <a:p>
            <a:pPr marL="342900" indent="-342900" algn="l">
              <a:buFont typeface="Arial" panose="020B0604020202020204" pitchFamily="34" charset="0"/>
              <a:buChar char="•"/>
            </a:pPr>
            <a:r>
              <a:rPr lang="en-US" sz="1600" dirty="0">
                <a:solidFill>
                  <a:srgbClr val="FF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CC"/>
                </a:solidFill>
              </a:rPr>
              <a:t>It also can occur when users reconfigure one side of a link and forget to reconfigure the other. Both sides of a link should have autonegotiation on, or both sides should have it off. Best practice is to configure both Ethernet switch ports as full-duplex</a:t>
            </a:r>
            <a:r>
              <a:rPr lang="en-US" sz="1600" dirty="0">
                <a:solidFill>
                  <a:srgbClr val="000000"/>
                </a:solidFill>
              </a:rPr>
              <a:t>.</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r>
              <a:rPr lang="en-US" dirty="0"/>
              <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t>
            </a:r>
            <a:r>
              <a:rPr lang="en-US" sz="1600" dirty="0">
                <a:solidFill>
                  <a:srgbClr val="0000CC"/>
                </a:solidFill>
              </a:rPr>
              <a:t>A direct connection between a router and a host requires a cross-over connection</a:t>
            </a:r>
            <a:r>
              <a:rPr lang="en-US" sz="1600" dirty="0">
                <a:solidFill>
                  <a:srgbClr val="000000"/>
                </a:solidFill>
              </a:rPr>
              <a:t>.</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FF0000"/>
                </a:solidFill>
              </a:rPr>
              <a:t>The auto-MDIX feature </a:t>
            </a:r>
            <a:r>
              <a:rPr lang="en-US" sz="1600" dirty="0">
                <a:solidFill>
                  <a:srgbClr val="000000"/>
                </a:solidFill>
              </a:rPr>
              <a:t>is </a:t>
            </a:r>
            <a:r>
              <a:rPr lang="en-US" sz="1600" dirty="0">
                <a:solidFill>
                  <a:srgbClr val="00B050"/>
                </a:solidFill>
              </a:rPr>
              <a:t>enabled by default on switches running Cisco IOS Release 12.2(18)SE or later</a:t>
            </a:r>
            <a:r>
              <a:rPr lang="en-US" sz="1600" dirty="0">
                <a:solidFill>
                  <a:srgbClr val="000000"/>
                </a:solidFill>
              </a:rPr>
              <a:t>.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CC"/>
                </a:solidFill>
              </a:rPr>
              <a:t>Auto-MDIX can be re-enabled using the </a:t>
            </a:r>
            <a:r>
              <a:rPr lang="en-US" sz="1600" b="1" dirty="0">
                <a:solidFill>
                  <a:srgbClr val="0000CC"/>
                </a:solidFill>
              </a:rPr>
              <a:t>mdix auto</a:t>
            </a:r>
            <a:r>
              <a:rPr lang="en-US" sz="1600" dirty="0">
                <a:solidFill>
                  <a:srgbClr val="0000CC"/>
                </a:solidFill>
              </a:rPr>
              <a:t> interface configuration command</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r>
              <a:rPr lang="en-US" dirty="0">
                <a:latin typeface="Arial" charset="0"/>
              </a:rPr>
              <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82418336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Ethernet Switching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Use Wireshark to Examine Ethernet Frames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Network Device MAC Addresses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Sending the Frame to the Default Gateway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View the Switch MAC Address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Speeds and Forwarding Methods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Ethernet Concepts Exam is available, covering Modules 4-7.</a:t>
            </a:r>
            <a:endParaRPr lang="en-US" dirty="0"/>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do you think the effect would be if Ethernet did not use framing?</a:t>
            </a:r>
          </a:p>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do layer 2 communications modes emulate human communication in groups?</a:t>
            </a:r>
          </a:p>
          <a:p>
            <a:pPr marL="0" indent="0">
              <a:lnSpc>
                <a:spcPct val="85000"/>
              </a:lnSpc>
              <a:spcBef>
                <a:spcPct val="30000"/>
              </a:spcBef>
              <a:buNone/>
            </a:pPr>
            <a:r>
              <a:rPr lang="en-US" sz="1600" dirty="0"/>
              <a:t>Topic 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do switches flood frames addressed to unknown destinations?</a:t>
            </a:r>
          </a:p>
          <a:p>
            <a:pPr marL="0" indent="0">
              <a:lnSpc>
                <a:spcPct val="85000"/>
              </a:lnSpc>
              <a:spcBef>
                <a:spcPct val="30000"/>
              </a:spcBef>
              <a:buNone/>
            </a:pPr>
            <a:r>
              <a:rPr lang="en-US" sz="1600"/>
              <a:t>Topic </a:t>
            </a:r>
            <a:r>
              <a:rPr lang="en-US" sz="1600" dirty="0"/>
              <a:t>7.4</a:t>
            </a:r>
          </a:p>
          <a:p>
            <a:pPr lvl="1">
              <a:lnSpc>
                <a:spcPct val="85000"/>
              </a:lnSpc>
              <a:spcBef>
                <a:spcPct val="30000"/>
              </a:spcBef>
            </a:pPr>
            <a:r>
              <a:rPr lang="en-US" sz="1600" dirty="0"/>
              <a:t>Ask the students or have a class discussion</a:t>
            </a:r>
          </a:p>
          <a:p>
            <a:pPr lvl="1">
              <a:lnSpc>
                <a:spcPct val="85000"/>
              </a:lnSpc>
              <a:spcBef>
                <a:spcPct val="30000"/>
              </a:spcBef>
            </a:pPr>
            <a:r>
              <a:rPr lang="en-US" sz="1600" dirty="0"/>
              <a:t>What kind of indication do you get that points to a duplex-mismatch on a circuit?</a:t>
            </a:r>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7874</TotalTime>
  <Words>4096</Words>
  <Application>Microsoft Office PowerPoint</Application>
  <PresentationFormat>On-screen Show (16:9)</PresentationFormat>
  <Paragraphs>470</Paragraphs>
  <Slides>45</Slides>
  <Notes>43</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ＭＳ Ｐゴシック</vt:lpstr>
      <vt:lpstr>Arial</vt:lpstr>
      <vt:lpstr>Calibri</vt:lpstr>
      <vt:lpstr>CiscoSans</vt:lpstr>
      <vt:lpstr>CiscoSans ExtraLight</vt:lpstr>
      <vt:lpstr>CiscoSans Thin</vt:lpstr>
      <vt:lpstr>Wingdings</vt:lpstr>
      <vt:lpstr>Default Theme</vt:lpstr>
      <vt:lpstr>Module 7: Ethernet Switching</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admin</cp:lastModifiedBy>
  <cp:revision>231</cp:revision>
  <dcterms:created xsi:type="dcterms:W3CDTF">2019-10-18T06:21:22Z</dcterms:created>
  <dcterms:modified xsi:type="dcterms:W3CDTF">2022-06-13T09:49:57Z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