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8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9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20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1"/>
  </p:notesMasterIdLst>
  <p:sldIdLst>
    <p:sldId id="513" r:id="rId2"/>
    <p:sldId id="1131" r:id="rId3"/>
    <p:sldId id="1132" r:id="rId4"/>
    <p:sldId id="1133" r:id="rId5"/>
    <p:sldId id="880" r:id="rId6"/>
    <p:sldId id="924" r:id="rId7"/>
    <p:sldId id="1052" r:id="rId8"/>
    <p:sldId id="1054" r:id="rId9"/>
    <p:sldId id="1055" r:id="rId10"/>
    <p:sldId id="876" r:id="rId11"/>
    <p:sldId id="925" r:id="rId12"/>
    <p:sldId id="759" r:id="rId13"/>
    <p:sldId id="628" r:id="rId14"/>
    <p:sldId id="926" r:id="rId15"/>
    <p:sldId id="1059" r:id="rId16"/>
    <p:sldId id="1060" r:id="rId17"/>
    <p:sldId id="1061" r:id="rId18"/>
    <p:sldId id="1062" r:id="rId19"/>
    <p:sldId id="1123" r:id="rId20"/>
    <p:sldId id="927" r:id="rId21"/>
    <p:sldId id="788" r:id="rId22"/>
    <p:sldId id="1070" r:id="rId23"/>
    <p:sldId id="1124" r:id="rId24"/>
    <p:sldId id="1071" r:id="rId25"/>
    <p:sldId id="886" r:id="rId26"/>
    <p:sldId id="936" r:id="rId27"/>
    <p:sldId id="1072" r:id="rId28"/>
    <p:sldId id="1074" r:id="rId29"/>
    <p:sldId id="1075" r:id="rId30"/>
    <p:sldId id="1125" r:id="rId31"/>
    <p:sldId id="1076" r:id="rId32"/>
    <p:sldId id="942" r:id="rId33"/>
    <p:sldId id="957" r:id="rId34"/>
    <p:sldId id="1126" r:id="rId35"/>
    <p:sldId id="1078" r:id="rId36"/>
    <p:sldId id="1079" r:id="rId37"/>
    <p:sldId id="1081" r:id="rId38"/>
    <p:sldId id="952" r:id="rId39"/>
    <p:sldId id="966" r:id="rId40"/>
    <p:sldId id="1082" r:id="rId41"/>
    <p:sldId id="1083" r:id="rId42"/>
    <p:sldId id="1127" r:id="rId43"/>
    <p:sldId id="1086" r:id="rId44"/>
    <p:sldId id="1087" r:id="rId45"/>
    <p:sldId id="980" r:id="rId46"/>
    <p:sldId id="1107" r:id="rId47"/>
    <p:sldId id="1129" r:id="rId48"/>
    <p:sldId id="1130" r:id="rId49"/>
    <p:sldId id="1121" r:id="rId50"/>
  </p:sldIdLst>
  <p:sldSz cx="9144000" cy="5143500" type="screen16x9"/>
  <p:notesSz cx="6858000" cy="9144000"/>
  <p:custDataLst>
    <p:tags r:id="rId5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/>
  </p:cmAuthor>
  <p:cmAuthor id="2" name="Bob Vachon" initials="BV" lastIdx="24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000000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13" autoAdjust="0"/>
    <p:restoredTop sz="84965" autoAdjust="0"/>
  </p:normalViewPr>
  <p:slideViewPr>
    <p:cSldViewPr snapToGrid="0" showGuides="1">
      <p:cViewPr varScale="1">
        <p:scale>
          <a:sx n="62" d="100"/>
          <a:sy n="62" d="100"/>
        </p:scale>
        <p:origin x="389" y="48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6/15/2022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baseline="0" dirty="0"/>
              <a:t>Introduction to Networks v</a:t>
            </a:r>
            <a:r>
              <a:rPr lang="en-US" b="0" dirty="0"/>
              <a:t>7.0 (ITN)</a:t>
            </a:r>
          </a:p>
          <a:p>
            <a:pPr>
              <a:buFontTx/>
              <a:buNone/>
            </a:pPr>
            <a:r>
              <a:rPr lang="en-US" sz="1200" b="0" dirty="0"/>
              <a:t>Module 8: Protocols and Modules</a:t>
            </a:r>
            <a:endParaRPr lang="en-GB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8.1.1 –  </a:t>
            </a:r>
            <a:r>
              <a:rPr lang="en-US" altLang="en-US" dirty="0"/>
              <a:t>The Network Layer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8.1.2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IP Encapsulation</a:t>
            </a:r>
            <a:endParaRPr lang="en-U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15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8.1.3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Characteristics of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16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8.1.4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Connectionless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17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8.1.5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 </a:t>
            </a:r>
            <a:r>
              <a:rPr lang="en-US" altLang="en-US" dirty="0"/>
              <a:t>Best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18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19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8.1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 Characteristics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8.1.6</a:t>
            </a:r>
            <a:r>
              <a:rPr lang="en-US" baseline="0" dirty="0">
                <a:latin typeface="Arial" charset="0"/>
              </a:rPr>
              <a:t> </a:t>
            </a:r>
            <a:r>
              <a:rPr lang="en-US" sz="1200" b="0" dirty="0"/>
              <a:t>–</a:t>
            </a:r>
            <a:r>
              <a:rPr lang="en-US" sz="1200" b="0" baseline="0" dirty="0"/>
              <a:t> </a:t>
            </a:r>
            <a:r>
              <a:rPr lang="en-US" altLang="en-US" dirty="0"/>
              <a:t>Media Independent</a:t>
            </a:r>
            <a:endParaRPr lang="en-US" sz="1200" b="0" dirty="0"/>
          </a:p>
          <a:p>
            <a:pPr>
              <a:buFontTx/>
              <a:buNone/>
            </a:pPr>
            <a:r>
              <a:rPr lang="en-US" dirty="0"/>
              <a:t>8.1.7</a:t>
            </a:r>
            <a:r>
              <a:rPr lang="en-US" baseline="0" dirty="0"/>
              <a:t>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IP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86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21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8.2.1 – </a:t>
            </a:r>
            <a:r>
              <a:rPr lang="en-US" altLang="en-US" dirty="0"/>
              <a:t>IPv4 Packet Header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22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23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IPv4 Packet Header Fields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>
                <a:solidFill>
                  <a:prstClr val="black"/>
                </a:solidFill>
              </a:rPr>
              <a:pPr/>
              <a:t>24</a:t>
            </a:fld>
            <a:endParaRPr lang="en-US" altLang="en-US" sz="800" dirty="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8.2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Video – Sample IPv4 Headers in Wireshark 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IPv4 Packet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8.3.1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Limitations of IPv4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8.3.2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IPv6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8.3.3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IPv4 Packet Header Fields in the 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IPv6 Packet Header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8.3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altLang="en-US" dirty="0"/>
              <a:t> Video – Sample IPv6 Headers in Wireshark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8.3.6 </a:t>
            </a:r>
            <a:r>
              <a:rPr lang="en-US" sz="1200" dirty="0">
                <a:effectLst/>
              </a:rPr>
              <a:t>– Check Your Understanding –</a:t>
            </a:r>
            <a:r>
              <a:rPr lang="en-US" sz="1200" baseline="0" dirty="0">
                <a:effectLst/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IPv6 Packets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8.4.1</a:t>
            </a:r>
            <a:r>
              <a:rPr lang="en-US" baseline="0" dirty="0"/>
              <a:t> – </a:t>
            </a:r>
            <a:r>
              <a:rPr lang="en-US" altLang="en-US" dirty="0"/>
              <a:t>Host Forwarding Decision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8.4.2</a:t>
            </a:r>
            <a:r>
              <a:rPr lang="en-US" baseline="0" dirty="0"/>
              <a:t> – </a:t>
            </a:r>
            <a:r>
              <a:rPr lang="en-US" altLang="en-US" dirty="0"/>
              <a:t>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8.4.3</a:t>
            </a:r>
            <a:r>
              <a:rPr lang="en-US" baseline="0" dirty="0"/>
              <a:t> – </a:t>
            </a:r>
            <a:r>
              <a:rPr lang="en-US" altLang="en-US" dirty="0"/>
              <a:t>A Host Routes to the Default Gateway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8.4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r>
              <a:rPr lang="en-US" dirty="0"/>
              <a:t>8.4.4</a:t>
            </a:r>
            <a:r>
              <a:rPr lang="en-US" baseline="0" dirty="0"/>
              <a:t> – </a:t>
            </a:r>
            <a:r>
              <a:rPr lang="en-US" altLang="en-US" dirty="0"/>
              <a:t>Host Routing Tables</a:t>
            </a:r>
          </a:p>
          <a:p>
            <a:pPr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8.4.5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>
                <a:effectLst/>
              </a:rPr>
              <a:t>– 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How a Host Routes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8.5.1 – </a:t>
            </a:r>
            <a:r>
              <a:rPr lang="en-US" altLang="en-US" dirty="0"/>
              <a:t>Router Packet Forwarding Decision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8.5.2 – </a:t>
            </a:r>
            <a:r>
              <a:rPr lang="en-US" altLang="en-US" dirty="0"/>
              <a:t>IP Router Routing 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8.5.3 – </a:t>
            </a:r>
            <a:r>
              <a:rPr lang="en-US" altLang="en-US" sz="1200" dirty="0"/>
              <a:t>Static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8.5.4 – </a:t>
            </a:r>
            <a:r>
              <a:rPr lang="en-US" altLang="en-US" sz="1200" dirty="0"/>
              <a:t>Dynamic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8.5.5 – </a:t>
            </a:r>
            <a:r>
              <a:rPr lang="en-US" altLang="en-US" dirty="0"/>
              <a:t>Video – IPv4 Router Routing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8.5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8.5.6 – </a:t>
            </a:r>
            <a:r>
              <a:rPr lang="en-US" altLang="en-US" dirty="0"/>
              <a:t>Introduction to an IPv4 Routing Table</a:t>
            </a:r>
            <a:endParaRPr lang="en-US" dirty="0">
              <a:latin typeface="Arial" charset="0"/>
            </a:endParaRP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8.5.7 – </a:t>
            </a:r>
            <a:r>
              <a:rPr lang="en-US" sz="1200" dirty="0">
                <a:effectLst/>
              </a:rPr>
              <a:t>Check Your Understanding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151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8.6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Practice and Quiz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8.6.1</a:t>
            </a:r>
            <a:r>
              <a:rPr lang="en-US" baseline="0" dirty="0">
                <a:latin typeface="Arial" charset="0"/>
              </a:rPr>
              <a:t> – </a:t>
            </a:r>
            <a:r>
              <a:rPr lang="en-US" altLang="en-US" dirty="0"/>
              <a:t>What did I learn in this module?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47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241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48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Arial" charset="0"/>
              </a:rPr>
              <a:t>New Terms and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3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96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>
                <a:solidFill>
                  <a:prstClr val="black"/>
                </a:solidFill>
              </a:rPr>
              <a:pPr algn="r"/>
              <a:t>8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196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>
                <a:solidFill>
                  <a:prstClr val="black"/>
                </a:solidFill>
              </a:rPr>
              <a:pPr algn="r"/>
              <a:t>9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044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0" dirty="0"/>
              <a:t>Cisco Networking Academy Program</a:t>
            </a:r>
          </a:p>
          <a:p>
            <a:pPr>
              <a:buFontTx/>
              <a:buNone/>
            </a:pPr>
            <a:r>
              <a:rPr lang="en-US" b="0" dirty="0"/>
              <a:t>Introduction to Networks v7.0 (ITN)</a:t>
            </a:r>
          </a:p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11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n-US" sz="1200" baseline="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  <a:endParaRPr lang="en-US" dirty="0"/>
          </a:p>
          <a:p>
            <a:pPr>
              <a:buFontTx/>
              <a:buNone/>
            </a:pPr>
            <a:r>
              <a:rPr lang="en-US" sz="1200" b="0" dirty="0"/>
              <a:t>8.0 – Introduction</a:t>
            </a:r>
            <a:endParaRPr lang="en-GB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8.0.2 –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I learn to do in this module?</a:t>
            </a:r>
            <a:endParaRPr lang="en-U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 mod="1"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7190087" cy="1666626"/>
          </a:xfrm>
        </p:spPr>
        <p:txBody>
          <a:bodyPr/>
          <a:lstStyle/>
          <a:p>
            <a:r>
              <a:rPr lang="en-US" sz="4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r>
              <a:rPr lang="en-US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8: Network Layer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eaLnBrk="1" hangingPunct="1"/>
            <a:r>
              <a:rPr lang="en-US" dirty="0"/>
              <a:t>Module 8: Topics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99461" y="654206"/>
            <a:ext cx="8769026" cy="281711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will I learn to do in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8170"/>
              </p:ext>
            </p:extLst>
          </p:nvPr>
        </p:nvGraphicFramePr>
        <p:xfrm>
          <a:off x="522512" y="1140033"/>
          <a:ext cx="8348355" cy="2835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1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Topic Title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Topic Objective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 dirty="0"/>
                        <a:t>Network Layer Characteristics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the network layer uses IP protocols for reliable communications.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IPv4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IPv4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r>
                        <a:rPr lang="en-US" b="1"/>
                        <a:t>IPv6 Packet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the role of the major header fields in the IPv6 packet.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How a Host Routes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 how network devices use routing tables to direct packets to a destination network.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r>
                        <a:rPr lang="en-US" b="1"/>
                        <a:t>Router Routing Tables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Explain the function of fields in the routing table of a router.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8.1 Network Layer Characteristics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5270088" cy="789880"/>
          </a:xfrm>
        </p:spPr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The Network Layer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53" y="834570"/>
            <a:ext cx="5151336" cy="31769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Provides services to </a:t>
            </a:r>
            <a:r>
              <a:rPr lang="en-US" sz="1600" dirty="0">
                <a:solidFill>
                  <a:srgbClr val="FF0000"/>
                </a:solidFill>
              </a:rPr>
              <a:t>allow end devices to exchange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version 4 (</a:t>
            </a:r>
            <a:r>
              <a:rPr lang="en-US" sz="1600" dirty="0">
                <a:solidFill>
                  <a:srgbClr val="FF0000"/>
                </a:solidFill>
              </a:rPr>
              <a:t>IPv4</a:t>
            </a:r>
            <a:r>
              <a:rPr lang="en-US" sz="1600" dirty="0"/>
              <a:t>) and IP version 6 (</a:t>
            </a:r>
            <a:r>
              <a:rPr lang="en-US" sz="1600" dirty="0">
                <a:solidFill>
                  <a:srgbClr val="FF0000"/>
                </a:solidFill>
              </a:rPr>
              <a:t>IPv6</a:t>
            </a:r>
            <a:r>
              <a:rPr lang="en-US" sz="1600" dirty="0"/>
              <a:t>) are the principle </a:t>
            </a:r>
            <a:r>
              <a:rPr lang="en-US" sz="1600" dirty="0">
                <a:solidFill>
                  <a:srgbClr val="FF0000"/>
                </a:solidFill>
              </a:rPr>
              <a:t>network layer communication protocols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network layer performs four basic operations: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Addressing end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Encapsulation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Routing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De-encapsulation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862" y="100234"/>
            <a:ext cx="3067269" cy="2016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088" y="2355550"/>
            <a:ext cx="3230819" cy="24581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 Encapsulation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3700139" cy="376437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</a:t>
            </a:r>
            <a:r>
              <a:rPr lang="en-US" sz="1600" dirty="0">
                <a:solidFill>
                  <a:srgbClr val="FF0000"/>
                </a:solidFill>
              </a:rPr>
              <a:t>encapsulates the transport layer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can use either an IPv4 or IPv6 packet and not impact the layer 4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IP packet will be examined by all layer 3 devices as it traverses the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FF0000"/>
                </a:solidFill>
              </a:rPr>
              <a:t>IP addressing does not change from source to destination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b="1" dirty="0"/>
              <a:t>Note: </a:t>
            </a:r>
            <a:r>
              <a:rPr lang="en-US" sz="1600" dirty="0">
                <a:solidFill>
                  <a:srgbClr val="FF0000"/>
                </a:solidFill>
              </a:rPr>
              <a:t>NAT will change addressing</a:t>
            </a:r>
            <a:r>
              <a:rPr lang="en-US" sz="1600" dirty="0"/>
              <a:t>, but will be discussed in a later module.</a:t>
            </a:r>
          </a:p>
          <a:p>
            <a:pPr lvl="1"/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47" y="905949"/>
            <a:ext cx="5126909" cy="29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err="1"/>
              <a:t>Characteristics</a:t>
            </a:r>
            <a:r>
              <a:rPr lang="en-US" altLang="en-US" dirty="0"/>
              <a:t> of IP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8" y="894073"/>
            <a:ext cx="9019391" cy="19474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IP is meant to have low overhead and may be described as: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Connectionless 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Best Effort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Media Independent</a:t>
            </a:r>
          </a:p>
        </p:txBody>
      </p:sp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Connectionless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211008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IP is Connectionless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IP does not establish a connection with the destination before sending the packet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There is </a:t>
            </a:r>
            <a:r>
              <a:rPr lang="en-US" sz="1600" dirty="0">
                <a:solidFill>
                  <a:srgbClr val="FF0000"/>
                </a:solidFill>
              </a:rPr>
              <a:t>no control information needed 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FF0000"/>
                </a:solidFill>
              </a:rPr>
              <a:t>synchronizations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FF0000"/>
                </a:solidFill>
              </a:rPr>
              <a:t>acknowledgments</a:t>
            </a:r>
            <a:r>
              <a:rPr lang="en-US" sz="1600" dirty="0"/>
              <a:t>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destination will receive the packet when it arrives, but no pre-notifications are sent by 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If there is a need for connection-oriented traffic, then another protocol will handle this (typically TCP at the transport layer</a:t>
            </a:r>
            <a:r>
              <a:rPr lang="en-US" sz="1600" dirty="0"/>
              <a:t>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23" y="3028034"/>
            <a:ext cx="5884353" cy="17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427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Best Effort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3773052" cy="28496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IP is Best Effort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IP will not guarantee delivery of the packet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IP has reduced overhead since there is no mechanism to resend data that is not received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IP does not expect acknowledgments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IP does not know if the other device is operational or if it received the packet</a:t>
            </a:r>
            <a:r>
              <a:rPr lang="en-US" sz="16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03" y="858446"/>
            <a:ext cx="4831504" cy="28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765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>
                <a:solidFill>
                  <a:srgbClr val="FF0000"/>
                </a:solidFill>
              </a:rPr>
              <a:t>Media Independent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798945"/>
            <a:ext cx="4028689" cy="3851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IP is unreliable:  </a:t>
            </a:r>
          </a:p>
          <a:p>
            <a:pPr lvl="1"/>
            <a:r>
              <a:rPr lang="en-US" sz="1500" dirty="0">
                <a:solidFill>
                  <a:srgbClr val="FF0000"/>
                </a:solidFill>
              </a:rPr>
              <a:t>It cannot manage or fix undelivered or corrupt packets</a:t>
            </a:r>
            <a:r>
              <a:rPr lang="en-US" sz="1500" dirty="0"/>
              <a:t>.</a:t>
            </a:r>
          </a:p>
          <a:p>
            <a:pPr lvl="1"/>
            <a:r>
              <a:rPr lang="en-US" sz="1500" dirty="0">
                <a:solidFill>
                  <a:srgbClr val="00B050"/>
                </a:solidFill>
              </a:rPr>
              <a:t>IP cannot retransmit after an error.</a:t>
            </a:r>
          </a:p>
          <a:p>
            <a:pPr lvl="1"/>
            <a:r>
              <a:rPr lang="en-US" sz="1500" dirty="0">
                <a:solidFill>
                  <a:srgbClr val="00B050"/>
                </a:solidFill>
              </a:rPr>
              <a:t>IP cannot realign out of sequence packets.</a:t>
            </a:r>
          </a:p>
          <a:p>
            <a:pPr lvl="1"/>
            <a:r>
              <a:rPr lang="en-US" sz="1500" dirty="0">
                <a:solidFill>
                  <a:srgbClr val="00B050"/>
                </a:solidFill>
              </a:rPr>
              <a:t>IP must rely on other protocols for these functions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</a:rPr>
              <a:t>IP is media Independent</a:t>
            </a:r>
            <a:r>
              <a:rPr lang="en-US" dirty="0"/>
              <a:t>:</a:t>
            </a:r>
          </a:p>
          <a:p>
            <a:pPr lvl="1"/>
            <a:r>
              <a:rPr lang="en-US" sz="1500" dirty="0"/>
              <a:t>IP does not concern itself with the type of frame required at the data link layer or the media type at the physical layer.</a:t>
            </a:r>
          </a:p>
          <a:p>
            <a:pPr lvl="1"/>
            <a:r>
              <a:rPr lang="en-US" sz="1500" dirty="0">
                <a:solidFill>
                  <a:srgbClr val="0000CC"/>
                </a:solidFill>
              </a:rPr>
              <a:t>IP can be sent over any media type: copper, fiber, or wireless</a:t>
            </a:r>
            <a:r>
              <a:rPr lang="en-US" sz="15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573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Network Layer Characteristics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Media Independent (Contd.)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5"/>
            <a:ext cx="4028689" cy="379221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0000CC"/>
                </a:solidFill>
              </a:rPr>
              <a:t>network layer will establish the Maximum Transmission Unit (MTU).</a:t>
            </a:r>
          </a:p>
          <a:p>
            <a:pPr lvl="1"/>
            <a:r>
              <a:rPr lang="en-US" sz="1600" dirty="0"/>
              <a:t>Network layer receives this from control information sent by the data link layer.</a:t>
            </a:r>
          </a:p>
          <a:p>
            <a:pPr lvl="1"/>
            <a:r>
              <a:rPr lang="en-US" sz="1600" dirty="0">
                <a:solidFill>
                  <a:srgbClr val="0000CC"/>
                </a:solidFill>
              </a:rPr>
              <a:t>The network then establishes the MTU size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CC"/>
                </a:solidFill>
              </a:rPr>
              <a:t>Fragmentation is when Layer 3 splits the IPv4 packet into smaller units</a:t>
            </a:r>
            <a:r>
              <a:rPr lang="en-US" sz="1600" dirty="0"/>
              <a:t>.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Fragmenting causes latency.</a:t>
            </a:r>
          </a:p>
          <a:p>
            <a:pPr lvl="1"/>
            <a:r>
              <a:rPr lang="en-US" sz="1600" dirty="0"/>
              <a:t>IPv6 does not fragment packets.</a:t>
            </a:r>
          </a:p>
          <a:p>
            <a:pPr lvl="1"/>
            <a:r>
              <a:rPr lang="en-US" sz="1600" dirty="0"/>
              <a:t>Example: </a:t>
            </a:r>
            <a:r>
              <a:rPr lang="en-US" sz="1600" dirty="0">
                <a:solidFill>
                  <a:srgbClr val="00B050"/>
                </a:solidFill>
              </a:rPr>
              <a:t>Router goes from Ethernet to a slow WAN with a smaller MTU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875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8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79"/>
            <a:ext cx="8433035" cy="3773247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Instructor Planning Guide</a:t>
            </a:r>
            <a:endParaRPr lang="en-CA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Information to help you become familiar with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600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600" dirty="0"/>
              <a:t>Instructor Class Presentation</a:t>
            </a:r>
          </a:p>
          <a:p>
            <a:pPr lvl="1"/>
            <a:r>
              <a:rPr lang="en-CA" sz="1600" dirty="0"/>
              <a:t>Optional slides that you can use in the classroom</a:t>
            </a:r>
          </a:p>
          <a:p>
            <a:pPr lvl="1"/>
            <a:r>
              <a:rPr lang="en-CA" sz="1600" dirty="0"/>
              <a:t>Begins on slide # 10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320296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8.2 IPv4 Packet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IPv4 Packet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IPv4 Packet Header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6"/>
            <a:ext cx="8184025" cy="34972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00" dirty="0">
                <a:solidFill>
                  <a:srgbClr val="00B050"/>
                </a:solidFill>
              </a:rPr>
              <a:t>IPv4 is the primary communication protocol for the network layer</a:t>
            </a:r>
            <a:r>
              <a:rPr lang="en-US" altLang="en-US" sz="1600" dirty="0"/>
              <a:t>.</a:t>
            </a:r>
          </a:p>
          <a:p>
            <a:pPr marL="0" indent="0">
              <a:buNone/>
            </a:pPr>
            <a:r>
              <a:rPr lang="en-US" altLang="en-US" sz="1600" dirty="0"/>
              <a:t>The network header has many purposes:</a:t>
            </a:r>
          </a:p>
          <a:p>
            <a:pPr lvl="1"/>
            <a:r>
              <a:rPr lang="en-US" altLang="en-US" sz="1600" dirty="0"/>
              <a:t>It ensures the packet is sent in the correct direction (to the destination).</a:t>
            </a:r>
          </a:p>
          <a:p>
            <a:pPr lvl="1"/>
            <a:r>
              <a:rPr lang="en-US" altLang="en-US" sz="1600" dirty="0"/>
              <a:t>It contains information for network layer processing in various fields.</a:t>
            </a:r>
          </a:p>
          <a:p>
            <a:pPr lvl="1"/>
            <a:r>
              <a:rPr lang="en-US" altLang="en-US" sz="1600" dirty="0">
                <a:solidFill>
                  <a:srgbClr val="00B050"/>
                </a:solidFill>
              </a:rPr>
              <a:t>The information in the header is used by all layer 3 devices that handle the packet</a:t>
            </a:r>
          </a:p>
          <a:p>
            <a:pPr lvl="1"/>
            <a:endParaRPr lang="en-US" altLang="en-US" sz="1600" dirty="0"/>
          </a:p>
          <a:p>
            <a:pPr marL="0" indent="0">
              <a:buNone/>
            </a:pPr>
            <a:r>
              <a:rPr lang="en-US" altLang="ja-JP" sz="16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9728" y="792335"/>
            <a:ext cx="4690872" cy="288355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The IPv4 network header characteristics:</a:t>
            </a:r>
          </a:p>
          <a:p>
            <a:pPr lvl="1"/>
            <a:r>
              <a:rPr lang="en-US" altLang="ja-JP" sz="1600" dirty="0"/>
              <a:t>It is in binary.</a:t>
            </a:r>
          </a:p>
          <a:p>
            <a:pPr lvl="1"/>
            <a:r>
              <a:rPr lang="en-US" altLang="ja-JP" sz="1600" dirty="0"/>
              <a:t>Contains several fields of information</a:t>
            </a:r>
          </a:p>
          <a:p>
            <a:pPr lvl="1"/>
            <a:r>
              <a:rPr lang="en-US" altLang="ja-JP" sz="1600" dirty="0"/>
              <a:t>Diagram is read from left to right, 4 bytes per line</a:t>
            </a:r>
          </a:p>
          <a:p>
            <a:pPr lvl="1"/>
            <a:r>
              <a:rPr lang="en-US" altLang="ja-JP" sz="1600" dirty="0">
                <a:solidFill>
                  <a:srgbClr val="00B050"/>
                </a:solidFill>
              </a:rPr>
              <a:t>The two most important fields are the source and destination.</a:t>
            </a:r>
          </a:p>
          <a:p>
            <a:pPr marL="0" indent="0">
              <a:buNone/>
            </a:pPr>
            <a:endParaRPr lang="en-US" altLang="ja-JP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ja-JP" sz="1600" dirty="0"/>
              <a:t>Protocols may have may have one or more functions.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13" y="841248"/>
            <a:ext cx="4251960" cy="408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IPv4 Packet Header Fields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55448" y="792335"/>
            <a:ext cx="8723376" cy="54268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>
                <a:solidFill>
                  <a:srgbClr val="00B050"/>
                </a:solidFill>
              </a:rPr>
              <a:t>Significant fields in the IPv4 header:</a:t>
            </a:r>
            <a:endParaRPr lang="en-US" altLang="ja-JP" dirty="0">
              <a:solidFill>
                <a:srgbClr val="00B05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01123"/>
              </p:ext>
            </p:extLst>
          </p:nvPr>
        </p:nvGraphicFramePr>
        <p:xfrm>
          <a:off x="164592" y="1417319"/>
          <a:ext cx="8750808" cy="283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v4, as opposed to v6, a 4 bit field= 0100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Differentiated 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or the older </a:t>
                      </a:r>
                      <a:r>
                        <a:rPr lang="en-US" baseline="0" dirty="0" err="1"/>
                        <a:t>IntServ</a:t>
                      </a:r>
                      <a:r>
                        <a:rPr lang="en-US" baseline="0" dirty="0"/>
                        <a:t> – </a:t>
                      </a:r>
                      <a:r>
                        <a:rPr lang="en-US" baseline="0" dirty="0" err="1"/>
                        <a:t>ToS</a:t>
                      </a:r>
                      <a:r>
                        <a:rPr lang="en-US" baseline="0" dirty="0"/>
                        <a:t> or Type of Service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Header Checksum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 corruption in the IPv4 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Time to Live (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TTL</a:t>
                      </a:r>
                      <a:r>
                        <a:rPr lang="en-US" b="1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Layer 3 hop count. When it becomes zero the router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 will discard the packet</a:t>
                      </a:r>
                      <a:r>
                        <a:rPr lang="en-US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I.D.s next level</a:t>
                      </a:r>
                      <a:r>
                        <a:rPr lang="en-US" baseline="0" dirty="0">
                          <a:solidFill>
                            <a:srgbClr val="00B050"/>
                          </a:solidFill>
                        </a:rPr>
                        <a:t> protocol: ICMP, TCP, UDP, etc</a:t>
                      </a:r>
                      <a:r>
                        <a:rPr lang="en-US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Source IPv4 Address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9841431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9144000" cy="829464"/>
          </a:xfrm>
        </p:spPr>
        <p:txBody>
          <a:bodyPr/>
          <a:lstStyle/>
          <a:p>
            <a:r>
              <a:rPr lang="en-US" altLang="en-US" sz="1600" dirty="0"/>
              <a:t>IPv4 Packet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Video – Sample IPv4 Headers in Wireshark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0"/>
            <a:ext cx="8593327" cy="210370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video will cover the following:</a:t>
            </a: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IPv4 Ethernet packets in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control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difference between packets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14468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8.3 IPv6 Packets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Limitations of IPv4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672954" cy="357342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IPv4 has three major limitations</a:t>
            </a:r>
            <a:r>
              <a:rPr lang="en-US" sz="1600" dirty="0"/>
              <a:t>: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IPv4 address depletion </a:t>
            </a:r>
            <a:r>
              <a:rPr lang="ar-SA" sz="1600" dirty="0" smtClean="0"/>
              <a:t>نضوب</a:t>
            </a:r>
            <a:r>
              <a:rPr lang="en-US" sz="1600" dirty="0" smtClean="0"/>
              <a:t>– </a:t>
            </a:r>
            <a:r>
              <a:rPr lang="en-US" sz="1600" dirty="0"/>
              <a:t>We have basically run out of IPv4 addressing.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Lack of end-to-end connectivity </a:t>
            </a:r>
            <a:r>
              <a:rPr lang="en-US" sz="1600" dirty="0"/>
              <a:t>– To make IPv4 survive this long, private addressing and NAT were created. </a:t>
            </a:r>
            <a:r>
              <a:rPr lang="en-US" sz="1600" dirty="0">
                <a:solidFill>
                  <a:srgbClr val="00B050"/>
                </a:solidFill>
              </a:rPr>
              <a:t>This ended direct communications with public addressing</a:t>
            </a:r>
            <a:r>
              <a:rPr lang="en-US" sz="1600" dirty="0"/>
              <a:t>.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Increased network complexity </a:t>
            </a:r>
            <a:r>
              <a:rPr lang="en-US" sz="1600" dirty="0"/>
              <a:t>– NAT was meant as temporary solution and creates issues on the network as a side effect of manipulating the network headers addressing. </a:t>
            </a:r>
            <a:r>
              <a:rPr lang="en-US" sz="1600" dirty="0">
                <a:solidFill>
                  <a:srgbClr val="0000CC"/>
                </a:solidFill>
              </a:rPr>
              <a:t>NAT causes latency and troubleshooting issues</a:t>
            </a:r>
            <a:r>
              <a:rPr lang="en-US" sz="1600" dirty="0"/>
              <a:t>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IPv6 Overview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997630" cy="3841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was developed by Internet Engineering Task Force (IETF).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IPv6 overcomes the limitations of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Improvements that IPv6 provides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0000CC"/>
                </a:solidFill>
              </a:rPr>
              <a:t>Increased address space </a:t>
            </a:r>
            <a:r>
              <a:rPr lang="en-US" sz="1500" dirty="0">
                <a:solidFill>
                  <a:srgbClr val="0000CC"/>
                </a:solidFill>
              </a:rPr>
              <a:t>– based on 128 bit address, not 32 bits</a:t>
            </a:r>
            <a:endParaRPr lang="fr-FR" sz="1500" dirty="0">
              <a:solidFill>
                <a:srgbClr val="0000CC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FF0000"/>
                </a:solidFill>
              </a:rPr>
              <a:t>Improved packet handling </a:t>
            </a:r>
            <a:r>
              <a:rPr lang="en-US" sz="1500" dirty="0">
                <a:solidFill>
                  <a:srgbClr val="FF0000"/>
                </a:solidFill>
              </a:rPr>
              <a:t>– simplified header with fewer fields</a:t>
            </a:r>
            <a:endParaRPr lang="en-US" sz="1500" b="1" dirty="0">
              <a:solidFill>
                <a:srgbClr val="FF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rgbClr val="FF0000"/>
                </a:solidFill>
              </a:rPr>
              <a:t>Eliminates the need for NAT </a:t>
            </a:r>
            <a:r>
              <a:rPr lang="en-US" sz="1500" dirty="0"/>
              <a:t>– </a:t>
            </a:r>
            <a:r>
              <a:rPr lang="en-US" sz="1500" dirty="0">
                <a:solidFill>
                  <a:srgbClr val="000099"/>
                </a:solidFill>
              </a:rPr>
              <a:t>since there is a huge amount of addressing, there is no need to use private addressing internally and be mapped to a shared public address</a:t>
            </a:r>
            <a:endParaRPr lang="en-CA" altLang="en-US" sz="1500" dirty="0">
              <a:solidFill>
                <a:srgbClr val="000099"/>
              </a:solidFill>
            </a:endParaRPr>
          </a:p>
          <a:p>
            <a:pPr lvl="1"/>
            <a:endParaRPr lang="en-CA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04" y="804672"/>
            <a:ext cx="488699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IPv4 Packet Header Fields in the 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3359855" cy="373308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IPv6 header is simplified, but not smaller.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99"/>
                </a:solidFill>
              </a:rPr>
              <a:t>The header is fixed at 40 Bytes or octets long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Several IPv4 fields were removed to improve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Some IPv4 fields were removed to improve performance:</a:t>
            </a:r>
          </a:p>
          <a:p>
            <a:pPr lvl="1"/>
            <a:r>
              <a:rPr lang="en-US" sz="1600" dirty="0"/>
              <a:t>Flag</a:t>
            </a:r>
          </a:p>
          <a:p>
            <a:pPr lvl="1"/>
            <a:r>
              <a:rPr lang="en-US" sz="1600" dirty="0"/>
              <a:t>Fragment Offset</a:t>
            </a:r>
          </a:p>
          <a:p>
            <a:pPr lvl="1"/>
            <a:r>
              <a:rPr lang="en-US" sz="1600" dirty="0"/>
              <a:t>Header Checksum</a:t>
            </a:r>
          </a:p>
          <a:p>
            <a:pPr lvl="1"/>
            <a:endParaRPr lang="en-CA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245" y="969264"/>
            <a:ext cx="5526755" cy="357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IPv6 Packet Header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457933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600" dirty="0"/>
              <a:t>Significant fields in the </a:t>
            </a:r>
            <a:r>
              <a:rPr lang="en-US" altLang="ja-JP" sz="1600" dirty="0" smtClean="0"/>
              <a:t>IPv6 </a:t>
            </a:r>
            <a:r>
              <a:rPr lang="en-US" altLang="ja-JP" sz="1600" dirty="0"/>
              <a:t>header: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482612"/>
              </p:ext>
            </p:extLst>
          </p:nvPr>
        </p:nvGraphicFramePr>
        <p:xfrm>
          <a:off x="219456" y="1449174"/>
          <a:ext cx="8750808" cy="3366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r>
                        <a:rPr lang="en-US" b="1" dirty="0"/>
                        <a:t>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  <a:r>
                        <a:rPr lang="en-US" baseline="0" dirty="0"/>
                        <a:t> will be for v6, as opposed to v4, a 4 bit field= 0110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r>
                        <a:rPr lang="en-US" b="1" dirty="0"/>
                        <a:t>Traffic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</a:t>
                      </a:r>
                      <a:r>
                        <a:rPr lang="en-US" dirty="0" err="1"/>
                        <a:t>QoS</a:t>
                      </a:r>
                      <a:r>
                        <a:rPr lang="en-US" baseline="0" dirty="0"/>
                        <a:t>: Equivalent to </a:t>
                      </a:r>
                      <a:r>
                        <a:rPr lang="en-US" baseline="0" dirty="0" err="1"/>
                        <a:t>DiffServ</a:t>
                      </a:r>
                      <a:r>
                        <a:rPr lang="en-US" baseline="0" dirty="0"/>
                        <a:t> – DS field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r>
                        <a:rPr lang="en-US" b="1" dirty="0"/>
                        <a:t>Flow 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Informs device to handle identical flow labels the same way, </a:t>
                      </a:r>
                      <a:r>
                        <a:rPr lang="en-US" dirty="0"/>
                        <a:t>20 bit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r>
                        <a:rPr lang="en-US" b="1" dirty="0"/>
                        <a:t>Payload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16-bit field indicates the length of the data portion or payload of the IPv6 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Next Header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I.D.s next level</a:t>
                      </a:r>
                      <a:r>
                        <a:rPr lang="en-US" baseline="0" dirty="0"/>
                        <a:t> protocol: ICMP, TCP, UDP,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r>
                        <a:rPr lang="en-US" b="1" dirty="0"/>
                        <a:t>Hop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Replaces</a:t>
                      </a:r>
                      <a:r>
                        <a:rPr lang="en-US" baseline="0" dirty="0"/>
                        <a:t> TTL field </a:t>
                      </a:r>
                      <a:r>
                        <a:rPr lang="en-US" dirty="0"/>
                        <a:t>Layer 3 hop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Source IPv4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source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r>
                        <a:rPr lang="en-US" b="1" dirty="0"/>
                        <a:t>Destination IPV4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 bit destination</a:t>
                      </a:r>
                      <a:r>
                        <a:rPr lang="en-US" baseline="0" dirty="0"/>
                        <a:t>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IPv6 Packet Header (Cont.)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307311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IPv6 packet may also contain extension headers (EH). </a:t>
            </a:r>
          </a:p>
          <a:p>
            <a:pPr marL="0" indent="0">
              <a:buNone/>
            </a:pPr>
            <a:r>
              <a:rPr lang="en-US" sz="1600" dirty="0"/>
              <a:t>EH headers characteristics: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 optional network layer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CC"/>
                </a:solidFill>
              </a:rPr>
              <a:t>are optional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CC"/>
                </a:solidFill>
              </a:rPr>
              <a:t>are placed between IPv6 header and the payload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CC"/>
                </a:solidFill>
              </a:rPr>
              <a:t>may be used for fragmentation, security, mobility support</a:t>
            </a:r>
            <a:r>
              <a:rPr lang="en-US" altLang="en-US" sz="1600" dirty="0"/>
              <a:t>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0" indent="0">
              <a:buNone/>
            </a:pPr>
            <a:r>
              <a:rPr lang="en-US" altLang="en-US" sz="1600" b="1" dirty="0"/>
              <a:t>Note: </a:t>
            </a:r>
            <a:r>
              <a:rPr lang="en-US" altLang="en-US" sz="1600" dirty="0">
                <a:solidFill>
                  <a:srgbClr val="00B050"/>
                </a:solidFill>
              </a:rPr>
              <a:t>Unlike IPv4, routers do not fragment IPv6 packets</a:t>
            </a:r>
            <a:r>
              <a:rPr lang="en-US" altLang="en-US" sz="1600" dirty="0"/>
              <a:t>.</a:t>
            </a:r>
            <a:endParaRPr lang="en-CA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9298384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IPv6 Packets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Video – Sample IPv6 Headers in Wireshark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8581514" cy="213128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This video will cover the following:</a:t>
            </a:r>
            <a:endParaRPr lang="en-US" altLang="ja-JP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IPv6 Ethernet packets in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control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600" dirty="0"/>
              <a:t>The difference between packets</a:t>
            </a:r>
          </a:p>
          <a:p>
            <a:pPr marL="0" indent="0">
              <a:buNone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32752531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8.4 How a Host Routes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516566" cy="22508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Packets are always created at the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Each host devices creates their own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CC"/>
                </a:solidFill>
              </a:rPr>
              <a:t>A host can send packets to the following</a:t>
            </a:r>
            <a:r>
              <a:rPr lang="en-US" sz="1800" dirty="0"/>
              <a:t>:</a:t>
            </a:r>
          </a:p>
          <a:p>
            <a:pPr lvl="1"/>
            <a:r>
              <a:rPr lang="en-US" sz="1700" dirty="0">
                <a:solidFill>
                  <a:srgbClr val="FF0000"/>
                </a:solidFill>
              </a:rPr>
              <a:t>Itself – 127.0.0.1 (IPv4), ::1 (IPv6)</a:t>
            </a:r>
          </a:p>
          <a:p>
            <a:pPr lvl="1"/>
            <a:r>
              <a:rPr lang="en-US" sz="1700" dirty="0">
                <a:solidFill>
                  <a:srgbClr val="FF0000"/>
                </a:solidFill>
              </a:rPr>
              <a:t>Local Hosts – destination is on the same LAN</a:t>
            </a:r>
          </a:p>
          <a:p>
            <a:pPr lvl="1"/>
            <a:r>
              <a:rPr lang="en-US" sz="1700" dirty="0">
                <a:solidFill>
                  <a:srgbClr val="FF0000"/>
                </a:solidFill>
              </a:rPr>
              <a:t>Remote Hosts – devices are not on the same LAN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70" y="3072057"/>
            <a:ext cx="4799457" cy="192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Host Forwarding Decision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915400" cy="25304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The Source device determines whether the destination is local or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Method of determination: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CC"/>
                </a:solidFill>
              </a:rPr>
              <a:t>IPv4 – Source uses its own IP address and Subnet mask, along with the destination IP address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CC"/>
                </a:solidFill>
              </a:rPr>
              <a:t>IPv6 – Source uses the network address and prefix advertised by the local router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B050"/>
                </a:solidFill>
              </a:rPr>
              <a:t>Local traffic is dumped out the host interface to be handled by an intermediary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B050"/>
                </a:solidFill>
              </a:rPr>
              <a:t>Remote traffic is forwarded directly to the default gateway on the LAN.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03" y="3329608"/>
            <a:ext cx="4296537" cy="154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649388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821052"/>
            <a:ext cx="8535435" cy="337604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A router or layer 3 switch can be a default-gateway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Features of a default gateway 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DGW</a:t>
            </a:r>
            <a:r>
              <a:rPr lang="en-US" sz="1800" dirty="0"/>
              <a:t>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CC"/>
                </a:solidFill>
              </a:rPr>
              <a:t>It must have an IP address in the same range as the rest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CC"/>
                </a:solidFill>
              </a:rPr>
              <a:t>It can accept data from the LAN and is capable of forwarding traffic off of the LAN.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CC"/>
                </a:solidFill>
              </a:rPr>
              <a:t>It can route to other networks.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If a device has no default gateway or a bad default gateway, its traffic will not be able to leave the LAN.</a:t>
            </a:r>
          </a:p>
          <a:p>
            <a:pPr lvl="1"/>
            <a:endParaRPr lang="en-US" sz="17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</a:t>
            </a:r>
            <a:br>
              <a:rPr lang="en-US" altLang="en-US" sz="1600" dirty="0"/>
            </a:br>
            <a:r>
              <a:rPr lang="en-US" altLang="en-US" dirty="0"/>
              <a:t>A Host Routes to the Default Gateway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4115747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99"/>
                </a:solidFill>
              </a:rPr>
              <a:t>The host will know the default gateway (DGW) either statically or through DHCP in IPv4.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99"/>
                </a:solidFill>
              </a:rPr>
              <a:t>IPv6 sends the DGW through a router solicitation (RS) or can be configured manually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B050"/>
                </a:solidFill>
              </a:rPr>
              <a:t>A DGW is static route which will be a last resort route in the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All device on the LAN will need the DGW of the router if they intend to send traffic remotely</a:t>
            </a:r>
            <a:r>
              <a:rPr lang="en-US" sz="1800" dirty="0"/>
              <a:t>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70" y="1501170"/>
            <a:ext cx="4765834" cy="22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91498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r>
              <a:rPr lang="en-US" altLang="en-US" sz="1600" dirty="0"/>
              <a:t>How a Host Routes </a:t>
            </a:r>
            <a:br>
              <a:rPr lang="en-US" altLang="en-US" sz="1600" dirty="0"/>
            </a:br>
            <a:r>
              <a:rPr lang="en-US" altLang="en-US" dirty="0">
                <a:solidFill>
                  <a:srgbClr val="000099"/>
                </a:solidFill>
              </a:rPr>
              <a:t>Host Routing Tables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821051"/>
            <a:ext cx="2819110" cy="3794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FF0000"/>
                </a:solidFill>
              </a:rPr>
              <a:t>On Windows</a:t>
            </a:r>
            <a:r>
              <a:rPr lang="en-US" sz="1700" dirty="0"/>
              <a:t>, </a:t>
            </a:r>
            <a:r>
              <a:rPr lang="en-US" sz="1700" dirty="0">
                <a:solidFill>
                  <a:srgbClr val="00B050"/>
                </a:solidFill>
              </a:rPr>
              <a:t>route print </a:t>
            </a:r>
            <a:r>
              <a:rPr lang="en-US" sz="1700" dirty="0"/>
              <a:t>or </a:t>
            </a:r>
            <a:r>
              <a:rPr lang="en-US" sz="1700" dirty="0" err="1">
                <a:solidFill>
                  <a:srgbClr val="00B050"/>
                </a:solidFill>
              </a:rPr>
              <a:t>netstat</a:t>
            </a:r>
            <a:r>
              <a:rPr lang="en-US" sz="1700" dirty="0">
                <a:solidFill>
                  <a:srgbClr val="00B050"/>
                </a:solidFill>
              </a:rPr>
              <a:t>  -r </a:t>
            </a:r>
            <a:r>
              <a:rPr lang="en-US" sz="1700" dirty="0">
                <a:solidFill>
                  <a:srgbClr val="000099"/>
                </a:solidFill>
              </a:rPr>
              <a:t>to display the PC routing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Three sections displayed by these two commands: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Interface List – all </a:t>
            </a:r>
            <a:r>
              <a:rPr lang="en-US" sz="1600" dirty="0"/>
              <a:t>potential interfaces and MAC addressing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IPv4 Routing Table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IPv6 Routing Table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4" y="932688"/>
            <a:ext cx="5485829" cy="37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614824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8.5 Introduction to Routing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016951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>
                <a:solidFill>
                  <a:srgbClr val="FF0000"/>
                </a:solidFill>
              </a:rPr>
              <a:t>Router Packet Forwarding Decision</a:t>
            </a:r>
            <a:endParaRPr lang="en-CA" altLang="en-US" dirty="0">
              <a:solidFill>
                <a:srgbClr val="FF0000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3255" y="822098"/>
            <a:ext cx="8807116" cy="5389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99"/>
                </a:solidFill>
              </a:rPr>
              <a:t>What happens when the router receives the frame from the host device?</a:t>
            </a:r>
            <a:endParaRPr lang="en-CA" altLang="en-US" dirty="0">
              <a:solidFill>
                <a:srgbClr val="000099"/>
              </a:solidFill>
            </a:endParaRPr>
          </a:p>
          <a:p>
            <a:pPr lvl="1"/>
            <a:endParaRPr lang="en-CA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5" y="1361067"/>
            <a:ext cx="5439072" cy="331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11" y="2162150"/>
            <a:ext cx="2983832" cy="187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40856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6756" y="1279280"/>
          <a:ext cx="85952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>
                <a:solidFill>
                  <a:srgbClr val="000099"/>
                </a:solidFill>
              </a:rPr>
              <a:t>Introduction to Routing</a:t>
            </a:r>
            <a:r>
              <a:rPr lang="en-US" altLang="en-US" dirty="0">
                <a:solidFill>
                  <a:srgbClr val="000099"/>
                </a:solidFill>
              </a:rPr>
              <a:t/>
            </a:r>
            <a:br>
              <a:rPr lang="en-US" altLang="en-US" dirty="0">
                <a:solidFill>
                  <a:srgbClr val="000099"/>
                </a:solidFill>
              </a:rPr>
            </a:br>
            <a:r>
              <a:rPr lang="en-US" altLang="en-US" dirty="0">
                <a:solidFill>
                  <a:srgbClr val="000099"/>
                </a:solidFill>
              </a:rPr>
              <a:t>IP Router Routing Table</a:t>
            </a:r>
            <a:endParaRPr lang="en-CA" altLang="en-US" dirty="0">
              <a:solidFill>
                <a:srgbClr val="000099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0286" y="798943"/>
            <a:ext cx="8853715" cy="242294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There three types of routes in a router’s routing table: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FF0000"/>
                </a:solidFill>
              </a:rPr>
              <a:t>Directly Connected </a:t>
            </a:r>
            <a:r>
              <a:rPr lang="en-US" altLang="en-US" dirty="0"/>
              <a:t>– </a:t>
            </a:r>
            <a:r>
              <a:rPr lang="en-US" altLang="en-US" dirty="0">
                <a:solidFill>
                  <a:srgbClr val="00B050"/>
                </a:solidFill>
              </a:rPr>
              <a:t>These routes are automatically added by the router, provided the interface is active and has addressing</a:t>
            </a:r>
            <a:r>
              <a:rPr lang="en-US" alt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FF0000"/>
                </a:solidFill>
              </a:rPr>
              <a:t>Remote</a:t>
            </a:r>
            <a:r>
              <a:rPr lang="en-US" altLang="en-US" dirty="0"/>
              <a:t> – </a:t>
            </a:r>
            <a:r>
              <a:rPr lang="en-US" altLang="en-US" dirty="0">
                <a:solidFill>
                  <a:srgbClr val="0000CC"/>
                </a:solidFill>
              </a:rPr>
              <a:t>These are the routes the router does not have a direct connection and may be learned: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CC"/>
                </a:solidFill>
              </a:rPr>
              <a:t>Manually – with a static route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CC"/>
                </a:solidFill>
              </a:rPr>
              <a:t>Dynamically – by using a routing protocol to have the routers share their information with each 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FF0000"/>
                </a:solidFill>
              </a:rPr>
              <a:t>Default Route </a:t>
            </a:r>
            <a:r>
              <a:rPr lang="en-US" altLang="en-US" dirty="0"/>
              <a:t>– </a:t>
            </a:r>
            <a:r>
              <a:rPr lang="en-US" altLang="en-US" dirty="0">
                <a:solidFill>
                  <a:srgbClr val="7030A0"/>
                </a:solidFill>
              </a:rPr>
              <a:t>this forwards all traffic to a specific direction when there is not a match in the routing table </a:t>
            </a:r>
            <a:endParaRPr lang="en-CA" altLang="en-US" dirty="0">
              <a:solidFill>
                <a:srgbClr val="7030A0"/>
              </a:solidFill>
            </a:endParaRP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543" y="3221887"/>
            <a:ext cx="5351646" cy="152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866069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400" dirty="0"/>
              <a:t>Static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306647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7030A0"/>
                </a:solidFill>
              </a:rPr>
              <a:t>Static Route 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Must be configured manually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Must be adjusted manually by the administrator when there is a change in the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Good for small non-redundant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Often used in conjunction with a dynamic routing protocol for configuring a default route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28982"/>
            <a:ext cx="5007756" cy="238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687848"/>
            <a:ext cx="5007757" cy="21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251992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r>
              <a:rPr lang="en-US" altLang="en-US" sz="1600" dirty="0"/>
              <a:t>Introduction to Routing</a:t>
            </a:r>
            <a:br>
              <a:rPr lang="en-US" altLang="en-US" sz="1600" dirty="0"/>
            </a:br>
            <a:r>
              <a:rPr lang="en-US" altLang="en-US" dirty="0"/>
              <a:t>Dynamic Routing</a:t>
            </a:r>
            <a:endParaRPr lang="en-CA" alt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798945"/>
            <a:ext cx="3846044" cy="296256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Dynamic Routes Automatically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Discover remote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Maintain up-to-date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Choose the best path to the destination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Find new best paths when there is a topology change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Dynamic routing can also share static default routes with the other routers</a:t>
            </a:r>
            <a:r>
              <a:rPr lang="en-US" sz="1600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358055"/>
            <a:ext cx="5007757" cy="192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312213"/>
            <a:ext cx="4644736" cy="24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906835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Video – IPv4 Router Routing Tables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9383" y="798944"/>
            <a:ext cx="8427026" cy="309335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This video will explain the information in the IPv4 router routing table.</a:t>
            </a:r>
            <a:endParaRPr lang="en-CA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62195043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600" dirty="0"/>
              <a:t>Introduction to Routing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Introduction to an IPv4 Routing Table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5082" y="817311"/>
            <a:ext cx="3979718" cy="3723515"/>
          </a:xfrm>
        </p:spPr>
        <p:txBody>
          <a:bodyPr/>
          <a:lstStyle/>
          <a:p>
            <a:pPr marL="0" indent="0">
              <a:buNone/>
            </a:pPr>
            <a:r>
              <a:rPr lang="en-CA" altLang="en-US" dirty="0">
                <a:solidFill>
                  <a:srgbClr val="00B050"/>
                </a:solidFill>
              </a:rPr>
              <a:t>The </a:t>
            </a:r>
            <a:r>
              <a:rPr lang="en-US" b="1" dirty="0">
                <a:solidFill>
                  <a:srgbClr val="00B050"/>
                </a:solidFill>
              </a:rPr>
              <a:t>show ip route </a:t>
            </a:r>
            <a:r>
              <a:rPr lang="en-US" dirty="0">
                <a:solidFill>
                  <a:srgbClr val="00B050"/>
                </a:solidFill>
              </a:rPr>
              <a:t>command shows the following route sources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 - Directly connected local interface IP address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 – Directly connected network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– Static route was manually configured by an administrator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rgbClr val="FF0000"/>
                </a:solidFill>
              </a:rPr>
              <a:t> –  OSPF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 – EIGRP</a:t>
            </a:r>
          </a:p>
          <a:p>
            <a:pPr marL="0" indent="0">
              <a:buNone/>
            </a:pPr>
            <a:r>
              <a:rPr lang="en-CA" altLang="en-US" dirty="0">
                <a:solidFill>
                  <a:srgbClr val="00B050"/>
                </a:solidFill>
              </a:rPr>
              <a:t>This command shows types of routes</a:t>
            </a:r>
            <a:r>
              <a:rPr lang="en-CA" altLang="en-US" dirty="0"/>
              <a:t>:</a:t>
            </a:r>
          </a:p>
          <a:p>
            <a:pPr lvl="1"/>
            <a:r>
              <a:rPr lang="en-CA" altLang="en-US" dirty="0">
                <a:solidFill>
                  <a:srgbClr val="FF0000"/>
                </a:solidFill>
              </a:rPr>
              <a:t>Directly Connected – C and L</a:t>
            </a:r>
          </a:p>
          <a:p>
            <a:pPr lvl="1"/>
            <a:r>
              <a:rPr lang="en-CA" altLang="en-US" dirty="0">
                <a:solidFill>
                  <a:srgbClr val="FF0000"/>
                </a:solidFill>
              </a:rPr>
              <a:t>Remote Routes – O, D, etc.</a:t>
            </a:r>
          </a:p>
          <a:p>
            <a:pPr lvl="1"/>
            <a:r>
              <a:rPr lang="en-CA" altLang="en-US" dirty="0">
                <a:solidFill>
                  <a:srgbClr val="FF0000"/>
                </a:solidFill>
              </a:rPr>
              <a:t>Default Routes – S*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91" y="817312"/>
            <a:ext cx="4904509" cy="390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737095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8.6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653524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n-US" altLang="en-US" sz="1600" dirty="0"/>
              <a:t>Module Practice and Quiz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What did I learn in this module?</a:t>
            </a:r>
            <a:endParaRPr lang="en-CA" altLang="en-US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801475"/>
            <a:ext cx="8840141" cy="3874434"/>
          </a:xfrm>
        </p:spPr>
        <p:txBody>
          <a:bodyPr/>
          <a:lstStyle/>
          <a:p>
            <a:pPr lvl="2"/>
            <a:r>
              <a:rPr lang="en-US" sz="1600" dirty="0"/>
              <a:t>IP is connectionless, best effort, and media independent.</a:t>
            </a:r>
          </a:p>
          <a:p>
            <a:pPr lvl="2"/>
            <a:r>
              <a:rPr lang="en-US" sz="1600" dirty="0"/>
              <a:t>IP does not guarantee packet delivery.</a:t>
            </a:r>
            <a:endParaRPr lang="en-US" sz="1600" b="1" dirty="0"/>
          </a:p>
          <a:p>
            <a:pPr lvl="2"/>
            <a:r>
              <a:rPr lang="en-US" sz="1600" dirty="0"/>
              <a:t>IPv4 packet header consists of fields containing information about the packet.</a:t>
            </a:r>
            <a:endParaRPr lang="en-US" sz="1600" b="1" dirty="0"/>
          </a:p>
          <a:p>
            <a:pPr lvl="2"/>
            <a:r>
              <a:rPr lang="en-US" sz="1600" dirty="0"/>
              <a:t>IPv6 overcomes IPv4 lack of end-to-end connectivity and increased network complexity.</a:t>
            </a:r>
            <a:endParaRPr lang="en-US" sz="16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device will determine if a destination is itself, another local host, and a remote host.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A default gateway is router that is part of the LAN and will be used as a door to other networks.</a:t>
            </a:r>
            <a:endParaRPr lang="en-US" sz="1600" b="1" dirty="0"/>
          </a:p>
          <a:p>
            <a:pPr lvl="2"/>
            <a:r>
              <a:rPr lang="en-US" sz="1600" dirty="0"/>
              <a:t>The routing table contains a list of all known network addresses (prefixes) and where to forward the packet.</a:t>
            </a:r>
          </a:p>
          <a:p>
            <a:pPr lvl="2"/>
            <a:r>
              <a:rPr lang="en-US" sz="1600" dirty="0"/>
              <a:t>The router uses longest subnet mask or prefix match.</a:t>
            </a:r>
          </a:p>
          <a:p>
            <a:pPr lvl="2"/>
            <a:r>
              <a:rPr lang="en-US" sz="1600" dirty="0"/>
              <a:t>The routing table has three types of route entries: directly connected networks, remote networks, and a default route.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723964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5993"/>
            <a:ext cx="9144000" cy="757551"/>
          </a:xfrm>
        </p:spPr>
        <p:txBody>
          <a:bodyPr/>
          <a:lstStyle/>
          <a:p>
            <a:r>
              <a:rPr lang="en-US" altLang="en-US" sz="1800" dirty="0"/>
              <a:t>Network Layer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86690" y="1028311"/>
            <a:ext cx="2721476" cy="3709769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Routing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De-encapsulation</a:t>
            </a:r>
          </a:p>
          <a:p>
            <a:pPr fontAlgn="b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Data payload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4 (IPv4)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Internet Protocol Version 6 (IPv6)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Network Layer PDU = IP Packet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 Header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6" y="1019059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Best effort delivery</a:t>
            </a:r>
          </a:p>
          <a:p>
            <a:pPr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Media independent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Connectionless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Unreliable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Maximum Transmission Unit (MTU)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Version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Differentiated Services (DS)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Time-to-Live (TTL)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Internet Control Message Protocol (ICMP)</a:t>
            </a:r>
          </a:p>
          <a:p>
            <a:pPr marL="0" indent="0" eaLnBrk="1" fontAlgn="b" hangingPunct="1">
              <a:buNone/>
            </a:pP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8547" y="1028311"/>
            <a:ext cx="2841064" cy="3657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Identification, Flags, Fragment Offset fields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Network Address Translation (NAT)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Traffic Class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Flow Label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Payload Length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 Header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Hop Limit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Extension Headers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Local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Remote host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Default Gateway</a:t>
            </a:r>
          </a:p>
        </p:txBody>
      </p:sp>
    </p:spTree>
    <p:extLst>
      <p:ext uri="{BB962C8B-B14F-4D97-AF65-F5344CB8AC3E}">
        <p14:creationId xmlns:p14="http://schemas.microsoft.com/office/powerpoint/2010/main" val="494180527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Network Layer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019059"/>
            <a:ext cx="2721476" cy="3709769"/>
          </a:xfrm>
          <a:ln>
            <a:solidFill>
              <a:srgbClr val="000000"/>
            </a:solidFill>
          </a:ln>
        </p:spPr>
        <p:txBody>
          <a:bodyPr/>
          <a:lstStyle/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netstat</a:t>
            </a:r>
            <a:r>
              <a:rPr lang="en-US" sz="1600" dirty="0"/>
              <a:t> –r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print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interface list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IPv4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IPv6 Route Table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directly-connected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remote routes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default route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show </a:t>
            </a:r>
            <a:r>
              <a:rPr lang="en-US" sz="1600" b="1" dirty="0" err="1"/>
              <a:t>ip</a:t>
            </a:r>
            <a:r>
              <a:rPr lang="en-US" sz="1600" b="1" dirty="0"/>
              <a:t> route</a:t>
            </a:r>
            <a:endParaRPr lang="en-US" sz="1600" dirty="0"/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route source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destination network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outgoing interface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administrative distance</a:t>
            </a:r>
          </a:p>
          <a:p>
            <a:pPr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metric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5998" y="1019058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next-hop</a:t>
            </a:r>
          </a:p>
          <a:p>
            <a:pPr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route timestamp</a:t>
            </a:r>
          </a:p>
        </p:txBody>
      </p:sp>
    </p:spTree>
    <p:extLst>
      <p:ext uri="{BB962C8B-B14F-4D97-AF65-F5344CB8AC3E}">
        <p14:creationId xmlns:p14="http://schemas.microsoft.com/office/powerpoint/2010/main" val="1301599263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9185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 and What Do You Already Know? 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Check Your Understanding activities </a:t>
            </a:r>
            <a:r>
              <a:rPr lang="en-US" sz="1600" b="1" i="1" dirty="0"/>
              <a:t>do not </a:t>
            </a:r>
            <a:r>
              <a:rPr lang="en-US" sz="1600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3335752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568207"/>
          </a:xfrm>
        </p:spPr>
        <p:txBody>
          <a:bodyPr/>
          <a:lstStyle/>
          <a:p>
            <a:pPr eaLnBrk="1" hangingPunct="1"/>
            <a:r>
              <a:rPr lang="en-US" dirty="0"/>
              <a:t>Module 8: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36631" y="609600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177563"/>
              </p:ext>
            </p:extLst>
          </p:nvPr>
        </p:nvGraphicFramePr>
        <p:xfrm>
          <a:off x="369489" y="988376"/>
          <a:ext cx="8229418" cy="2191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382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8.1.7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IP Characteristics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8.2.3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Sample IPv4 Headers in Wireshark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39725069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8.2.4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IPv4</a:t>
                      </a:r>
                      <a:r>
                        <a:rPr lang="en-US" sz="1100" baseline="0" dirty="0"/>
                        <a:t> Packet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814984366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Sample IPv5 Headers in Wireshark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74708435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8.3.6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IPv6</a:t>
                      </a:r>
                      <a:r>
                        <a:rPr lang="en-US" sz="1100" baseline="0" dirty="0"/>
                        <a:t> Packet</a:t>
                      </a:r>
                      <a:endParaRPr 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Recommended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8.4.5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How a Host Routes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61252496"/>
                  </a:ext>
                </a:extLst>
              </a:tr>
              <a:tr h="2082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8.5.5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IPv4 Routing Router Tables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8.5.7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Introduction to Routing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946538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Prior to teaching Module 8,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Try to include as many questions as possible to keep students engaged during classroom presentation.</a:t>
            </a:r>
          </a:p>
          <a:p>
            <a:pPr marL="0" indent="0">
              <a:buNone/>
            </a:pPr>
            <a:r>
              <a:rPr lang="en-US" sz="1600" dirty="0"/>
              <a:t>Topic 8.1</a:t>
            </a:r>
          </a:p>
          <a:p>
            <a:pPr lvl="1"/>
            <a:r>
              <a:rPr lang="en-US" sz="1600" dirty="0"/>
              <a:t>Use the mail analogy of regular post to emphasize best effort.</a:t>
            </a:r>
          </a:p>
          <a:p>
            <a:pPr lvl="1"/>
            <a:r>
              <a:rPr lang="en-US" sz="1600" dirty="0"/>
              <a:t>US Mail Analogy:</a:t>
            </a:r>
          </a:p>
          <a:p>
            <a:pPr lvl="2"/>
            <a:r>
              <a:rPr lang="en-US" sz="1600" dirty="0"/>
              <a:t>The sender doesn’t know if the receiver is present, if the letter arrived or if the receiver can read the letter</a:t>
            </a:r>
          </a:p>
          <a:p>
            <a:pPr lvl="2"/>
            <a:r>
              <a:rPr lang="en-US" sz="1600" dirty="0"/>
              <a:t>The receiver doesn’t know when it is coming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6613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8: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8" y="798944"/>
            <a:ext cx="8853286" cy="3928920"/>
          </a:xfrm>
        </p:spPr>
        <p:txBody>
          <a:bodyPr/>
          <a:lstStyle/>
          <a:p>
            <a:pPr marL="0" lvl="0" indent="0">
              <a:buNone/>
            </a:pPr>
            <a:r>
              <a:rPr lang="en-US" sz="1600" dirty="0"/>
              <a:t>Topic 8.2</a:t>
            </a:r>
          </a:p>
          <a:p>
            <a:pPr lvl="1"/>
            <a:r>
              <a:rPr lang="en-US" sz="1600" dirty="0"/>
              <a:t>Discuss the fields of the IPv4 Packet. </a:t>
            </a:r>
          </a:p>
          <a:p>
            <a:pPr lvl="1"/>
            <a:r>
              <a:rPr lang="en-US" sz="1600" dirty="0"/>
              <a:t>Note that the Identification field is not for sequencing like TCP (1 of 5, 2 of 5, etc.). </a:t>
            </a:r>
          </a:p>
          <a:p>
            <a:pPr marL="0" indent="0">
              <a:buNone/>
            </a:pPr>
            <a:r>
              <a:rPr lang="en-US" sz="1600" dirty="0"/>
              <a:t>Topic 8.3</a:t>
            </a:r>
          </a:p>
          <a:p>
            <a:pPr lvl="1"/>
            <a:r>
              <a:rPr lang="en-US" sz="1600" dirty="0"/>
              <a:t>Explain many of the limitations of IPv4.</a:t>
            </a:r>
          </a:p>
          <a:p>
            <a:pPr lvl="1"/>
            <a:r>
              <a:rPr lang="en-US" sz="1600" dirty="0"/>
              <a:t>Compare the IPv6 simplicity to IPv4s complexity.</a:t>
            </a:r>
          </a:p>
          <a:p>
            <a:pPr lvl="1"/>
            <a:r>
              <a:rPr lang="en-US" sz="1600" dirty="0"/>
              <a:t>Explain why certain fields are eliminated and this improves IPv6, such as check sum, fragmentation, etc.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600" dirty="0"/>
              <a:t>Explain the use of the EH field.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8685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1394"/>
            <a:ext cx="9144000" cy="635940"/>
          </a:xfrm>
        </p:spPr>
        <p:txBody>
          <a:bodyPr/>
          <a:lstStyle/>
          <a:p>
            <a:r>
              <a:rPr lang="en-US" dirty="0"/>
              <a:t>Module 8: Best Practices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8" y="677334"/>
            <a:ext cx="8853286" cy="3790757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600" dirty="0"/>
              <a:t>Topic 8.4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Use the mail analogy to explain host routing – three letters (internal – significant other that lives with you, not mailed = 127.0.0.1; local – friend in the same zip code (US), use in-town box = send out interface; remote – friend in a different zip code (US), use out-of-town box = send to DGW.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Explain DGW, consider showing complex network with visible IP addressing on Routers and have students give the DGW for different devices. 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dirty="0"/>
              <a:t>Make sure students understand L2 switches also  need a DGW. 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400" dirty="0"/>
              <a:t>Topic 8.5</a:t>
            </a:r>
          </a:p>
          <a:p>
            <a:pPr lvl="1"/>
            <a:r>
              <a:rPr lang="en-US" dirty="0"/>
              <a:t>Explain the differences of a host routing table and router routing table.</a:t>
            </a:r>
          </a:p>
          <a:p>
            <a:pPr lvl="1"/>
            <a:r>
              <a:rPr lang="en-US" dirty="0"/>
              <a:t>Explain how a router will build its table and then use it.  It may be helpful to remember the L3 routing table has two basic functions to forward or to filter.  If a destination makes a match in the routing table it will be forwarded, if there is no match it is discarded.</a:t>
            </a:r>
          </a:p>
          <a:p>
            <a:pPr lvl="1"/>
            <a:r>
              <a:rPr lang="en-US" dirty="0"/>
              <a:t>Compare and contrast static and dynamic routing when learning about remote routes. The strengths of one are the weaknesses of the other and vice versa. 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21200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21379</TotalTime>
  <Words>3593</Words>
  <Application>Microsoft Office PowerPoint</Application>
  <PresentationFormat>On-screen Show (16:9)</PresentationFormat>
  <Paragraphs>578</Paragraphs>
  <Slides>49</Slides>
  <Notes>46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Wingdings</vt:lpstr>
      <vt:lpstr>Default Theme</vt:lpstr>
      <vt:lpstr>Module 8: Network Layer</vt:lpstr>
      <vt:lpstr>Instructor Materials – Module 8 Planning Guide</vt:lpstr>
      <vt:lpstr>What to Expect in this Module</vt:lpstr>
      <vt:lpstr>What to Expect in this Module (Cont.)</vt:lpstr>
      <vt:lpstr>Check Your Understanding and What Do You Already Know? </vt:lpstr>
      <vt:lpstr>Module 8: Activities</vt:lpstr>
      <vt:lpstr>Module 8: Best Practices</vt:lpstr>
      <vt:lpstr>Module 8: Best Practices (Cont.)</vt:lpstr>
      <vt:lpstr>Module 8: Best Practices (Cont.)</vt:lpstr>
      <vt:lpstr>Module 8: Network Layer</vt:lpstr>
      <vt:lpstr>Module 8: Topics</vt:lpstr>
      <vt:lpstr>8.1 Network Layer Characteristics</vt:lpstr>
      <vt:lpstr>Network Layer Characteristics The Network Layer</vt:lpstr>
      <vt:lpstr>Network Layer Characteristics IP Encapsulation</vt:lpstr>
      <vt:lpstr>Network Layer Characteristics Characteristics of IP</vt:lpstr>
      <vt:lpstr>Network Layer Characteristics Connectionless</vt:lpstr>
      <vt:lpstr>Network Layer Characteristics Best Effort</vt:lpstr>
      <vt:lpstr>Network Layer Characteristics Media Independent</vt:lpstr>
      <vt:lpstr>Network Layer Characteristics Media Independent (Contd.)</vt:lpstr>
      <vt:lpstr>8.2 IPv4 Packet</vt:lpstr>
      <vt:lpstr>IPv4 Packet IPv4 Packet Header</vt:lpstr>
      <vt:lpstr>IPv4 Packet IPv4 Packet Header Fields</vt:lpstr>
      <vt:lpstr>IPv4 Packet IPv4 Packet Header Fields</vt:lpstr>
      <vt:lpstr>IPv4 Packet Video – Sample IPv4 Headers in Wireshark</vt:lpstr>
      <vt:lpstr>8.3 IPv6 Packets</vt:lpstr>
      <vt:lpstr>IPv6 Packets Limitations of IPv4</vt:lpstr>
      <vt:lpstr>IPv6 Packets IPv6 Overview</vt:lpstr>
      <vt:lpstr>IPv6 Packets IPv4 Packet Header Fields in the IPv6 Packet Header</vt:lpstr>
      <vt:lpstr>IPv6 Packets IPv6 Packet Header</vt:lpstr>
      <vt:lpstr>IPv6 Packets IPv6 Packet Header (Cont.)</vt:lpstr>
      <vt:lpstr>IPv6 Packets Video – Sample IPv6 Headers in Wireshark</vt:lpstr>
      <vt:lpstr>8.4 How a Host Routes</vt:lpstr>
      <vt:lpstr>How a Host Routes Host Forwarding Decision</vt:lpstr>
      <vt:lpstr>How a Host Routes Host Forwarding Decision (Cont.)</vt:lpstr>
      <vt:lpstr>How a Host Routes Default Gateway</vt:lpstr>
      <vt:lpstr>How a Host Routes A Host Routes to the Default Gateway</vt:lpstr>
      <vt:lpstr>How a Host Routes  Host Routing Tables</vt:lpstr>
      <vt:lpstr>8.5 Introduction to Routing</vt:lpstr>
      <vt:lpstr>Introduction to Routing Router Packet Forwarding Decision</vt:lpstr>
      <vt:lpstr>Introduction to Routing IP Router Routing Table</vt:lpstr>
      <vt:lpstr>Introduction to Routing Static Routing</vt:lpstr>
      <vt:lpstr>Introduction to Routing Dynamic Routing</vt:lpstr>
      <vt:lpstr>Introduction to Routing Video – IPv4 Router Routing Tables</vt:lpstr>
      <vt:lpstr>Introduction to Routing Introduction to an IPv4 Routing Table</vt:lpstr>
      <vt:lpstr>8.6 Module Practice and Quiz</vt:lpstr>
      <vt:lpstr>Module Practice and Quiz What did I learn in this module?</vt:lpstr>
      <vt:lpstr>Network Layer New Terms and Commands</vt:lpstr>
      <vt:lpstr>Network Layer New Terms and Commands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admin</cp:lastModifiedBy>
  <cp:revision>1043</cp:revision>
  <dcterms:created xsi:type="dcterms:W3CDTF">2016-08-22T22:27:36Z</dcterms:created>
  <dcterms:modified xsi:type="dcterms:W3CDTF">2022-06-15T13:05:01Z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