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9" r:id="rId8"/>
    <p:sldId id="270" r:id="rId9"/>
    <p:sldId id="271" r:id="rId10"/>
    <p:sldId id="261" r:id="rId11"/>
    <p:sldId id="272" r:id="rId12"/>
    <p:sldId id="293" r:id="rId13"/>
    <p:sldId id="262" r:id="rId14"/>
    <p:sldId id="277" r:id="rId15"/>
    <p:sldId id="263" r:id="rId16"/>
    <p:sldId id="273" r:id="rId17"/>
    <p:sldId id="274" r:id="rId18"/>
    <p:sldId id="264" r:id="rId19"/>
    <p:sldId id="275" r:id="rId20"/>
    <p:sldId id="276" r:id="rId21"/>
    <p:sldId id="266" r:id="rId22"/>
    <p:sldId id="26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95" r:id="rId31"/>
    <p:sldId id="285" r:id="rId32"/>
    <p:sldId id="286" r:id="rId33"/>
    <p:sldId id="287" r:id="rId34"/>
    <p:sldId id="288" r:id="rId35"/>
    <p:sldId id="291" r:id="rId36"/>
    <p:sldId id="289" r:id="rId37"/>
    <p:sldId id="290" r:id="rId38"/>
    <p:sldId id="292" r:id="rId39"/>
    <p:sldId id="294" r:id="rId40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charset="0"/>
        <a:cs typeface="Times New Roman" pitchFamily="1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mc="http://schemas.openxmlformats.org/markup-compatibility/2006" xmlns:p14="http://schemas.microsoft.com/office/powerpoint/2010/main" xmlns:p15="http://schemas.microsoft.com/office/powerpoint/2012/main" xmlns:pr="smNativeData" xmlns="smNativeData" dt="1677354180" val="1060" rev64="64" revOS="3"/>
      <pr:smFileRevision xmlns:mc="http://schemas.openxmlformats.org/markup-compatibility/2006" xmlns:p14="http://schemas.microsoft.com/office/powerpoint/2010/main" xmlns:p15="http://schemas.microsoft.com/office/powerpoint/2012/main" xmlns:pr="smNativeData" xmlns="smNativeData" dt="1677354180" val="101"/>
      <pr:guideOptions xmlns:mc="http://schemas.openxmlformats.org/markup-compatibility/2006" xmlns:p14="http://schemas.microsoft.com/office/powerpoint/2010/main" xmlns:p15="http://schemas.microsoft.com/office/powerpoint/2012/main" xmlns:pr="smNativeData" xmlns="smNativeData" dt="1677354180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" d="100"/>
        <a:sy n="18" d="100"/>
      </p:scale>
      <p:origin x="0" y="0"/>
    </p:cViewPr>
  </p:sorterViewPr>
  <p:notesViewPr>
    <p:cSldViewPr snapToObjects="1" showGuides="1">
      <p:cViewPr>
        <p:scale>
          <a:sx n="88" d="100"/>
          <a:sy n="88" d="100"/>
        </p:scale>
        <p:origin x="382" y="484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AUAABoNAABgRQAAJhYAABAAAAAmAAAACAAAAAEAAAAD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  <a:noFill/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QAsAAOgXAADAPwAAsCIAABAAAAAmAAAACAAAAAGAAAAD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noFill/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56772AFF-B1BB-22DC-F5CF-478964810312}" type="datetime1">
              <a:t>2/18/2024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kA+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31703021-6FDC-25C6-92C8-99937E8664C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Y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kl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E81C381-CFE3-D435-AD39-39608D775B6C}" type="datetime1">
              <a:t>2/18/2024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O0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c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48090EDF-91A5-5CF8-EBB1-67AD40FF1D3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C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c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4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Ag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64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M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3F70B02C-62D2-2546-9CC8-9413FE866AC1}" type="datetime1">
              <a:t>2/18/2024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M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47B60B19-57AA-E3FD-E40E-A1A8454012F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c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Q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c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47954B7B-35AA-C0BD-E42D-C3E805631296}" type="datetime1">
              <a:t>2/18/2024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B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1CE3DD1A-54F1-B62B-BF5B-A27E931549F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M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+N/4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4374B772-3CAE-2141-E0CC-CA14F982169F}" type="datetime1">
              <a:t>2/18/2024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0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sJ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6B2ED018-5686-7B26-C896-A0739ED83EF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0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Dg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4800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M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ICYAANgJAABARwAAsCUAABAAAAAmAAAACAAAAAGAAAAAAAAA"/>
              </a:ext>
            </a:extLst>
          </p:cNvSpPr>
          <p:nvPr>
            <p:ph idx="2"/>
          </p:nvPr>
        </p:nvSpPr>
        <p:spPr>
          <a:xfrm>
            <a:off x="6197600" y="1600200"/>
            <a:ext cx="5384800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4M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7CF23601-4F91-A7C0-DF4A-B995780429EC}" type="datetime1">
              <a:t>2/18/2024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U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o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6D1F93C5-8B80-4A65-CEA7-7D30DDE9382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M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A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HEJAADi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0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GENAADi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070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s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Y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c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AC5D560-2EE7-9023-A97D-D8769B335F8D}" type="datetime1">
              <a:t>2/18/2024</a:t>
            </a:fld>
            <a:endParaRPr/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c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7DF8369E-D090-ADC0-DE40-2695780E287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42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337391FB-B5DE-2667-90CB-4332DF856616}" type="datetime1">
              <a:t>2/18/2024</a:t>
            </a:fld>
            <a:endParaRPr/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4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67C8F2D5-9B8A-9D04-C470-6D51BC3E323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07A434D5-9BEA-F1C2-A41C-6D977A525238}" type="datetime1">
              <a:t>2/18/2024</a:t>
            </a:fld>
            <a:endParaRPr/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68DAE1A8-E685-8F17-CB62-1042AF2C3D4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I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Uh0AAK4BAABARwAAsCUAABAAAAAmAAAACAAAAAGAAAAAAAAA"/>
              </a:ext>
            </a:extLst>
          </p:cNvSpPr>
          <p:nvPr>
            <p:ph idx="1"/>
          </p:nvPr>
        </p:nvSpPr>
        <p:spPr>
          <a:xfrm>
            <a:off x="4766310" y="273050"/>
            <a:ext cx="6816090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EIO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4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2973F1D2-9CC4-2607-8ACB-6A52BF857C3F}" type="datetime1">
              <a:t>2/18/2024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cq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1D017FB7-F9F0-5489-BEB9-0FDC31F7485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8An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IgdAACyOwAABCEAABAAAAAmAAAACAAAAIGAAAAAAAAA"/>
              </a:ext>
            </a:extLst>
          </p:cNvSpPr>
          <p:nvPr>
            <p:ph type="title"/>
          </p:nvPr>
        </p:nvSpPr>
        <p:spPr>
          <a:xfrm>
            <a:off x="2388870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s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MYDAACyOwAAFh0AABAAAAAmAAAACAAAAAGAAAAAAAAA"/>
              </a:ext>
            </a:extLst>
          </p:cNvSpPr>
          <p:nvPr>
            <p:ph idx="1"/>
          </p:nvPr>
        </p:nvSpPr>
        <p:spPr>
          <a:xfrm>
            <a:off x="2388870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w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AQhAACyOwAA+CUAABAAAAAmAAAACAAAAAGAAAAAAAAA"/>
              </a:ext>
            </a:extLst>
          </p:cNvSpPr>
          <p:nvPr>
            <p:ph idx="2"/>
          </p:nvPr>
        </p:nvSpPr>
        <p:spPr>
          <a:xfrm>
            <a:off x="2388870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U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fld id="{528A544D-03BF-DFA2-F132-F5F71A7C07A0}" type="datetime1">
              <a:t>2/18/2024</a:t>
            </a:fld>
            <a:endParaRPr/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D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g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fld id="{0D433318-56E0-16C5-AEFB-A0907DB558F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 sky">
    <p:bg>
      <p:bgPr>
        <a:blipFill>
          <a:blip r:embed="rId13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fld id="{03E0E6EE-A0EE-B510-A058-5645A8165603}" type="datetime1">
              <a:t>2/18/2024</a:t>
            </a:fld>
            <a:endParaRPr/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Q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5600" y="6356985"/>
            <a:ext cx="3860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endParaR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7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fld id="{7144C3B0-FE9C-1135-D2FC-08608DB2245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vAUAABAHAABgRQAAJhYAABAAAAAmAAAACAAAAAEAAAAAAAAA"/>
              </a:ext>
            </a:extLst>
          </p:cNvSpPr>
          <p:nvPr>
            <p:ph type="ctrTitle"/>
          </p:nvPr>
        </p:nvSpPr>
        <p:spPr>
          <a:xfrm>
            <a:off x="932180" y="1148080"/>
            <a:ext cx="10345420" cy="2452370"/>
          </a:xfrm>
        </p:spPr>
        <p:txBody>
          <a:bodyPr/>
          <a:lstStyle/>
          <a:p>
            <a:r>
              <a:rPr dirty="0"/>
              <a:t>week 2</a:t>
            </a:r>
          </a:p>
          <a:p>
            <a:r>
              <a:rPr dirty="0"/>
              <a:t>lab 1</a:t>
            </a:r>
          </a:p>
          <a:p>
            <a:r>
              <a:rPr dirty="0"/>
              <a:t>web programming 2</a:t>
            </a:r>
          </a:p>
          <a:p>
            <a:endParaRPr dirty="0"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QAsAAOgXAADAPwAAsCIAABAAAAAmAAAACAAAAAAAAAAAAAAA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Dr</a:t>
            </a:r>
            <a:r>
              <a:rPr dirty="0"/>
              <a:t> : </a:t>
            </a:r>
            <a:r>
              <a:rPr dirty="0" err="1"/>
              <a:t>Rasha</a:t>
            </a:r>
            <a:endParaRPr dirty="0"/>
          </a:p>
          <a:p>
            <a:r>
              <a:rPr dirty="0" err="1"/>
              <a:t>Eng</a:t>
            </a:r>
            <a:r>
              <a:rPr dirty="0"/>
              <a:t> : Gehad </a:t>
            </a:r>
            <a:r>
              <a:rPr dirty="0" smtClean="0"/>
              <a:t>Mustafa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Increment / Decrement Operators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OUCAAB5CwAA80cAAFAj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" y="1864995"/>
            <a:ext cx="11225530" cy="38754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Increment / Decrement Operators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JUsAABgDgAA40AAAGc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247255" y="2336800"/>
            <a:ext cx="3300730" cy="390588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2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FUEAAC2CQAAsysAAEUo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04215" y="1578610"/>
            <a:ext cx="6399530" cy="49676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Try This</a:t>
            </a:r>
          </a:p>
        </p:txBody>
      </p:sp>
      <p:pic>
        <p:nvPicPr>
          <p:cNvPr id="3" name="Picture1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BBQUF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GMIAABwCQAA6jwAAJw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363345" y="1534160"/>
            <a:ext cx="8538845" cy="50673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Logical Operators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OsBAACrCQAASEgAADIk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" y="1571625"/>
            <a:ext cx="11438255" cy="43122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Logical Operators</a:t>
            </a:r>
          </a:p>
        </p:txBody>
      </p:sp>
      <p:pic>
        <p:nvPicPr>
          <p:cNvPr id="3" name="Picture1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4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G0EAAC2CQAADSkAAFA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19455" y="2352674"/>
            <a:ext cx="6452870" cy="40379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2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BQFqAs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H4pAAA5CgAAv0YAAHUe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244080" y="2352674"/>
            <a:ext cx="4256405" cy="32893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String Operators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FoCAADNDAAA80cAACsZ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2080894"/>
            <a:ext cx="10972800" cy="24961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String Operators</a:t>
            </a:r>
          </a:p>
        </p:txBody>
      </p:sp>
      <p:pic>
        <p:nvPicPr>
          <p:cNvPr id="3" name="Picture1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HYDAAC2CQAArC8AAM4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78610"/>
            <a:ext cx="7186930" cy="456692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2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BkZWZS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NEwAAAgDgAAL0YAAIgm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935595" y="2296160"/>
            <a:ext cx="3473450" cy="396748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String Operators</a:t>
            </a:r>
          </a:p>
        </p:txBody>
      </p:sp>
      <p:pic>
        <p:nvPicPr>
          <p:cNvPr id="3" name="Picture1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B0EAADeCQAA0SoAAGc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" y="1604010"/>
            <a:ext cx="6291580" cy="46386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2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JUsAAA+DQAAhEgAABch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247255" y="2152650"/>
            <a:ext cx="4540885" cy="32264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Array Operators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EQDAAAnCgAA80cAAGEk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30860" y="1650365"/>
            <a:ext cx="11165205" cy="42633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DAuU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Union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DAuU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PkDAAD9CQAARzAAAPY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" y="1623695"/>
            <a:ext cx="7202170" cy="45472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KUwAAB0CgAAL0YAADIk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907655" y="1699260"/>
            <a:ext cx="3501390" cy="4184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Contents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V0Pj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Blip>
                <a:blip r:embed="rId2"/>
              </a:buBlip>
              <a:defRPr sz="3600" cap="none"/>
            </a:pPr>
            <a:r>
              <a:t>Arithmetic Operators</a:t>
            </a:r>
          </a:p>
          <a:p>
            <a:pPr>
              <a:buFont typeface="Wingdings" pitchFamily="2" charset="2"/>
              <a:buBlip>
                <a:blip r:embed="rId2"/>
              </a:buBlip>
              <a:defRPr sz="3600" cap="none"/>
            </a:pPr>
            <a:r>
              <a:t>Assignment Operators</a:t>
            </a:r>
          </a:p>
          <a:p>
            <a:pPr>
              <a:buFont typeface="Wingdings" pitchFamily="2" charset="2"/>
              <a:buBlip>
                <a:blip r:embed="rId2"/>
              </a:buBlip>
              <a:defRPr sz="3600" cap="none"/>
            </a:pPr>
            <a:r>
              <a:rPr cap="none">
                <a:solidFill>
                  <a:schemeClr val="tx2"/>
                </a:solidFill>
              </a:rPr>
              <a:t>Comparison Operators</a:t>
            </a:r>
          </a:p>
          <a:p>
            <a:pPr>
              <a:buFont typeface="Wingdings" pitchFamily="2" charset="2"/>
              <a:buBlip>
                <a:blip r:embed="rId2"/>
              </a:buBlip>
              <a:defRPr sz="3600" cap="none">
                <a:solidFill>
                  <a:schemeClr val="tx2"/>
                </a:solidFill>
              </a:defRPr>
            </a:pPr>
            <a:r>
              <a:t>Increment / Decrement Operators</a:t>
            </a:r>
          </a:p>
          <a:p>
            <a:pPr>
              <a:buFont typeface="Wingdings" pitchFamily="2" charset="2"/>
              <a:buBlip>
                <a:blip r:embed="rId2"/>
              </a:buBlip>
              <a:defRPr sz="3600" cap="none">
                <a:solidFill>
                  <a:schemeClr val="tx2"/>
                </a:solidFill>
              </a:defRPr>
            </a:pPr>
            <a:r>
              <a:t>Logical Operators</a:t>
            </a:r>
          </a:p>
          <a:p>
            <a:pPr>
              <a:buFont typeface="Wingdings" pitchFamily="2" charset="2"/>
              <a:buBlip>
                <a:blip r:embed="rId2"/>
              </a:buBlip>
              <a:defRPr sz="3600" cap="none">
                <a:solidFill>
                  <a:schemeClr val="tx2"/>
                </a:solidFill>
              </a:defRPr>
            </a:pPr>
            <a:r>
              <a:t>String Operators</a:t>
            </a:r>
          </a:p>
          <a:p>
            <a:pPr>
              <a:buFont typeface="Wingdings" pitchFamily="2" charset="2"/>
              <a:buBlip>
                <a:blip r:embed="rId2"/>
              </a:buBlip>
              <a:defRPr sz="3000" cap="none">
                <a:solidFill>
                  <a:schemeClr val="tx2"/>
                </a:solidFill>
              </a:defRPr>
            </a:pPr>
            <a:r>
              <a:rPr sz="3600" cap="none"/>
              <a:t>Array Operators</a:t>
            </a:r>
          </a:p>
          <a:p>
            <a:pPr>
              <a:buFont typeface="Wingdings" pitchFamily="2" charset="2"/>
              <a:buBlip>
                <a:blip r:embed="rId2"/>
              </a:buBlip>
            </a:pPr>
            <a:endParaRPr sz="36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DAuU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Array Operators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DAuU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1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J8DAAAUCgAA0ioAADM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" y="1638300"/>
            <a:ext cx="6372225" cy="45713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D0LQAJ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OoqAAAnCgAAiUMAAO8j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976110" y="1650365"/>
            <a:ext cx="4002405" cy="4191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Conditional Statements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Blip>
                <a:blip r:embed="rId2"/>
              </a:buBlip>
            </a:pPr>
            <a:r>
              <a:t>if statement - executes some code if one condition is true</a:t>
            </a:r>
          </a:p>
          <a:p>
            <a:pPr>
              <a:buFont typeface="Wingdings" pitchFamily="2" charset="2"/>
              <a:buBlip>
                <a:blip r:embed="rId2"/>
              </a:buBlip>
            </a:pPr>
            <a:r>
              <a:t>if...else statement - executes some code if a condition is true and another code if that condition is false</a:t>
            </a:r>
          </a:p>
          <a:p>
            <a:pPr>
              <a:buFont typeface="Wingdings" pitchFamily="2" charset="2"/>
              <a:buBlip>
                <a:blip r:embed="rId2"/>
              </a:buBlip>
            </a:pPr>
            <a:r>
              <a:t>if...elseif...else statement - executes different codes for more than two conditions</a:t>
            </a:r>
          </a:p>
          <a:p>
            <a:pPr>
              <a:buFont typeface="Wingdings" pitchFamily="2" charset="2"/>
              <a:buBlip>
                <a:blip r:embed="rId2"/>
              </a:buBlip>
            </a:pPr>
            <a:r>
              <a:t>switch statement - selects one of many blocks of code to be executed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The if Statement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if (condition) { code to be executed if condition is true; }</a:t>
            </a:r>
          </a:p>
          <a:p>
            <a:endParaR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BUwAABzDwAAPT4AAP4c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816215" y="2511425"/>
            <a:ext cx="2301240" cy="220154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eHh7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DoIAACvDQAA6S0AACAk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337310" y="2224405"/>
            <a:ext cx="6125845" cy="36480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else if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NoqAAB6CwAACDwAAIcj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965950" y="1865630"/>
            <a:ext cx="2792730" cy="39096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PIHAAAnCgAAMioAABom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291590" y="1650365"/>
            <a:ext cx="5567680" cy="45434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If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A84AACYCgAAL0YAACY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112885" y="1722120"/>
            <a:ext cx="2296160" cy="43167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PkDAADfCQAALTcAAGcm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" y="1604645"/>
            <a:ext cx="8323580" cy="46380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DAGS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If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2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+6Nms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EQ6AACaCwAAiUMAAIwh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9471660" y="1885950"/>
            <a:ext cx="1506855" cy="35674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1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IgDAAC2CQAADzgAANQl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" y="1578610"/>
            <a:ext cx="8538845" cy="45707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Try This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cap="none">
                <a:solidFill>
                  <a:srgbClr val="000000"/>
                </a:solidFill>
              </a:defRPr>
            </a:pPr>
            <a:r>
              <a:t>write php code to print the max of three numbers.</a:t>
            </a:r>
          </a:p>
          <a:p>
            <a:pPr marL="342900" marR="0" indent="-342900" algn="l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Tx/>
              <a:buSzTx/>
              <a:buFontTx/>
              <a:buChar char="•"/>
              <a:tabLst/>
              <a:defRPr sz="2000" cap="none">
                <a:solidFill>
                  <a:srgbClr val="000000"/>
                </a:solidFill>
                <a:latin typeface="Lohit Devanagari" pitchFamily="1" charset="0"/>
                <a:ea typeface="Lohit Devanagari" pitchFamily="1" charset="0"/>
                <a:cs typeface="Lohit Devanagari" pitchFamily="1" charset="0"/>
              </a:defRPr>
            </a:pPr>
            <a:r>
              <a:rPr sz="3200" cap="none">
                <a:latin typeface="Calibri" pitchFamily="2" charset="0"/>
                <a:ea typeface="Lohit Devanagari" pitchFamily="1" charset="0"/>
                <a:cs typeface="Lohit Devanagari" pitchFamily="1" charset="0"/>
              </a:rPr>
              <a:t>write a php code to calculate the grades of a student if :</a:t>
            </a:r>
          </a:p>
          <a:p>
            <a:pPr marL="0" marR="0" indent="0" algn="l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  <a:tabLst/>
              <a:defRPr sz="2000" cap="none">
                <a:solidFill>
                  <a:srgbClr val="000000"/>
                </a:solidFill>
                <a:latin typeface="Lohit Devanagari" pitchFamily="1" charset="0"/>
                <a:ea typeface="Lohit Devanagari" pitchFamily="1" charset="0"/>
                <a:cs typeface="Lohit Devanagari" pitchFamily="1" charset="0"/>
              </a:defRPr>
            </a:pPr>
            <a:r>
              <a:rPr sz="3200" cap="none">
                <a:latin typeface="Calibri" pitchFamily="2" charset="0"/>
                <a:ea typeface="Lohit Devanagari" pitchFamily="1" charset="0"/>
                <a:cs typeface="Lohit Devanagari" pitchFamily="1" charset="0"/>
              </a:rPr>
              <a:t>    mark&gt;= 90  → print “A”</a:t>
            </a:r>
          </a:p>
          <a:p>
            <a:pPr marL="0" marR="0" indent="0" algn="l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  <a:tabLst/>
              <a:defRPr sz="2000" cap="none">
                <a:solidFill>
                  <a:srgbClr val="000000"/>
                </a:solidFill>
                <a:latin typeface="Lohit Devanagari" pitchFamily="1" charset="0"/>
                <a:ea typeface="Lohit Devanagari" pitchFamily="1" charset="0"/>
                <a:cs typeface="Lohit Devanagari" pitchFamily="1" charset="0"/>
              </a:defRPr>
            </a:pPr>
            <a:r>
              <a:rPr sz="3200" cap="none">
                <a:latin typeface="Calibri" pitchFamily="2" charset="0"/>
                <a:ea typeface="Lohit Devanagari" pitchFamily="1" charset="0"/>
                <a:cs typeface="Lohit Devanagari" pitchFamily="1" charset="0"/>
              </a:rPr>
              <a:t>    mark &gt;= 70 → print “B”</a:t>
            </a:r>
          </a:p>
          <a:p>
            <a:pPr marL="0" marR="0" indent="0" algn="l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  <a:tabLst/>
              <a:defRPr sz="2000" cap="none">
                <a:solidFill>
                  <a:srgbClr val="000000"/>
                </a:solidFill>
                <a:latin typeface="Lohit Devanagari" pitchFamily="1" charset="0"/>
                <a:ea typeface="Lohit Devanagari" pitchFamily="1" charset="0"/>
                <a:cs typeface="Lohit Devanagari" pitchFamily="1" charset="0"/>
              </a:defRPr>
            </a:pPr>
            <a:r>
              <a:rPr sz="3200" cap="none">
                <a:latin typeface="Calibri" pitchFamily="2" charset="0"/>
                <a:ea typeface="Lohit Devanagari" pitchFamily="1" charset="0"/>
                <a:cs typeface="Lohit Devanagari" pitchFamily="1" charset="0"/>
              </a:rPr>
              <a:t>    mark &gt;= 50 → print “C”</a:t>
            </a:r>
          </a:p>
          <a:p>
            <a:pPr marL="0" marR="0" indent="0" algn="l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  <a:tabLst/>
              <a:defRPr sz="2000" cap="none">
                <a:solidFill>
                  <a:srgbClr val="000000"/>
                </a:solidFill>
                <a:latin typeface="Lohit Devanagari" pitchFamily="1" charset="0"/>
                <a:ea typeface="Lohit Devanagari" pitchFamily="1" charset="0"/>
                <a:cs typeface="Lohit Devanagari" pitchFamily="1" charset="0"/>
              </a:defRPr>
            </a:pPr>
            <a:r>
              <a:rPr sz="3200" cap="none">
                <a:latin typeface="Calibri" pitchFamily="2" charset="0"/>
                <a:ea typeface="Lohit Devanagari" pitchFamily="1" charset="0"/>
                <a:cs typeface="Lohit Devanagari" pitchFamily="1" charset="0"/>
              </a:rPr>
              <a:t>    mark &lt; 50 → print “F”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ternary Operators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1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GoEAABiCgAAckAAABQ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687830"/>
            <a:ext cx="9758680" cy="43395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PYlAACYCgAAL0YAAD0d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170930" y="1722120"/>
            <a:ext cx="5238115" cy="30308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Switch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iAMAANgJAABARwAAMCoAABAAAAAmAAAACAAAAAEAAAAAAAAA"/>
              </a:ext>
            </a:extLst>
          </p:cNvSpPr>
          <p:nvPr>
            <p:ph type="body" idx="1"/>
          </p:nvPr>
        </p:nvSpPr>
        <p:spPr>
          <a:xfrm>
            <a:off x="574040" y="1600200"/>
            <a:ext cx="11008360" cy="5257800"/>
          </a:xfrm>
        </p:spPr>
        <p:txBody>
          <a:bodyPr/>
          <a:lstStyle/>
          <a:p>
            <a:pPr marL="0" indent="0">
              <a:buNone/>
              <a:defRPr sz="2400" cap="none"/>
            </a:pPr>
            <a:r>
              <a:t>switch (n) {</a:t>
            </a:r>
          </a:p>
          <a:p>
            <a:pPr marL="0" indent="0">
              <a:buNone/>
              <a:defRPr sz="2400" cap="none"/>
            </a:pPr>
            <a:r>
              <a:t>  </a:t>
            </a:r>
            <a:r>
              <a:rPr cap="none">
                <a:solidFill>
                  <a:srgbClr val="000000"/>
                </a:solidFill>
              </a:rPr>
              <a:t>case label1:</a:t>
            </a:r>
          </a:p>
          <a:p>
            <a:pPr marL="0" indent="0">
              <a:buNone/>
              <a:defRPr sz="2400" cap="none"/>
            </a:pPr>
            <a:r>
              <a:t>    code to be executed if n=label1;</a:t>
            </a:r>
          </a:p>
          <a:p>
            <a:pPr marL="0" indent="0">
              <a:buNone/>
              <a:defRPr sz="2400" cap="none"/>
            </a:pPr>
            <a:r>
              <a:t>    break;</a:t>
            </a:r>
          </a:p>
          <a:p>
            <a:pPr marL="0" indent="0">
              <a:buNone/>
              <a:defRPr sz="2400" cap="none"/>
            </a:pPr>
            <a:r>
              <a:t>  </a:t>
            </a:r>
            <a:r>
              <a:rPr cap="none">
                <a:solidFill>
                  <a:srgbClr val="000000"/>
                </a:solidFill>
              </a:rPr>
              <a:t>case label2:</a:t>
            </a:r>
          </a:p>
          <a:p>
            <a:pPr marL="0" indent="0">
              <a:buNone/>
              <a:defRPr sz="2400" cap="none"/>
            </a:pPr>
            <a:r>
              <a:t>    code to be executed if n=label2;</a:t>
            </a:r>
          </a:p>
          <a:p>
            <a:pPr marL="0" indent="0">
              <a:buNone/>
              <a:defRPr sz="2400" cap="none"/>
            </a:pPr>
            <a:r>
              <a:t>    break;</a:t>
            </a:r>
          </a:p>
          <a:p>
            <a:pPr marL="0" indent="0">
              <a:buNone/>
              <a:defRPr sz="2400" cap="none"/>
            </a:pPr>
            <a:r>
              <a:t> </a:t>
            </a:r>
            <a:r>
              <a:rPr cap="none">
                <a:solidFill>
                  <a:srgbClr val="000000"/>
                </a:solidFill>
              </a:rPr>
              <a:t> case label3:</a:t>
            </a:r>
          </a:p>
          <a:p>
            <a:pPr marL="0" indent="0">
              <a:buNone/>
              <a:defRPr sz="2400" cap="none"/>
            </a:pPr>
            <a:r>
              <a:t>    code to be executed if n=label3;</a:t>
            </a:r>
          </a:p>
          <a:p>
            <a:pPr marL="0" indent="0">
              <a:buNone/>
              <a:defRPr sz="2400" cap="none"/>
            </a:pPr>
            <a:r>
              <a:t>    break;</a:t>
            </a:r>
          </a:p>
          <a:p>
            <a:pPr marL="0" indent="0">
              <a:buNone/>
              <a:defRPr sz="2400" cap="none"/>
            </a:pPr>
            <a:r>
              <a:t>    ...</a:t>
            </a:r>
          </a:p>
          <a:p>
            <a:pPr marL="0" indent="0">
              <a:buNone/>
              <a:defRPr sz="2400" cap="none">
                <a:solidFill>
                  <a:srgbClr val="000000"/>
                </a:solidFill>
              </a:defRPr>
            </a:pPr>
            <a:r>
              <a:t>  default:</a:t>
            </a:r>
          </a:p>
          <a:p>
            <a:pPr marL="0" indent="0">
              <a:buNone/>
              <a:defRPr sz="2400" cap="none"/>
            </a:pPr>
            <a:r>
              <a:t>    code to be executed if n is different from all labels;</a:t>
            </a:r>
          </a:p>
          <a:p>
            <a:pPr marL="0" indent="0">
              <a:buNone/>
              <a:defRPr sz="2400" cap="none"/>
            </a:pPr>
            <a: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Switch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1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+6Nms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PkDAABTCgAAYjkAABU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" y="1678305"/>
            <a:ext cx="8682355" cy="43497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CQjYYH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JUsAABiDQAA3EQAAM8b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247255" y="2175510"/>
            <a:ext cx="3946525" cy="23450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F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ctr">
              <a:buNone/>
            </a:pPr>
            <a:r>
              <a:t>Arithmetic Operators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BUDAAAmCgAAn0cAAKMk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" y="1649730"/>
            <a:ext cx="11141710" cy="43059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ESY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Try This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3600" cap="none">
                <a:solidFill>
                  <a:srgbClr val="000000"/>
                </a:solidFill>
              </a:defRPr>
            </a:pPr>
            <a:r>
              <a:t>write PHP code to simulate a calculator by using Switch.</a:t>
            </a:r>
          </a:p>
          <a:p>
            <a:pPr>
              <a:defRPr sz="3600" cap="none">
                <a:solidFill>
                  <a:srgbClr val="000000"/>
                </a:solidFill>
              </a:defRPr>
            </a:pPr>
            <a:r>
              <a:t>inputs  4( +  or  -  or  *  or  / )1.</a:t>
            </a:r>
          </a:p>
          <a:p>
            <a:pPr>
              <a:defRPr cap="none">
                <a:solidFill>
                  <a:srgbClr val="000000"/>
                </a:solidFill>
              </a:defRPr>
            </a:pPr>
            <a:r>
              <a:rPr sz="3600" cap="none"/>
              <a:t>output  5 or 3 or 4 or 4</a:t>
            </a:r>
            <a:r>
              <a:rPr sz="3000" cap="none"/>
              <a:t>.</a:t>
            </a:r>
          </a:p>
          <a:p>
            <a:pPr>
              <a:defRPr cap="none">
                <a:solidFill>
                  <a:srgbClr val="000000"/>
                </a:solidFill>
              </a:defRPr>
            </a:pPr>
            <a:endParaRPr sz="30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While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r>
              <a:t>while (condition is true) {  code to be executed}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KwEAACvDQAA4TEAAIU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59460" y="2224405"/>
            <a:ext cx="7348855" cy="38747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BMyAACvDQAAOkYAAHUe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8140065" y="2224405"/>
            <a:ext cx="3275965" cy="27266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Do While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do {</a:t>
            </a:r>
          </a:p>
          <a:p>
            <a:pPr marL="0" indent="0">
              <a:buNone/>
            </a:pPr>
            <a:r>
              <a:t>code to be executed;</a:t>
            </a:r>
          </a:p>
          <a:p>
            <a:pPr marL="0" indent="0">
              <a:buNone/>
            </a:pPr>
            <a:r>
              <a:t>} while (condition is true);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NsEAAD7EgAAdy0AAK8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89305" y="3085465"/>
            <a:ext cx="6601460" cy="30403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BAuAADkFAAAL0YAAKog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487920" y="3395980"/>
            <a:ext cx="3921125" cy="19138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For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for (init counter; test counter; increment counter) {</a:t>
            </a:r>
          </a:p>
          <a:p>
            <a:pPr marL="0" indent="0">
              <a:buNone/>
            </a:pPr>
            <a:r>
              <a:t>  code to be executed for each iteration; }</a:t>
            </a:r>
          </a:p>
        </p:txBody>
      </p:sp>
      <p:pic>
        <p:nvPicPr>
          <p:cNvPr id="4" name="Picture1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NsEAABUEgAAHTAAABQ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89305" y="2979420"/>
            <a:ext cx="7031990" cy="3048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OExAAA+DQAAxUEAAM0k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8108315" y="2152650"/>
            <a:ext cx="2583180" cy="38296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t>foreach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foreach ($array as $value) {</a:t>
            </a:r>
          </a:p>
          <a:p>
            <a:pPr marL="0" indent="0">
              <a:buNone/>
            </a:pPr>
            <a:r>
              <a:t>  code to be executed;</a:t>
            </a:r>
          </a:p>
          <a:p>
            <a:pPr marL="0" indent="0">
              <a:buNone/>
            </a:pPr>
            <a:r>
              <a:t>}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BQEAABsEwAAhTcAAIU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3157220"/>
            <a:ext cx="8362315" cy="294195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IA4AABcDAAAi0YAAPok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184640" y="2009140"/>
            <a:ext cx="2282825" cy="40017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t>foreach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foreach($Array as $Key =&gt; $Value) {</a:t>
            </a:r>
          </a:p>
          <a:p>
            <a:pPr marL="0" indent="0">
              <a:buNone/>
            </a:pPr>
            <a:r>
              <a:t>  code to be executed;}</a:t>
            </a:r>
          </a:p>
        </p:txBody>
      </p:sp>
      <p:pic>
        <p:nvPicPr>
          <p:cNvPr id="4" name="Picture2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C0EAABVEAAAMjgAAHc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78815" y="2654935"/>
            <a:ext cx="8456295" cy="34353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1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No1AAAmCgAAoEYAABQl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8754110" y="1649730"/>
            <a:ext cx="2726690" cy="43776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PHP Break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EGQ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FsEAAA3CgAAEDcAABQ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" y="1660525"/>
            <a:ext cx="8242935" cy="43668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IQ3AACYCgAA2UYAAP0h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024620" y="1722120"/>
            <a:ext cx="2492375" cy="38030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D/Hw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PHP Continue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B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HkyAAAnCgAA90YAAIU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204835" y="1650365"/>
            <a:ext cx="3331210" cy="44488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PkDAAAnCgAA5TIAADIk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" y="1650365"/>
            <a:ext cx="7627620" cy="42335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Try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r>
              <a:t>write php code to print this output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I4wAACZCgAAOj8AAKMk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893050" y="1722755"/>
            <a:ext cx="2385060" cy="42329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Answer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DwvcD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1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OYEAAAJCwAArC8AAFk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96290" y="1793875"/>
            <a:ext cx="6953250" cy="42773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2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+6Nms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I4wAACZCgAAOj8AAKMk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893050" y="1722755"/>
            <a:ext cx="2385060" cy="42329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DsvAAA1AgAAkD8AADc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7677785" y="358775"/>
            <a:ext cx="2654935" cy="58534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Picture2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AEGAAA1AgAA6C0AAEkn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75995" y="358775"/>
            <a:ext cx="6486525" cy="60274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Assignment Operators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KcDAAA6CgAAAUgAAKMk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93725" y="1662430"/>
            <a:ext cx="11111230" cy="429323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Comparison Operators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OsLAABFCQAAPT4AAA4p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937385" y="1506855"/>
            <a:ext cx="8180070" cy="516699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Test Equal</a:t>
            </a:r>
          </a:p>
        </p:txBody>
      </p:sp>
      <p:pic>
        <p:nvPicPr>
          <p:cNvPr id="3" name="Picture1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NgDAAAACgAAJCwAACE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2496185"/>
            <a:ext cx="6550660" cy="37020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2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GQtAADMCQAAGEMAAP8l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378700" y="2496185"/>
            <a:ext cx="3528060" cy="36804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9166" y="1569220"/>
            <a:ext cx="10863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</a:t>
            </a:r>
            <a:r>
              <a:rPr lang="en-US" b="1" dirty="0" err="1"/>
              <a:t>var_dump</a:t>
            </a:r>
            <a:r>
              <a:rPr lang="en-US" b="1" dirty="0"/>
              <a:t>() function dumps information about one or more variables. The information holds type and value of the variable(s).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Test Identical</a:t>
            </a:r>
          </a:p>
        </p:txBody>
      </p:sp>
      <p:pic>
        <p:nvPicPr>
          <p:cNvPr id="3" name="Picture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AAAAE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A0pAADrCwAApkAAAGc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673215" y="1937385"/>
            <a:ext cx="3836035" cy="43053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2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BkZWZS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L0FAAB6CwAAGygAAEsm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32815" y="1865630"/>
            <a:ext cx="5586730" cy="43592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xGT6Y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r>
              <a:t>Spaceship</a:t>
            </a:r>
          </a:p>
        </p:txBody>
      </p:sp>
      <p:pic>
        <p:nvPicPr>
          <p:cNvPr id="3" name="Picture1"/>
          <p:cNvPic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A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BsRUAK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KgDAAAnCgAAWS4AAKMk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650365"/>
            <a:ext cx="6939915" cy="43053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2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7_xGT6YxMAAAAlAAAAEQAAAC8B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AcAAAA4AAAAAAAAAAAAAAAAAAAA////AAAAAAAAAAAAAAAAAAAAAAAAAAAAAAAAAAAAAABkAAAAZAAAAAAAAAAjAAAABAAAAGQAAAAXAAAAFAAAAAAAAAAAAAAA/38AAP9/AAAAAAAACQAAAAQAAACB+JEE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X///8BAAAAAAAAAAAAAAAAAAAAAAAAAAAAAAAAAAAAAAAAAAAGSYwCf39/AJaWlgPMzMwAwMD/AH9/fwAAAAAAAAAAAAAAAAD///8AAAAAACEAAAAYAAAAFAAAAMouAACKCgAA3EQAAKkk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606030" y="1713230"/>
            <a:ext cx="3587750" cy="42462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6498C"/>
      </a:dk1>
      <a:lt1>
        <a:srgbClr val="FFFFFF"/>
      </a:lt1>
      <a:dk2>
        <a:srgbClr val="06498C"/>
      </a:dk2>
      <a:lt2>
        <a:srgbClr val="969696"/>
      </a:lt2>
      <a:accent1>
        <a:srgbClr val="FFFFFF"/>
      </a:accent1>
      <a:accent2>
        <a:srgbClr val="8DC6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66CC"/>
      </a:hlink>
      <a:folHlink>
        <a:srgbClr val="00A8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4B3523"/>
        </a:dk1>
        <a:lt1>
          <a:srgbClr val="FFFFD9"/>
        </a:lt1>
        <a:dk2>
          <a:srgbClr val="4B3523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569CA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442</Words>
  <Application>Microsoft Office PowerPoint</Application>
  <PresentationFormat>Widescreen</PresentationFormat>
  <Paragraphs>93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SimSun</vt:lpstr>
      <vt:lpstr>Calibri</vt:lpstr>
      <vt:lpstr>Lohit Devanagari</vt:lpstr>
      <vt:lpstr>Times New Roman</vt:lpstr>
      <vt:lpstr>Wingdings</vt:lpstr>
      <vt:lpstr>Presentation</vt:lpstr>
      <vt:lpstr>week 2 lab 1 web programming 2 </vt:lpstr>
      <vt:lpstr>Contents</vt:lpstr>
      <vt:lpstr>Arithmetic Operators</vt:lpstr>
      <vt:lpstr>PowerPoint Presentation</vt:lpstr>
      <vt:lpstr>Assignment Operators</vt:lpstr>
      <vt:lpstr>Comparison Operators</vt:lpstr>
      <vt:lpstr>Test Equal</vt:lpstr>
      <vt:lpstr>Test Identical</vt:lpstr>
      <vt:lpstr>Spaceship</vt:lpstr>
      <vt:lpstr>Increment / Decrement Operators</vt:lpstr>
      <vt:lpstr>Increment / Decrement Operators</vt:lpstr>
      <vt:lpstr>Try This</vt:lpstr>
      <vt:lpstr>Logical Operators</vt:lpstr>
      <vt:lpstr>Logical Operators</vt:lpstr>
      <vt:lpstr>String Operators</vt:lpstr>
      <vt:lpstr>String Operators</vt:lpstr>
      <vt:lpstr>String Operators</vt:lpstr>
      <vt:lpstr>Array Operators</vt:lpstr>
      <vt:lpstr>Union</vt:lpstr>
      <vt:lpstr>Array Operators</vt:lpstr>
      <vt:lpstr>Conditional Statements</vt:lpstr>
      <vt:lpstr>The if Statement</vt:lpstr>
      <vt:lpstr>else if</vt:lpstr>
      <vt:lpstr>If</vt:lpstr>
      <vt:lpstr>If</vt:lpstr>
      <vt:lpstr>Try This</vt:lpstr>
      <vt:lpstr>ternary Operators</vt:lpstr>
      <vt:lpstr>Switch</vt:lpstr>
      <vt:lpstr>Switch</vt:lpstr>
      <vt:lpstr>Try This</vt:lpstr>
      <vt:lpstr>While</vt:lpstr>
      <vt:lpstr>Do While</vt:lpstr>
      <vt:lpstr>For</vt:lpstr>
      <vt:lpstr>foreach</vt:lpstr>
      <vt:lpstr>foreach</vt:lpstr>
      <vt:lpstr>PHP Break</vt:lpstr>
      <vt:lpstr>PHP Continue</vt:lpstr>
      <vt:lpstr>Try</vt:lpstr>
      <vt:lpstr>Answer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lab 1 web programming 2 </dc:title>
  <dc:subject/>
  <dc:creator/>
  <cp:keywords/>
  <dc:description/>
  <cp:lastModifiedBy>Gehad</cp:lastModifiedBy>
  <cp:revision>9</cp:revision>
  <dcterms:created xsi:type="dcterms:W3CDTF">2019-09-04T15:21:20Z</dcterms:created>
  <dcterms:modified xsi:type="dcterms:W3CDTF">2024-02-18T20:05:22Z</dcterms:modified>
</cp:coreProperties>
</file>