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9" r:id="rId5"/>
    <p:sldId id="260" r:id="rId6"/>
    <p:sldId id="268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4D02-FB31-41D4-A4C7-283BC3C3250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9B76-931A-4E85-BD2D-A7A21FF5D3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6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4D02-FB31-41D4-A4C7-283BC3C3250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9B76-931A-4E85-BD2D-A7A21FF5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4D02-FB31-41D4-A4C7-283BC3C3250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9B76-931A-4E85-BD2D-A7A21FF5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3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4D02-FB31-41D4-A4C7-283BC3C3250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9B76-931A-4E85-BD2D-A7A21FF5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4D02-FB31-41D4-A4C7-283BC3C3250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9B76-931A-4E85-BD2D-A7A21FF5D3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5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4D02-FB31-41D4-A4C7-283BC3C3250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9B76-931A-4E85-BD2D-A7A21FF5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4D02-FB31-41D4-A4C7-283BC3C3250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9B76-931A-4E85-BD2D-A7A21FF5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4D02-FB31-41D4-A4C7-283BC3C3250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9B76-931A-4E85-BD2D-A7A21FF5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5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4D02-FB31-41D4-A4C7-283BC3C3250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9B76-931A-4E85-BD2D-A7A21FF5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574D02-FB31-41D4-A4C7-283BC3C3250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4B9B76-931A-4E85-BD2D-A7A21FF5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4D02-FB31-41D4-A4C7-283BC3C3250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9B76-931A-4E85-BD2D-A7A21FF5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574D02-FB31-41D4-A4C7-283BC3C3250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4B9B76-931A-4E85-BD2D-A7A21FF5D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superglobals_server.asp" TargetMode="External"/><Relationship Id="rId2" Type="http://schemas.openxmlformats.org/officeDocument/2006/relationships/hyperlink" Target="https://www.w3schools.com/php/php_superglobals_global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php_superglobals_get.asp" TargetMode="External"/><Relationship Id="rId5" Type="http://schemas.openxmlformats.org/officeDocument/2006/relationships/hyperlink" Target="https://www.w3schools.com/php/php_superglobals_post.asp" TargetMode="External"/><Relationship Id="rId4" Type="http://schemas.openxmlformats.org/officeDocument/2006/relationships/hyperlink" Target="https://www.w3schools.com/php/php_superglobals_request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hp-superglobal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Week </a:t>
            </a:r>
            <a:r>
              <a:rPr lang="en-US" sz="6000" dirty="0" smtClean="0"/>
              <a:t>4</a:t>
            </a:r>
            <a:br>
              <a:rPr lang="en-US" sz="6000" dirty="0" smtClean="0"/>
            </a:br>
            <a:r>
              <a:rPr lang="en-US" sz="6000" dirty="0" smtClean="0"/>
              <a:t>Lab </a:t>
            </a:r>
            <a:r>
              <a:rPr lang="en-US" sz="6000" dirty="0" smtClean="0"/>
              <a:t>3 </a:t>
            </a:r>
            <a:br>
              <a:rPr lang="en-US" sz="6000" dirty="0" smtClean="0"/>
            </a:br>
            <a:r>
              <a:rPr lang="en-US" sz="6000" dirty="0" smtClean="0"/>
              <a:t>web2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cap="none" dirty="0" err="1" smtClean="0"/>
              <a:t>Dr</a:t>
            </a:r>
            <a:r>
              <a:rPr lang="en-US" b="1" i="1" cap="none" dirty="0" smtClean="0"/>
              <a:t> : </a:t>
            </a:r>
            <a:r>
              <a:rPr lang="en-US" b="1" i="1" cap="none" dirty="0" err="1" smtClean="0"/>
              <a:t>Rasha</a:t>
            </a:r>
            <a:endParaRPr lang="en-US" b="1" i="1" cap="none" dirty="0" smtClean="0"/>
          </a:p>
          <a:p>
            <a:pPr algn="ctr"/>
            <a:r>
              <a:rPr lang="en-US" b="1" i="1" cap="none" dirty="0" err="1" smtClean="0"/>
              <a:t>Eng</a:t>
            </a:r>
            <a:r>
              <a:rPr lang="en-US" b="1" i="1" cap="none" dirty="0" smtClean="0"/>
              <a:t> : </a:t>
            </a:r>
            <a:r>
              <a:rPr lang="en-US" b="1" i="1" cap="none" smtClean="0"/>
              <a:t>Gehad </a:t>
            </a:r>
            <a:r>
              <a:rPr lang="en-US" b="1" i="1" cap="none" smtClean="0"/>
              <a:t>Mustafa</a:t>
            </a:r>
            <a:endParaRPr lang="en-US" b="1" i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279174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$_POST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909" y="1632010"/>
            <a:ext cx="6126496" cy="4759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034" y="1737360"/>
            <a:ext cx="4783757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405" y="3566160"/>
            <a:ext cx="495701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12935"/>
            <a:ext cx="5958038" cy="3843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18" y="2678544"/>
            <a:ext cx="4446873" cy="1717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18" y="4396508"/>
            <a:ext cx="4607925" cy="17500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7280" y="1866604"/>
            <a:ext cx="1033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$_REQUEST is a PHP super global variable which contains submitted form data, and all cookie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other words, $_REQUEST is an array containing data from $_GET, $_POST, and $_COOKIE.</a:t>
            </a:r>
          </a:p>
        </p:txBody>
      </p:sp>
    </p:spTree>
    <p:extLst>
      <p:ext uri="{BB962C8B-B14F-4D97-AF65-F5344CB8AC3E}">
        <p14:creationId xmlns:p14="http://schemas.microsoft.com/office/powerpoint/2010/main" val="218677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7387"/>
            <a:ext cx="7766953" cy="4467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62" y="1817387"/>
            <a:ext cx="4529321" cy="1490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362" y="3388093"/>
            <a:ext cx="4529321" cy="140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4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8428"/>
            <a:ext cx="7372952" cy="214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00049"/>
            <a:ext cx="5457524" cy="2263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804" y="3059831"/>
            <a:ext cx="4918510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803" y="4695374"/>
            <a:ext cx="4918511" cy="16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5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Try to write a </a:t>
            </a:r>
            <a:r>
              <a:rPr lang="en-US" sz="3200" dirty="0" err="1" smtClean="0"/>
              <a:t>php</a:t>
            </a:r>
            <a:r>
              <a:rPr lang="en-US" sz="3200" dirty="0" smtClean="0"/>
              <a:t> program to make a calculator and then concatenate it with front end by using post method and action.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342" y="2992582"/>
            <a:ext cx="4822767" cy="30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3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Try to write a </a:t>
            </a:r>
            <a:r>
              <a:rPr lang="en-US" sz="3200" dirty="0" err="1"/>
              <a:t>php</a:t>
            </a:r>
            <a:r>
              <a:rPr lang="en-US" sz="3200" dirty="0"/>
              <a:t> program to change the background color of the homepage by user selection.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084483"/>
            <a:ext cx="8384771" cy="278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4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7791"/>
            <a:ext cx="4850938" cy="449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18" y="1827791"/>
            <a:ext cx="5107709" cy="44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8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9317"/>
            <a:ext cx="10058400" cy="448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1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Superglobal</a:t>
            </a:r>
            <a:r>
              <a:rPr lang="en-US" dirty="0" err="1"/>
              <a:t>s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Super global variables are built-in variables that are always available in all scopes.</a:t>
            </a:r>
            <a:endParaRPr lang="en-US" sz="3200" dirty="0" smtClean="0">
              <a:solidFill>
                <a:schemeClr val="tx1"/>
              </a:solidFill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hlinkClick r:id="rId2"/>
              </a:rPr>
              <a:t>$GLOBALS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hlinkClick r:id="rId3"/>
              </a:rPr>
              <a:t>$SERVER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hlinkClick r:id="rId4"/>
              </a:rPr>
              <a:t>$REQUEST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hlinkClick r:id="rId5"/>
              </a:rPr>
              <a:t>$POST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hlinkClick r:id="rId6"/>
              </a:rPr>
              <a:t>$GET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7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$</a:t>
            </a:r>
            <a:r>
              <a:rPr lang="en-US" dirty="0" smtClean="0"/>
              <a:t>GLOBALS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097125"/>
            <a:ext cx="7543800" cy="3149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721" y="3240950"/>
            <a:ext cx="3055018" cy="19456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7280" y="1896796"/>
            <a:ext cx="101354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$</a:t>
            </a:r>
            <a:r>
              <a:rPr lang="en-US" sz="2400" dirty="0"/>
              <a:t>GLOBALS is a </a:t>
            </a:r>
            <a:r>
              <a:rPr lang="en-US" sz="2400" u="sng" dirty="0" err="1">
                <a:hlinkClick r:id="rId4"/>
              </a:rPr>
              <a:t>superglobal</a:t>
            </a:r>
            <a:r>
              <a:rPr lang="en-US" sz="2400" u="sng" dirty="0">
                <a:hlinkClick r:id="rId4"/>
              </a:rPr>
              <a:t> </a:t>
            </a:r>
            <a:r>
              <a:rPr lang="en-US" sz="2400" dirty="0"/>
              <a:t>variable used to access global variables from anywhere in the PHP program. PHP stores all global variables in an array called </a:t>
            </a:r>
            <a:r>
              <a:rPr lang="en-US" sz="24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$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</a:rPr>
              <a:t>GLOBALS[</a:t>
            </a:r>
            <a:r>
              <a:rPr lang="en-US" sz="2400" i="1" dirty="0">
                <a:solidFill>
                  <a:schemeClr val="accent1"/>
                </a:solidFill>
                <a:latin typeface="Verdana" panose="020B0604030504040204" pitchFamily="34" charset="0"/>
              </a:rPr>
              <a:t>index</a:t>
            </a:r>
            <a:r>
              <a:rPr lang="en-US" sz="24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] 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400" dirty="0"/>
              <a:t>The </a:t>
            </a:r>
            <a:r>
              <a:rPr lang="en-US" sz="2400" i="1" dirty="0"/>
              <a:t>index</a:t>
            </a:r>
            <a:r>
              <a:rPr lang="en-US" sz="2400" dirty="0"/>
              <a:t> holds the name of the variable.</a:t>
            </a:r>
          </a:p>
        </p:txBody>
      </p:sp>
    </p:spTree>
    <p:extLst>
      <p:ext uri="{BB962C8B-B14F-4D97-AF65-F5344CB8AC3E}">
        <p14:creationId xmlns:p14="http://schemas.microsoft.com/office/powerpoint/2010/main" val="190951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$_SERVER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118158"/>
              </p:ext>
            </p:extLst>
          </p:nvPr>
        </p:nvGraphicFramePr>
        <p:xfrm>
          <a:off x="1185935" y="2727612"/>
          <a:ext cx="9454356" cy="735619"/>
        </p:xfrm>
        <a:graphic>
          <a:graphicData uri="http://schemas.openxmlformats.org/drawingml/2006/table">
            <a:tbl>
              <a:tblPr/>
              <a:tblGrid>
                <a:gridCol w="4727178"/>
                <a:gridCol w="4727178"/>
              </a:tblGrid>
              <a:tr h="73561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$_SERVER['REMOTE_ADDR']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IP address from where the user is viewing the current page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03382"/>
              </p:ext>
            </p:extLst>
          </p:nvPr>
        </p:nvGraphicFramePr>
        <p:xfrm>
          <a:off x="1185935" y="3696507"/>
          <a:ext cx="9454356" cy="670560"/>
        </p:xfrm>
        <a:graphic>
          <a:graphicData uri="http://schemas.openxmlformats.org/drawingml/2006/table">
            <a:tbl>
              <a:tblPr/>
              <a:tblGrid>
                <a:gridCol w="4727178"/>
                <a:gridCol w="472717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$_SERVER['REQUEST_METHOD']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request method used to access the page (such as POST)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79790"/>
              </p:ext>
            </p:extLst>
          </p:nvPr>
        </p:nvGraphicFramePr>
        <p:xfrm>
          <a:off x="1185935" y="4600343"/>
          <a:ext cx="9454356" cy="396240"/>
        </p:xfrm>
        <a:graphic>
          <a:graphicData uri="http://schemas.openxmlformats.org/drawingml/2006/table">
            <a:tbl>
              <a:tblPr/>
              <a:tblGrid>
                <a:gridCol w="4727178"/>
                <a:gridCol w="4727178"/>
              </a:tblGrid>
              <a:tr h="3688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$_SERVER['SCRIPT_NAME']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path of the current script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96037"/>
              </p:ext>
            </p:extLst>
          </p:nvPr>
        </p:nvGraphicFramePr>
        <p:xfrm>
          <a:off x="1185935" y="5229859"/>
          <a:ext cx="9454356" cy="670560"/>
        </p:xfrm>
        <a:graphic>
          <a:graphicData uri="http://schemas.openxmlformats.org/drawingml/2006/table">
            <a:tbl>
              <a:tblPr/>
              <a:tblGrid>
                <a:gridCol w="4727178"/>
                <a:gridCol w="4727178"/>
              </a:tblGrid>
              <a:tr h="60752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$_SERVER['PHP_SELF']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filename of the currently executing script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85935" y="1848005"/>
            <a:ext cx="9454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$_SERVER is a PHP super global variable which holds information about headers, paths, and script locations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03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$_SERVER is a PHP super global variable which holds information about headers, paths, and script locations.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91188"/>
            <a:ext cx="7276699" cy="3781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357" y="2491187"/>
            <a:ext cx="2820202" cy="31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34177"/>
            <a:ext cx="10058401" cy="42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3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Hypertext Transfer Protocol(HTTP) Get method is mainly used on the client (Browser) side to send a request to a specified server to get certain data or resources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Using this method the server should only let us receive the data and not change its state. Hence it is only used to view something and not to change it.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Get method is one of the most used HTTP methods.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request parameter of the get method is appended to the URL. Get request is better for the data which does not need to be </a:t>
            </a:r>
            <a:r>
              <a:rPr lang="en-US" dirty="0" smtClean="0"/>
              <a:t>secure.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1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$_GET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780" y="1838425"/>
            <a:ext cx="10373901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91" y="4857850"/>
            <a:ext cx="5683717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808" y="4857850"/>
            <a:ext cx="488787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$_GET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706254"/>
            <a:ext cx="5919537" cy="3554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816" y="2221806"/>
            <a:ext cx="4735630" cy="188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271" y="4034377"/>
            <a:ext cx="4565650" cy="19922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7278" y="1898641"/>
            <a:ext cx="64950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sz="2400" b="1" dirty="0" err="1">
                <a:solidFill>
                  <a:schemeClr val="accent1"/>
                </a:solidFill>
              </a:rPr>
              <a:t>isset</a:t>
            </a:r>
            <a:r>
              <a:rPr lang="en-US" sz="2400" b="1" dirty="0">
                <a:solidFill>
                  <a:schemeClr val="accent1"/>
                </a:solidFill>
              </a:rPr>
              <a:t>() </a:t>
            </a:r>
            <a:r>
              <a:rPr lang="en-US" sz="2400" b="1" dirty="0" smtClean="0">
                <a:solidFill>
                  <a:schemeClr val="accent1"/>
                </a:solidFill>
              </a:rPr>
              <a:t>Function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Check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whether a variable is empty. Also check whether the variable is set/declared: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001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356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Verdana</vt:lpstr>
      <vt:lpstr>Wingdings</vt:lpstr>
      <vt:lpstr>Retrospect</vt:lpstr>
      <vt:lpstr>Week 4 Lab 3  web2</vt:lpstr>
      <vt:lpstr>Superglobals</vt:lpstr>
      <vt:lpstr> $GLOBALS</vt:lpstr>
      <vt:lpstr>$_SERVER</vt:lpstr>
      <vt:lpstr>$_SERVER</vt:lpstr>
      <vt:lpstr>GET vs POST</vt:lpstr>
      <vt:lpstr>$_GET</vt:lpstr>
      <vt:lpstr>$_GET</vt:lpstr>
      <vt:lpstr>$_GET</vt:lpstr>
      <vt:lpstr>$_POST</vt:lpstr>
      <vt:lpstr>$_REQUEST</vt:lpstr>
      <vt:lpstr>Action</vt:lpstr>
      <vt:lpstr>Action</vt:lpstr>
      <vt:lpstr>Try 1</vt:lpstr>
      <vt:lpstr>Try 2</vt:lpstr>
      <vt:lpstr>Try 1</vt:lpstr>
      <vt:lpstr>Try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Lab 2 web2</dc:title>
  <dc:creator>Microsoft account</dc:creator>
  <cp:lastModifiedBy>Microsoft account</cp:lastModifiedBy>
  <cp:revision>90</cp:revision>
  <dcterms:created xsi:type="dcterms:W3CDTF">2023-03-06T20:30:36Z</dcterms:created>
  <dcterms:modified xsi:type="dcterms:W3CDTF">2024-03-16T09:24:21Z</dcterms:modified>
</cp:coreProperties>
</file>