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85D725-64C9-4AD7-A644-5930BD20ACBD}">
  <a:tblStyle styleId="{9B85D725-64C9-4AD7-A644-5930BD20AC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bba8b73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bba8b73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bba8b73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bba8b73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bba8b73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bba8b73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bba8b73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bba8b73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bba8b73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bba8b73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bba8b73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bba8b73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bba8b73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bba8b73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bba8b73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bba8b73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b9d029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db9d029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bba8b73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bba8b73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dbba8b73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dbba8b73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bba8b73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bba8b73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dbe40a9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dbe40a9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dbe40a9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dbe40a9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dbe40a94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dbe40a94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dbe40a94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dbe40a9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dbe40a94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dbe40a9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dbe40a94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dbe40a9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dbba8b73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dbba8b73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b9d02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b9d02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b9d029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b9d029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dbba8b73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dbba8b73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bba8b7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bba8b7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bba8b73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bba8b73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bba8b73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bba8b73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94700" y="4704925"/>
            <a:ext cx="8637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© 2019-2020, Unauthorised copying, hiring, lending, public performance, or broadcasting of this presentation prohibited.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421775" y="157789"/>
            <a:ext cx="1841400" cy="45600"/>
          </a:xfrm>
          <a:prstGeom prst="rect">
            <a:avLst/>
          </a:prstGeom>
          <a:solidFill>
            <a:srgbClr val="2585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TDI: Julia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on Julia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Mui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run program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Prepare the program with .jl extension (source code file)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Press </a:t>
            </a:r>
            <a:r>
              <a:rPr lang="en" sz="1800"/>
              <a:t>Windows key</a:t>
            </a:r>
            <a:r>
              <a:rPr lang="en" sz="1800"/>
              <a:t> + R</a:t>
            </a:r>
            <a:endParaRPr sz="18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040" y="1008925"/>
            <a:ext cx="3697902" cy="16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838" y="2921038"/>
            <a:ext cx="44862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050" y="2511325"/>
            <a:ext cx="2831200" cy="20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run program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	Type cmd and press enter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4.	Use command “cd &lt;path&gt;” and </a:t>
            </a:r>
            <a:r>
              <a:rPr lang="en" sz="1800"/>
              <a:t>change </a:t>
            </a:r>
            <a:r>
              <a:rPr lang="en" sz="1800"/>
              <a:t>the directory to your source code file.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5.	Type “julia &lt;filename&gt;.jl”</a:t>
            </a:r>
            <a:endParaRPr sz="180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040" y="1008925"/>
            <a:ext cx="3697902" cy="16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838" y="2921038"/>
            <a:ext cx="44862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</a:t>
            </a:r>
            <a:r>
              <a:rPr lang="en"/>
              <a:t> Notebook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 (REPL)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 is a browser-based REPL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code, formatted text, math, and multimedia in a single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tutorial will be provided in Jupyter Notebook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690" y="2046625"/>
            <a:ext cx="221862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codes on Jupyter notebook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sure you have already install the notebook and </a:t>
            </a:r>
            <a:r>
              <a:rPr lang="en"/>
              <a:t>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Launch Jupyter Notebook in your start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command prompt will go out. Do not close it. Just ignore it.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2052800"/>
            <a:ext cx="40957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codes on Jupyter notebook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Go to http://localhost:8888/tree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	If you are creating a new notebook, press new-&gt;Julia. If you would like to open a .ipynb file, select from the list or upload to the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63" y="2268449"/>
            <a:ext cx="7697475" cy="24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grpSp>
        <p:nvGrpSpPr>
          <p:cNvPr id="162" name="Google Shape;162;p28"/>
          <p:cNvGrpSpPr/>
          <p:nvPr/>
        </p:nvGrpSpPr>
        <p:grpSpPr>
          <a:xfrm>
            <a:off x="152400" y="872925"/>
            <a:ext cx="8839202" cy="3209025"/>
            <a:chOff x="152400" y="872925"/>
            <a:chExt cx="8839202" cy="3209025"/>
          </a:xfrm>
        </p:grpSpPr>
        <p:grpSp>
          <p:nvGrpSpPr>
            <p:cNvPr id="163" name="Google Shape;163;p28"/>
            <p:cNvGrpSpPr/>
            <p:nvPr/>
          </p:nvGrpSpPr>
          <p:grpSpPr>
            <a:xfrm>
              <a:off x="152400" y="872925"/>
              <a:ext cx="8839202" cy="2583003"/>
              <a:chOff x="152400" y="872925"/>
              <a:chExt cx="8839202" cy="2583003"/>
            </a:xfrm>
          </p:grpSpPr>
          <p:pic>
            <p:nvPicPr>
              <p:cNvPr id="164" name="Google Shape;164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400" y="1514100"/>
                <a:ext cx="8839202" cy="19418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" name="Google Shape;165;p28"/>
              <p:cNvSpPr txBox="1"/>
              <p:nvPr/>
            </p:nvSpPr>
            <p:spPr>
              <a:xfrm>
                <a:off x="1034100" y="872925"/>
                <a:ext cx="3537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Filename, double to rename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6" name="Google Shape;166;p28"/>
              <p:cNvSpPr/>
              <p:nvPr/>
            </p:nvSpPr>
            <p:spPr>
              <a:xfrm>
                <a:off x="1477250" y="1248950"/>
                <a:ext cx="107400" cy="3357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" name="Google Shape;167;p28"/>
            <p:cNvSpPr txBox="1"/>
            <p:nvPr/>
          </p:nvSpPr>
          <p:spPr>
            <a:xfrm>
              <a:off x="311700" y="3598350"/>
              <a:ext cx="59895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Cell, can either store code,text and photo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389450" y="3025650"/>
              <a:ext cx="188100" cy="572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grpSp>
        <p:nvGrpSpPr>
          <p:cNvPr id="174" name="Google Shape;174;p29"/>
          <p:cNvGrpSpPr/>
          <p:nvPr/>
        </p:nvGrpSpPr>
        <p:grpSpPr>
          <a:xfrm>
            <a:off x="85250" y="1513888"/>
            <a:ext cx="9058750" cy="1776263"/>
            <a:chOff x="85250" y="1513888"/>
            <a:chExt cx="9058750" cy="1776263"/>
          </a:xfrm>
        </p:grpSpPr>
        <p:pic>
          <p:nvPicPr>
            <p:cNvPr id="175" name="Google Shape;175;p29"/>
            <p:cNvPicPr preferRelativeResize="0"/>
            <p:nvPr/>
          </p:nvPicPr>
          <p:blipFill rotWithShape="1">
            <a:blip r:embed="rId3">
              <a:alphaModFix/>
            </a:blip>
            <a:srcRect b="55561" l="0" r="53106" t="29223"/>
            <a:stretch/>
          </p:blipFill>
          <p:spPr>
            <a:xfrm>
              <a:off x="152400" y="2081574"/>
              <a:ext cx="8991600" cy="640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9"/>
            <p:cNvSpPr txBox="1"/>
            <p:nvPr/>
          </p:nvSpPr>
          <p:spPr>
            <a:xfrm>
              <a:off x="85250" y="2780875"/>
              <a:ext cx="5727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Save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9"/>
            <p:cNvSpPr txBox="1"/>
            <p:nvPr/>
          </p:nvSpPr>
          <p:spPr>
            <a:xfrm>
              <a:off x="657950" y="2780875"/>
              <a:ext cx="5727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Add cell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9"/>
            <p:cNvSpPr txBox="1"/>
            <p:nvPr/>
          </p:nvSpPr>
          <p:spPr>
            <a:xfrm>
              <a:off x="3999300" y="2780875"/>
              <a:ext cx="5727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Run the cell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4759350" y="2780875"/>
              <a:ext cx="6930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Force Stop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9"/>
            <p:cNvSpPr txBox="1"/>
            <p:nvPr/>
          </p:nvSpPr>
          <p:spPr>
            <a:xfrm>
              <a:off x="5309550" y="2780875"/>
              <a:ext cx="8010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Restart shell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9"/>
            <p:cNvSpPr txBox="1"/>
            <p:nvPr/>
          </p:nvSpPr>
          <p:spPr>
            <a:xfrm>
              <a:off x="5789325" y="1513888"/>
              <a:ext cx="15567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Restart and run all cells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9"/>
            <p:cNvSpPr txBox="1"/>
            <p:nvPr/>
          </p:nvSpPr>
          <p:spPr>
            <a:xfrm>
              <a:off x="6398300" y="2806550"/>
              <a:ext cx="18339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Type of the cell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REPL vs File vs Jupyter Notebook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REPL vs File vs Jupyter Notebook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REPL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Official method to run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the expression one-by-one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Interactive, </a:t>
            </a:r>
            <a:r>
              <a:rPr lang="en"/>
              <a:t>suitable</a:t>
            </a:r>
            <a:r>
              <a:rPr lang="en"/>
              <a:t> for short program/expression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Official method to run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Non-interactive, Need to use print function to see the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for complex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REPL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(Read–eval–print loop)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REPL vs File vs Jupyter Notebook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codes with IJulia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install Julia first and install the kernel as a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enter the express</a:t>
            </a:r>
            <a:r>
              <a:rPr lang="en"/>
              <a:t>ion one-by-one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execute one-by-one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Variables, Expressions and Statements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tore a value for later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identifier(name)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 the identifier(name) to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A variable called message is </a:t>
            </a:r>
            <a:r>
              <a:rPr lang="en"/>
              <a:t>created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5" y="2571750"/>
            <a:ext cx="29432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ombination of one or more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Constants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Variables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Operators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(a+2)*3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instruction </a:t>
            </a:r>
            <a:r>
              <a:rPr lang="en"/>
              <a:t>for Julia</a:t>
            </a:r>
            <a:r>
              <a:rPr lang="en"/>
              <a:t> to perform an 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A statement to create(initialize) variable message</a:t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75" y="1844525"/>
            <a:ext cx="29432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of Variables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variables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Julia supports using non-english characters(in UTF-8 encoding)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begin with a </a:t>
            </a:r>
            <a:r>
              <a:rPr lang="en"/>
              <a:t>characters or</a:t>
            </a:r>
            <a:r>
              <a:rPr lang="en"/>
              <a:t> underscore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words are reserved and not allowed to be the name of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variable names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38"/>
          <p:cNvGraphicFramePr/>
          <p:nvPr/>
        </p:nvGraphicFramePr>
        <p:xfrm>
          <a:off x="674100" y="22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{9B85D725-64C9-4AD7-A644-5930BD20ACBD}</a:tableStyleId>
              </a:tblPr>
              <a:tblGrid>
                <a:gridCol w="3897900"/>
                <a:gridCol w="3897900"/>
              </a:tblGrid>
              <a:tr h="3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Valid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Invalid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abc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!abc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_abc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123abc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abc!123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try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δ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안녕하세요abc123!δ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REPL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Julia REPL interactive session, the command line will </a:t>
            </a:r>
            <a:r>
              <a:rPr lang="en"/>
              <a:t>repeatedly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takes single user inputs (i.e., single expressions)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evaluates (executes)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returns the result to the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start a new interactive session, Type “julia” in command-line prompt or double-clicking the Julia executable)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quit the session,press Ctrl+D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prompt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Press Windows button +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 cmd and press 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new command prompt will be opened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“cd &lt;dir&gt;” to change directory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863" y="590550"/>
            <a:ext cx="37814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725" y="2877298"/>
            <a:ext cx="4494574" cy="17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Julia REPL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cmd and type “julia”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Desktop icon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38"/>
            <a:ext cx="56388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500" y="676775"/>
            <a:ext cx="1136825" cy="12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interactive session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Steps: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Running julia interactive session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Enter "1+2"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ress enter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Type “ans” and press enter</a:t>
            </a:r>
            <a:endParaRPr sz="180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7749"/>
          <a:stretch/>
        </p:blipFill>
        <p:spPr>
          <a:xfrm>
            <a:off x="4832400" y="1698475"/>
            <a:ext cx="4199400" cy="22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0910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Expected Result: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“Hello world” program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“Hello world” program is a very simple program to introduce the syntax and print function.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Steps: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Running julia interactive session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Type “println(“Hello World”)”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Press enter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Expected Result: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7638"/>
          <a:stretch/>
        </p:blipFill>
        <p:spPr>
          <a:xfrm>
            <a:off x="4832400" y="1900239"/>
            <a:ext cx="4311600" cy="192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program from files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program from files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method to run Julia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in a file with .jl extension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 all in once, according to the sequence in the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new line to </a:t>
            </a:r>
            <a:r>
              <a:rPr lang="en"/>
              <a:t>separate</a:t>
            </a:r>
            <a:r>
              <a:rPr lang="en"/>
              <a:t> the expression/statement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571750"/>
            <a:ext cx="3697902" cy="16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013" y="2557613"/>
            <a:ext cx="44862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