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0.xml.rels" ContentType="application/vnd.openxmlformats-package.relationships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3.jpeg" ContentType="image/jpeg"/>
  <Override PartName="/ppt/media/image39.jpeg" ContentType="image/jpeg"/>
  <Override PartName="/ppt/media/image38.jpeg" ContentType="image/jpeg"/>
  <Override PartName="/ppt/media/image36.jpeg" ContentType="image/jpeg"/>
  <Override PartName="/ppt/media/image35.jpeg" ContentType="image/jpeg"/>
  <Override PartName="/ppt/media/image33.jpeg" ContentType="image/jpeg"/>
  <Override PartName="/ppt/media/image28.png" ContentType="image/png"/>
  <Override PartName="/ppt/media/image27.png" ContentType="image/png"/>
  <Override PartName="/ppt/media/image26.jpeg" ContentType="image/jpeg"/>
  <Override PartName="/ppt/media/image29.png" ContentType="image/png"/>
  <Override PartName="/ppt/media/image44.png" ContentType="image/png"/>
  <Override PartName="/ppt/media/image30.png" ContentType="image/png"/>
  <Override PartName="/ppt/media/image25.jpeg" ContentType="image/jpeg"/>
  <Override PartName="/ppt/media/image31.jpeg" ContentType="image/jpeg"/>
  <Override PartName="/ppt/media/image23.png" ContentType="image/png"/>
  <Override PartName="/ppt/media/image20.png" ContentType="image/png"/>
  <Override PartName="/ppt/media/image19.png" ContentType="image/png"/>
  <Override PartName="/ppt/media/image42.png" ContentType="image/png"/>
  <Override PartName="/ppt/media/image17.jpeg" ContentType="image/jpeg"/>
  <Override PartName="/ppt/media/image16.jpeg" ContentType="image/jpeg"/>
  <Override PartName="/ppt/media/image14.png" ContentType="image/png"/>
  <Override PartName="/ppt/media/image13.png" ContentType="image/png"/>
  <Override PartName="/ppt/media/image21.jpeg" ContentType="image/jpeg"/>
  <Override PartName="/ppt/media/image11.jpeg" ContentType="image/jpeg"/>
  <Override PartName="/ppt/media/image22.jpeg" ContentType="image/jpeg"/>
  <Override PartName="/ppt/media/image40.jpeg" ContentType="image/jpeg"/>
  <Override PartName="/ppt/media/image37.jpeg" ContentType="image/jpeg"/>
  <Override PartName="/ppt/media/image15.png" ContentType="image/png"/>
  <Override PartName="/ppt/media/image9.png" ContentType="image/png"/>
  <Override PartName="/ppt/media/image8.jpeg" ContentType="image/jpeg"/>
  <Override PartName="/ppt/media/image41.jpeg" ContentType="image/jpeg"/>
  <Override PartName="/ppt/media/image7.jpeg" ContentType="image/jpeg"/>
  <Override PartName="/ppt/media/image24.png" ContentType="image/png"/>
  <Override PartName="/ppt/media/image34.jpeg" ContentType="image/jpeg"/>
  <Override PartName="/ppt/media/image5.png" ContentType="image/png"/>
  <Override PartName="/ppt/media/image12.jpeg" ContentType="image/jpeg"/>
  <Override PartName="/ppt/media/image18.png" ContentType="image/png"/>
  <Override PartName="/ppt/media/image4.png" ContentType="image/png"/>
  <Override PartName="/ppt/media/image3.jpeg" ContentType="image/jpeg"/>
  <Override PartName="/ppt/media/image6.png" ContentType="image/png"/>
  <Override PartName="/ppt/media/image2.jpeg" ContentType="image/jpeg"/>
  <Override PartName="/ppt/media/image10.png" ContentType="image/png"/>
  <Override PartName="/ppt/media/image32.jpeg" ContentType="image/jpeg"/>
  <Override PartName="/ppt/media/image1.jpeg" ContentType="image/jpe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5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5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12B56EC-C8E4-4FD7-8093-05B5B5E1FF16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75A5B29-B234-448A-8894-964B7622D2EB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3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A9BC574-176B-475E-834E-54B54A4189B3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9.png"/><Relationship Id="rId3" Type="http://schemas.openxmlformats.org/officeDocument/2006/relationships/image" Target="../media/image30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440" y="27000"/>
            <a:ext cx="9143640" cy="51429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2440" y="4794120"/>
            <a:ext cx="2133360" cy="273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pic>
        <p:nvPicPr>
          <p:cNvPr id="2" name="Picture 7" descr=""/>
          <p:cNvPicPr/>
          <p:nvPr/>
        </p:nvPicPr>
        <p:blipFill>
          <a:blip r:embed="rId3"/>
          <a:srcRect l="0" t="0" r="0" b="19512"/>
          <a:stretch>
            <a:fillRect/>
          </a:stretch>
        </p:blipFill>
        <p:spPr>
          <a:xfrm>
            <a:off x="7239600" y="198000"/>
            <a:ext cx="1714320" cy="34560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6727680" y="4517280"/>
            <a:ext cx="252216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Tahoma"/>
                <a:ea typeface="Tahoma"/>
              </a:rPr>
              <a:t>www.edureka.co/r-for-analytics</a:t>
            </a:r>
            <a:endParaRPr/>
          </a:p>
        </p:txBody>
      </p:sp>
      <p:sp>
        <p:nvSpPr>
          <p:cNvPr id="4" name="CustomShape 4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pic>
        <p:nvPicPr>
          <p:cNvPr id="5" name="Picture 8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352320" y="483480"/>
            <a:ext cx="2218320" cy="2218320"/>
          </a:xfrm>
          <a:prstGeom prst="rect">
            <a:avLst/>
          </a:prstGeom>
          <a:ln>
            <a:noFill/>
          </a:ln>
        </p:spPr>
      </p:pic>
      <p:sp>
        <p:nvSpPr>
          <p:cNvPr id="6" name="CustomShape 5"/>
          <p:cNvSpPr/>
          <p:nvPr/>
        </p:nvSpPr>
        <p:spPr>
          <a:xfrm>
            <a:off x="5292000" y="4811400"/>
            <a:ext cx="395460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Tahoma"/>
                <a:ea typeface="Tahoma"/>
              </a:rPr>
              <a:t>www.edureka.co/testing-with-selenium-webdriver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35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598680"/>
            <a:ext cx="465840" cy="82080"/>
          </a:xfrm>
          <a:prstGeom prst="rect">
            <a:avLst/>
          </a:prstGeom>
          <a:solidFill>
            <a:srgbClr val="0076a3"/>
          </a:solidFill>
          <a:ln w="25560">
            <a:noFill/>
          </a:ln>
        </p:spPr>
      </p:sp>
      <p:pic>
        <p:nvPicPr>
          <p:cNvPr id="44" name="Picture 7" descr=""/>
          <p:cNvPicPr/>
          <p:nvPr/>
        </p:nvPicPr>
        <p:blipFill>
          <a:blip r:embed="rId3"/>
          <a:srcRect l="0" t="0" r="0" b="19512"/>
          <a:stretch>
            <a:fillRect/>
          </a:stretch>
        </p:blipFill>
        <p:spPr>
          <a:xfrm>
            <a:off x="7315200" y="209520"/>
            <a:ext cx="1714320" cy="34560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34920" y="4795920"/>
            <a:ext cx="144108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70c0"/>
                </a:solidFill>
                <a:latin typeface="Tahoma"/>
                <a:ea typeface="Tahoma"/>
              </a:rPr>
              <a:t>Slide</a:t>
            </a:r>
            <a:r>
              <a:rPr lang="en-IN" sz="1200">
                <a:solidFill>
                  <a:srgbClr val="0070c0"/>
                </a:solidFill>
                <a:latin typeface="Tahoma"/>
                <a:ea typeface="Tahoma"/>
              </a:rPr>
              <a:t> </a:t>
            </a:r>
            <a:fld id="{B3AFF3D6-97C8-4126-B42E-644378111D6F}" type="slidenum">
              <a:rPr lang="en-IN" sz="1200">
                <a:solidFill>
                  <a:srgbClr val="0070c0"/>
                </a:solidFill>
                <a:latin typeface="Tahoma"/>
                <a:ea typeface="Tahoma"/>
              </a:rPr>
              <a:t>&lt;number&gt;</a:t>
            </a:fld>
            <a:endParaRPr/>
          </a:p>
        </p:txBody>
      </p:sp>
      <p:sp>
        <p:nvSpPr>
          <p:cNvPr id="46" name="CustomShape 3"/>
          <p:cNvSpPr/>
          <p:nvPr/>
        </p:nvSpPr>
        <p:spPr>
          <a:xfrm>
            <a:off x="34920" y="4795920"/>
            <a:ext cx="144108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70c0"/>
                </a:solidFill>
                <a:latin typeface="Tahoma"/>
                <a:ea typeface="Tahoma"/>
              </a:rPr>
              <a:t>Slide</a:t>
            </a:r>
            <a:r>
              <a:rPr lang="en-IN" sz="1200">
                <a:solidFill>
                  <a:srgbClr val="0070c0"/>
                </a:solidFill>
                <a:latin typeface="Tahoma"/>
                <a:ea typeface="Tahoma"/>
              </a:rPr>
              <a:t> </a:t>
            </a:r>
            <a:fld id="{57B9242E-A804-47CD-A9FD-7789B067D3BA}" type="slidenum">
              <a:rPr lang="en-IN" sz="1200">
                <a:solidFill>
                  <a:srgbClr val="0070c0"/>
                </a:solidFill>
                <a:latin typeface="Tahoma"/>
                <a:ea typeface="Tahoma"/>
              </a:rPr>
              <a:t>&lt;number&gt;</a:t>
            </a:fld>
            <a:endParaRPr/>
          </a:p>
        </p:txBody>
      </p:sp>
      <p:sp>
        <p:nvSpPr>
          <p:cNvPr id="47" name="CustomShape 4"/>
          <p:cNvSpPr/>
          <p:nvPr/>
        </p:nvSpPr>
        <p:spPr>
          <a:xfrm>
            <a:off x="34920" y="4795920"/>
            <a:ext cx="144108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70c0"/>
                </a:solidFill>
                <a:latin typeface="Tahoma"/>
                <a:ea typeface="Tahoma"/>
              </a:rPr>
              <a:t>Slide</a:t>
            </a:r>
            <a:r>
              <a:rPr lang="en-IN" sz="1200">
                <a:solidFill>
                  <a:srgbClr val="0070c0"/>
                </a:solidFill>
                <a:latin typeface="Tahoma"/>
                <a:ea typeface="Tahoma"/>
              </a:rPr>
              <a:t> </a:t>
            </a:r>
            <a:fld id="{2BC4182E-8CC8-4A64-907C-ECBD6A6D3BC2}" type="slidenum">
              <a:rPr lang="en-IN" sz="1200">
                <a:solidFill>
                  <a:srgbClr val="0070c0"/>
                </a:solidFill>
                <a:latin typeface="Tahoma"/>
                <a:ea typeface="Tahoma"/>
              </a:rPr>
              <a:t>&lt;number&gt;</a:t>
            </a:fld>
            <a:endParaRPr/>
          </a:p>
        </p:txBody>
      </p:sp>
      <p:sp>
        <p:nvSpPr>
          <p:cNvPr id="48" name="CustomShape 5"/>
          <p:cNvSpPr/>
          <p:nvPr/>
        </p:nvSpPr>
        <p:spPr>
          <a:xfrm>
            <a:off x="5292000" y="4811400"/>
            <a:ext cx="395460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IN" sz="1200">
                <a:solidFill>
                  <a:srgbClr val="0070c0"/>
                </a:solidFill>
                <a:latin typeface="Tahoma"/>
                <a:ea typeface="Tahoma"/>
              </a:rPr>
              <a:t>www.edureka.co/testing-with-selenium-webdriver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35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EE96449-DDB1-4856-A535-984F93A319FE}" type="slidenum">
              <a:rPr lang="en-IN" sz="1200">
                <a:solidFill>
                  <a:srgbClr val="474747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0" y="598680"/>
            <a:ext cx="465840" cy="82080"/>
          </a:xfrm>
          <a:prstGeom prst="rect">
            <a:avLst/>
          </a:prstGeom>
          <a:solidFill>
            <a:srgbClr val="0076a3"/>
          </a:solidFill>
          <a:ln w="25560">
            <a:noFill/>
          </a:ln>
        </p:spPr>
      </p:sp>
      <p:pic>
        <p:nvPicPr>
          <p:cNvPr id="87" name="Picture 7" descr=""/>
          <p:cNvPicPr/>
          <p:nvPr/>
        </p:nvPicPr>
        <p:blipFill>
          <a:blip r:embed="rId3"/>
          <a:srcRect l="0" t="0" r="0" b="19512"/>
          <a:stretch>
            <a:fillRect/>
          </a:stretch>
        </p:blipFill>
        <p:spPr>
          <a:xfrm>
            <a:off x="7315200" y="209520"/>
            <a:ext cx="1714320" cy="345600"/>
          </a:xfrm>
          <a:prstGeom prst="rect">
            <a:avLst/>
          </a:prstGeom>
          <a:ln>
            <a:noFill/>
          </a:ln>
        </p:spPr>
      </p:pic>
      <p:pic>
        <p:nvPicPr>
          <p:cNvPr id="88" name="Picture 2" descr=""/>
          <p:cNvPicPr/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982320" y="1425240"/>
            <a:ext cx="4910760" cy="2790360"/>
          </a:xfrm>
          <a:prstGeom prst="rect">
            <a:avLst/>
          </a:prstGeom>
          <a:ln>
            <a:noFill/>
          </a:ln>
        </p:spPr>
      </p:pic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35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598680"/>
            <a:ext cx="465840" cy="82080"/>
          </a:xfrm>
          <a:prstGeom prst="rect">
            <a:avLst/>
          </a:prstGeom>
          <a:solidFill>
            <a:srgbClr val="0076a3"/>
          </a:solidFill>
          <a:ln w="25560">
            <a:noFill/>
          </a:ln>
        </p:spPr>
      </p:sp>
      <p:pic>
        <p:nvPicPr>
          <p:cNvPr id="126" name="Picture 7" descr=""/>
          <p:cNvPicPr/>
          <p:nvPr/>
        </p:nvPicPr>
        <p:blipFill>
          <a:blip r:embed="rId3"/>
          <a:srcRect l="0" t="0" r="0" b="19512"/>
          <a:stretch>
            <a:fillRect/>
          </a:stretch>
        </p:blipFill>
        <p:spPr>
          <a:xfrm>
            <a:off x="7315200" y="209520"/>
            <a:ext cx="1714320" cy="345600"/>
          </a:xfrm>
          <a:prstGeom prst="rect">
            <a:avLst/>
          </a:prstGeom>
          <a:ln>
            <a:noFill/>
          </a:ln>
        </p:spPr>
      </p:pic>
      <p:pic>
        <p:nvPicPr>
          <p:cNvPr id="127" name="Picture 6" descr=""/>
          <p:cNvPicPr/>
          <p:nvPr/>
        </p:nvPicPr>
        <p:blipFill>
          <a:blip r:embed="rId4"/>
          <a:srcRect l="6046" t="12247" r="7769" b="10742"/>
          <a:stretch>
            <a:fillRect/>
          </a:stretch>
        </p:blipFill>
        <p:spPr>
          <a:xfrm>
            <a:off x="2133360" y="1131480"/>
            <a:ext cx="4752000" cy="366840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3379320" y="761400"/>
            <a:ext cx="1971720" cy="471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500">
                <a:solidFill>
                  <a:srgbClr val="002060"/>
                </a:solidFill>
                <a:latin typeface="Castellar"/>
              </a:rPr>
              <a:t>Questions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34920" y="4795920"/>
            <a:ext cx="144108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70c0"/>
                </a:solidFill>
                <a:latin typeface="Tahoma"/>
                <a:ea typeface="Tahoma"/>
              </a:rPr>
              <a:t>Slide</a:t>
            </a:r>
            <a:r>
              <a:rPr lang="en-IN" sz="1200">
                <a:solidFill>
                  <a:srgbClr val="0070c0"/>
                </a:solidFill>
                <a:latin typeface="Tahoma"/>
                <a:ea typeface="Tahoma"/>
              </a:rPr>
              <a:t> </a:t>
            </a:r>
            <a:fld id="{85C41370-FDD5-4B6F-838B-82CACEF80F3C}" type="slidenum">
              <a:rPr lang="en-IN" sz="1200">
                <a:solidFill>
                  <a:srgbClr val="0070c0"/>
                </a:solidFill>
                <a:latin typeface="Tahoma"/>
                <a:ea typeface="Tahoma"/>
              </a:rPr>
              <a:t>&lt;number&gt;</a:t>
            </a:fld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35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598680"/>
            <a:ext cx="465840" cy="82080"/>
          </a:xfrm>
          <a:prstGeom prst="rect">
            <a:avLst/>
          </a:prstGeom>
          <a:solidFill>
            <a:srgbClr val="0076a3"/>
          </a:solidFill>
          <a:ln w="25560">
            <a:noFill/>
          </a:ln>
        </p:spPr>
      </p:sp>
      <p:pic>
        <p:nvPicPr>
          <p:cNvPr id="167" name="Picture 7" descr=""/>
          <p:cNvPicPr/>
          <p:nvPr/>
        </p:nvPicPr>
        <p:blipFill>
          <a:blip r:embed="rId3"/>
          <a:srcRect l="0" t="0" r="0" b="19512"/>
          <a:stretch>
            <a:fillRect/>
          </a:stretch>
        </p:blipFill>
        <p:spPr>
          <a:xfrm>
            <a:off x="7315200" y="209520"/>
            <a:ext cx="1714320" cy="3456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34920" y="4795920"/>
            <a:ext cx="144108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70c0"/>
                </a:solidFill>
                <a:latin typeface="Tahoma"/>
                <a:ea typeface="Tahoma"/>
              </a:rPr>
              <a:t>Slide</a:t>
            </a:r>
            <a:r>
              <a:rPr lang="en-IN" sz="1200">
                <a:solidFill>
                  <a:srgbClr val="0070c0"/>
                </a:solidFill>
                <a:latin typeface="Tahoma"/>
                <a:ea typeface="Tahoma"/>
              </a:rPr>
              <a:t> </a:t>
            </a:r>
            <a:fld id="{2E6B3015-41A4-47E8-9E15-7474546A64CF}" type="slidenum">
              <a:rPr lang="en-IN" sz="1200">
                <a:solidFill>
                  <a:srgbClr val="0070c0"/>
                </a:solidFill>
                <a:latin typeface="Tahoma"/>
                <a:ea typeface="Tahoma"/>
              </a:rPr>
              <a:t>&lt;number&gt;</a:t>
            </a:fld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533520" y="819000"/>
            <a:ext cx="830556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400">
                <a:solidFill>
                  <a:srgbClr val="262626"/>
                </a:solidFill>
                <a:latin typeface="Tahoma"/>
                <a:ea typeface="Tahoma"/>
              </a:rPr>
              <a:t>Your feedback is vital for us, be it a compliment, a suggestion or a complaint. It helps us to make your experience better!</a:t>
            </a:r>
            <a:r>
              <a:rPr lang="en-IN" sz="1400">
                <a:solidFill>
                  <a:srgbClr val="262626"/>
                </a:solidFill>
                <a:latin typeface="Tahoma"/>
                <a:ea typeface="Tahoma"/>
              </a:rPr>
              <a:t>
</a:t>
            </a:r>
            <a:r>
              <a:rPr lang="en-IN" sz="1400">
                <a:solidFill>
                  <a:srgbClr val="262626"/>
                </a:solidFill>
                <a:latin typeface="Tahoma"/>
                <a:ea typeface="Tahoma"/>
              </a:rPr>
              <a:t>
</a:t>
            </a:r>
            <a:r>
              <a:rPr lang="en-IN" sz="1400">
                <a:solidFill>
                  <a:srgbClr val="262626"/>
                </a:solidFill>
                <a:latin typeface="Tahoma"/>
                <a:ea typeface="Tahoma"/>
              </a:rPr>
              <a:t>Please spare few minutes to take the survey after the webinar. </a:t>
            </a:r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35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18FC9CA-2747-441A-82BE-AA0DAA2CE4C7}" type="slidenum">
              <a:rPr lang="en-IN" sz="1200">
                <a:solidFill>
                  <a:srgbClr val="474747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0" y="598680"/>
            <a:ext cx="465840" cy="82080"/>
          </a:xfrm>
          <a:prstGeom prst="rect">
            <a:avLst/>
          </a:prstGeom>
          <a:solidFill>
            <a:srgbClr val="0076a3"/>
          </a:solidFill>
          <a:ln w="25560">
            <a:noFill/>
          </a:ln>
        </p:spPr>
      </p:sp>
      <p:pic>
        <p:nvPicPr>
          <p:cNvPr id="208" name="Picture 7" descr=""/>
          <p:cNvPicPr/>
          <p:nvPr/>
        </p:nvPicPr>
        <p:blipFill>
          <a:blip r:embed="rId3"/>
          <a:srcRect l="0" t="0" r="0" b="19512"/>
          <a:stretch>
            <a:fillRect/>
          </a:stretch>
        </p:blipFill>
        <p:spPr>
          <a:xfrm>
            <a:off x="7315200" y="209520"/>
            <a:ext cx="1714320" cy="345600"/>
          </a:xfrm>
          <a:prstGeom prst="rect">
            <a:avLst/>
          </a:prstGeom>
          <a:ln>
            <a:noFill/>
          </a:ln>
        </p:spPr>
      </p:pic>
      <p:pic>
        <p:nvPicPr>
          <p:cNvPr id="209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3640" cy="5147280"/>
          </a:xfrm>
          <a:prstGeom prst="rect">
            <a:avLst/>
          </a:prstGeom>
          <a:ln>
            <a:noFill/>
          </a:ln>
        </p:spPr>
      </p:pic>
      <p:pic>
        <p:nvPicPr>
          <p:cNvPr id="210" name="Picture 9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044120" y="123480"/>
            <a:ext cx="1840320" cy="330840"/>
          </a:xfrm>
          <a:prstGeom prst="rect">
            <a:avLst/>
          </a:prstGeom>
          <a:ln>
            <a:noFill/>
          </a:ln>
        </p:spPr>
      </p:pic>
      <p:sp>
        <p:nvSpPr>
          <p:cNvPr id="21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35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26040" y="3268440"/>
            <a:ext cx="79696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0070c0"/>
                </a:solidFill>
                <a:latin typeface="Castellar"/>
              </a:rPr>
              <a:t>Learn Why use Selenium with 3 Million Dollar Bugs ?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155520" y="-144360"/>
            <a:ext cx="2408760" cy="2408760"/>
          </a:xfrm>
          <a:prstGeom prst="rect">
            <a:avLst/>
          </a:prstGeom>
          <a:noFill/>
          <a:ln>
            <a:noFill/>
          </a:ln>
        </p:spPr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Bug #3 : E-Commerce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5383080" y="3362400"/>
            <a:ext cx="2283840" cy="697320"/>
          </a:xfrm>
          <a:prstGeom prst="rect">
            <a:avLst/>
          </a:prstGeom>
          <a:gradFill>
            <a:gsLst>
              <a:gs pos="0">
                <a:srgbClr val="006dce"/>
              </a:gs>
              <a:gs pos="50000">
                <a:srgbClr val="00529e"/>
              </a:gs>
              <a:gs pos="100000">
                <a:srgbClr val="006dce"/>
              </a:gs>
            </a:gsLst>
            <a:lin ang="16200000"/>
          </a:gradFill>
          <a:ln>
            <a:noFill/>
          </a:ln>
        </p:spPr>
      </p:sp>
      <p:sp>
        <p:nvSpPr>
          <p:cNvPr id="284" name="CustomShape 3"/>
          <p:cNvSpPr/>
          <p:nvPr/>
        </p:nvSpPr>
        <p:spPr>
          <a:xfrm>
            <a:off x="5383080" y="3362400"/>
            <a:ext cx="2283840" cy="697320"/>
          </a:xfrm>
          <a:prstGeom prst="rect">
            <a:avLst/>
          </a:prstGeom>
          <a:noFill/>
          <a:ln>
            <a:noFill/>
          </a:ln>
        </p:spPr>
        <p:txBody>
          <a:bodyPr lIns="49680" rIns="49680" tIns="49680" bIns="49680" anchor="ctr"/>
          <a:p>
            <a:pPr algn="ctr">
              <a:lnSpc>
                <a:spcPct val="90000"/>
              </a:lnSpc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Cost up to $100,000 </a:t>
            </a:r>
            <a:endParaRPr/>
          </a:p>
        </p:txBody>
      </p:sp>
      <p:pic>
        <p:nvPicPr>
          <p:cNvPr id="285" name="Picture 3" descr=""/>
          <p:cNvPicPr/>
          <p:nvPr/>
        </p:nvPicPr>
        <p:blipFill>
          <a:blip r:embed="rId1"/>
          <a:srcRect l="0" t="0" r="0" b="8971"/>
          <a:stretch>
            <a:fillRect/>
          </a:stretch>
        </p:blipFill>
        <p:spPr>
          <a:xfrm>
            <a:off x="1613880" y="2402640"/>
            <a:ext cx="3768480" cy="26164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How Do These Bugs Creep In</a:t>
            </a:r>
            <a:endParaRPr/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Impacts </a:t>
            </a:r>
            <a:endParaRPr/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Best Practices to Avoid Bugs</a:t>
            </a:r>
            <a:endParaRPr/>
          </a:p>
        </p:txBody>
      </p:sp>
      <p:pic>
        <p:nvPicPr>
          <p:cNvPr id="28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64520" y="934200"/>
            <a:ext cx="3525840" cy="36828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Best Practices to Avoid Bugs</a:t>
            </a:r>
            <a:endParaRPr/>
          </a:p>
        </p:txBody>
      </p:sp>
      <p:pic>
        <p:nvPicPr>
          <p:cNvPr id="29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92000" y="922680"/>
            <a:ext cx="4109400" cy="38448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Best Practices to Avoid Bugs</a:t>
            </a:r>
            <a:endParaRPr/>
          </a:p>
        </p:txBody>
      </p:sp>
      <p:pic>
        <p:nvPicPr>
          <p:cNvPr id="293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62640" y="1086120"/>
            <a:ext cx="5099760" cy="35244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Best Practices to Avoid Bugs</a:t>
            </a:r>
            <a:endParaRPr/>
          </a:p>
        </p:txBody>
      </p:sp>
      <p:pic>
        <p:nvPicPr>
          <p:cNvPr id="295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98280" y="1208520"/>
            <a:ext cx="4660920" cy="33145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Best Practices to Avoid Bugs</a:t>
            </a:r>
            <a:endParaRPr/>
          </a:p>
        </p:txBody>
      </p:sp>
      <p:pic>
        <p:nvPicPr>
          <p:cNvPr id="297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98040" y="1258920"/>
            <a:ext cx="4446720" cy="33595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Best Practices to Avoid Bugs</a:t>
            </a:r>
            <a:endParaRPr/>
          </a:p>
        </p:txBody>
      </p:sp>
      <p:pic>
        <p:nvPicPr>
          <p:cNvPr id="299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22840" y="1054800"/>
            <a:ext cx="3486960" cy="3642120"/>
          </a:xfrm>
          <a:prstGeom prst="rect">
            <a:avLst/>
          </a:prstGeom>
          <a:ln>
            <a:noFill/>
          </a:ln>
        </p:spPr>
      </p:pic>
      <p:sp>
        <p:nvSpPr>
          <p:cNvPr id="300" name="CustomShape 2"/>
          <p:cNvSpPr/>
          <p:nvPr/>
        </p:nvSpPr>
        <p:spPr>
          <a:xfrm flipV="1" rot="10800000">
            <a:off x="399600" y="3326400"/>
            <a:ext cx="310680" cy="2480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a6cc5"/>
            </a:solidFill>
            <a:round/>
            <a:headEnd len="med" type="triangle" w="med"/>
            <a:tailEnd len="med" type="triangle" w="med"/>
          </a:ln>
        </p:spPr>
      </p:sp>
      <p:sp>
        <p:nvSpPr>
          <p:cNvPr id="301" name="CustomShape 3"/>
          <p:cNvSpPr/>
          <p:nvPr/>
        </p:nvSpPr>
        <p:spPr>
          <a:xfrm rot="10800000">
            <a:off x="399600" y="3575520"/>
            <a:ext cx="310680" cy="2376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a6cc5"/>
            </a:solidFill>
            <a:round/>
            <a:headEnd len="med" type="triangle" w="med"/>
            <a:tailEnd len="med" type="triangle" w="med"/>
          </a:ln>
        </p:spPr>
      </p:sp>
      <p:sp>
        <p:nvSpPr>
          <p:cNvPr id="302" name="CustomShape 4"/>
          <p:cNvSpPr/>
          <p:nvPr/>
        </p:nvSpPr>
        <p:spPr>
          <a:xfrm rot="16200000">
            <a:off x="-115920" y="3367080"/>
            <a:ext cx="86544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350">
                <a:solidFill>
                  <a:srgbClr val="c00000"/>
                </a:solidFill>
                <a:latin typeface="Tahoma"/>
                <a:ea typeface="Tahoma"/>
              </a:rPr>
              <a:t>Testing</a:t>
            </a:r>
            <a:endParaRPr/>
          </a:p>
        </p:txBody>
      </p:sp>
    </p:spTree>
  </p:cSld>
  <p:transition spd="slow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Best Practices to Avoid Bugs</a:t>
            </a:r>
            <a:endParaRPr/>
          </a:p>
        </p:txBody>
      </p:sp>
      <p:pic>
        <p:nvPicPr>
          <p:cNvPr id="30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61160" y="941400"/>
            <a:ext cx="4335480" cy="3834360"/>
          </a:xfrm>
          <a:prstGeom prst="rect">
            <a:avLst/>
          </a:prstGeom>
          <a:ln>
            <a:noFill/>
          </a:ln>
        </p:spPr>
      </p:pic>
      <p:sp>
        <p:nvSpPr>
          <p:cNvPr id="305" name="CustomShape 2"/>
          <p:cNvSpPr/>
          <p:nvPr/>
        </p:nvSpPr>
        <p:spPr>
          <a:xfrm flipV="1" rot="10800000">
            <a:off x="399600" y="3123000"/>
            <a:ext cx="310680" cy="387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a6cc5"/>
            </a:solidFill>
            <a:round/>
            <a:headEnd len="med" type="triangle" w="med"/>
            <a:tailEnd len="med" type="triangle" w="med"/>
          </a:ln>
        </p:spPr>
      </p:sp>
      <p:sp>
        <p:nvSpPr>
          <p:cNvPr id="306" name="CustomShape 3"/>
          <p:cNvSpPr/>
          <p:nvPr/>
        </p:nvSpPr>
        <p:spPr>
          <a:xfrm rot="10800000">
            <a:off x="399600" y="3510360"/>
            <a:ext cx="310680" cy="3708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a6cc5"/>
            </a:solidFill>
            <a:round/>
            <a:headEnd len="med" type="triangle" w="med"/>
            <a:tailEnd len="med" type="triangle" w="med"/>
          </a:ln>
        </p:spPr>
      </p:sp>
      <p:sp>
        <p:nvSpPr>
          <p:cNvPr id="307" name="CustomShape 4"/>
          <p:cNvSpPr/>
          <p:nvPr/>
        </p:nvSpPr>
        <p:spPr>
          <a:xfrm>
            <a:off x="554400" y="3510360"/>
            <a:ext cx="155160" cy="360"/>
          </a:xfrm>
          <a:prstGeom prst="straightConnector1">
            <a:avLst/>
          </a:prstGeom>
          <a:noFill/>
          <a:ln w="9360">
            <a:solidFill>
              <a:srgbClr val="0a6cc5"/>
            </a:solidFill>
            <a:round/>
            <a:tailEnd len="med" type="triangle" w="med"/>
          </a:ln>
        </p:spPr>
      </p:sp>
      <p:sp>
        <p:nvSpPr>
          <p:cNvPr id="308" name="CustomShape 5"/>
          <p:cNvSpPr/>
          <p:nvPr/>
        </p:nvSpPr>
        <p:spPr>
          <a:xfrm rot="16200000">
            <a:off x="-135360" y="3357360"/>
            <a:ext cx="86544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350">
                <a:solidFill>
                  <a:srgbClr val="c00000"/>
                </a:solidFill>
                <a:latin typeface="Tahoma"/>
                <a:ea typeface="Tahoma"/>
              </a:rPr>
              <a:t>Testing</a:t>
            </a:r>
            <a:endParaRPr/>
          </a:p>
        </p:txBody>
      </p:sp>
    </p:spTree>
  </p:cSld>
  <p:transition spd="slow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554760" y="914400"/>
            <a:ext cx="3965400" cy="368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250000"/>
              </a:lnSpc>
            </a:pPr>
            <a:r>
              <a:rPr lang="en-IN" sz="1350">
                <a:solidFill>
                  <a:srgbClr val="2191c9"/>
                </a:solidFill>
                <a:latin typeface="Tahoma"/>
                <a:ea typeface="Tahoma"/>
              </a:rPr>
              <a:t>What Is A Million Dollar Bug?</a:t>
            </a:r>
            <a:endParaRPr/>
          </a:p>
          <a:p>
            <a:pPr>
              <a:lnSpc>
                <a:spcPct val="250000"/>
              </a:lnSpc>
            </a:pPr>
            <a:r>
              <a:rPr lang="en-IN" sz="1350">
                <a:solidFill>
                  <a:srgbClr val="2191c9"/>
                </a:solidFill>
                <a:latin typeface="Tahoma"/>
                <a:ea typeface="Tahoma"/>
              </a:rPr>
              <a:t>Million Dollar Bug  #1 </a:t>
            </a:r>
            <a:endParaRPr/>
          </a:p>
          <a:p>
            <a:pPr>
              <a:lnSpc>
                <a:spcPct val="250000"/>
              </a:lnSpc>
            </a:pPr>
            <a:r>
              <a:rPr lang="en-IN" sz="1350">
                <a:solidFill>
                  <a:srgbClr val="2191c9"/>
                </a:solidFill>
                <a:latin typeface="Tahoma"/>
                <a:ea typeface="Tahoma"/>
              </a:rPr>
              <a:t>Million Dollar Bug  #2 </a:t>
            </a:r>
            <a:endParaRPr/>
          </a:p>
          <a:p>
            <a:pPr>
              <a:lnSpc>
                <a:spcPct val="250000"/>
              </a:lnSpc>
            </a:pPr>
            <a:r>
              <a:rPr lang="en-IN" sz="1350">
                <a:solidFill>
                  <a:srgbClr val="2191c9"/>
                </a:solidFill>
                <a:latin typeface="Tahoma"/>
                <a:ea typeface="Tahoma"/>
              </a:rPr>
              <a:t>Million Dollar Bug  #3</a:t>
            </a:r>
            <a:endParaRPr/>
          </a:p>
          <a:p>
            <a:pPr>
              <a:lnSpc>
                <a:spcPct val="250000"/>
              </a:lnSpc>
            </a:pPr>
            <a:r>
              <a:rPr lang="en-IN" sz="1350">
                <a:solidFill>
                  <a:srgbClr val="2191c9"/>
                </a:solidFill>
                <a:latin typeface="Tahoma"/>
                <a:ea typeface="Tahoma"/>
              </a:rPr>
              <a:t>Impact Of A Million Dollar Bug</a:t>
            </a:r>
            <a:endParaRPr/>
          </a:p>
          <a:p>
            <a:pPr>
              <a:lnSpc>
                <a:spcPct val="250000"/>
              </a:lnSpc>
            </a:pPr>
            <a:r>
              <a:rPr lang="en-IN" sz="1350">
                <a:solidFill>
                  <a:srgbClr val="2191c9"/>
                </a:solidFill>
                <a:latin typeface="Tahoma"/>
                <a:ea typeface="Tahoma"/>
              </a:rPr>
              <a:t>Best Practices to Avoid Such Bugs</a:t>
            </a:r>
            <a:endParaRPr/>
          </a:p>
          <a:p>
            <a:pPr>
              <a:lnSpc>
                <a:spcPct val="250000"/>
              </a:lnSpc>
            </a:pPr>
            <a:r>
              <a:rPr lang="en-IN" sz="1350">
                <a:solidFill>
                  <a:srgbClr val="2191c9"/>
                </a:solidFill>
                <a:latin typeface="Tahoma"/>
                <a:ea typeface="Tahoma"/>
              </a:rPr>
              <a:t>How Selenium Automation Helps</a:t>
            </a:r>
            <a:endParaRPr/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Best Practices to Avoid Bugs</a:t>
            </a:r>
            <a:endParaRPr/>
          </a:p>
        </p:txBody>
      </p:sp>
      <p:pic>
        <p:nvPicPr>
          <p:cNvPr id="31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69760" y="1267560"/>
            <a:ext cx="4153320" cy="3304080"/>
          </a:xfrm>
          <a:prstGeom prst="rect">
            <a:avLst/>
          </a:prstGeom>
          <a:ln>
            <a:noFill/>
          </a:ln>
        </p:spPr>
      </p:pic>
      <p:sp>
        <p:nvSpPr>
          <p:cNvPr id="311" name="CustomShape 2"/>
          <p:cNvSpPr/>
          <p:nvPr/>
        </p:nvSpPr>
        <p:spPr>
          <a:xfrm flipV="1" rot="10800000">
            <a:off x="399600" y="3287520"/>
            <a:ext cx="310680" cy="45684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a6cc5"/>
            </a:solidFill>
            <a:round/>
            <a:headEnd len="med" type="triangle" w="med"/>
            <a:tailEnd len="med" type="triangle" w="med"/>
          </a:ln>
        </p:spPr>
      </p:sp>
      <p:sp>
        <p:nvSpPr>
          <p:cNvPr id="312" name="CustomShape 3"/>
          <p:cNvSpPr/>
          <p:nvPr/>
        </p:nvSpPr>
        <p:spPr>
          <a:xfrm rot="10800000">
            <a:off x="399600" y="3745440"/>
            <a:ext cx="310680" cy="4374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a6cc5"/>
            </a:solidFill>
            <a:round/>
            <a:headEnd len="med" type="triangle" w="med"/>
            <a:tailEnd len="med" type="triangle" w="med"/>
          </a:ln>
        </p:spPr>
      </p:sp>
      <p:sp>
        <p:nvSpPr>
          <p:cNvPr id="313" name="CustomShape 4"/>
          <p:cNvSpPr/>
          <p:nvPr/>
        </p:nvSpPr>
        <p:spPr>
          <a:xfrm>
            <a:off x="554400" y="3516480"/>
            <a:ext cx="155160" cy="360"/>
          </a:xfrm>
          <a:prstGeom prst="straightConnector1">
            <a:avLst/>
          </a:prstGeom>
          <a:noFill/>
          <a:ln w="9360">
            <a:solidFill>
              <a:srgbClr val="0a6cc5"/>
            </a:solidFill>
            <a:round/>
            <a:tailEnd len="med" type="triangle" w="med"/>
          </a:ln>
        </p:spPr>
      </p:sp>
      <p:sp>
        <p:nvSpPr>
          <p:cNvPr id="314" name="CustomShape 5"/>
          <p:cNvSpPr/>
          <p:nvPr/>
        </p:nvSpPr>
        <p:spPr>
          <a:xfrm>
            <a:off x="554400" y="3866760"/>
            <a:ext cx="155160" cy="360"/>
          </a:xfrm>
          <a:prstGeom prst="straightConnector1">
            <a:avLst/>
          </a:prstGeom>
          <a:noFill/>
          <a:ln w="9360">
            <a:solidFill>
              <a:srgbClr val="0a6cc5"/>
            </a:solidFill>
            <a:round/>
            <a:tailEnd len="med" type="triangle" w="med"/>
          </a:ln>
        </p:spPr>
      </p:sp>
      <p:sp>
        <p:nvSpPr>
          <p:cNvPr id="315" name="CustomShape 6"/>
          <p:cNvSpPr/>
          <p:nvPr/>
        </p:nvSpPr>
        <p:spPr>
          <a:xfrm rot="16200000">
            <a:off x="-107640" y="3573000"/>
            <a:ext cx="86544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350">
                <a:solidFill>
                  <a:srgbClr val="c00000"/>
                </a:solidFill>
                <a:latin typeface="Tahoma"/>
                <a:ea typeface="Tahoma"/>
              </a:rPr>
              <a:t>Testing</a:t>
            </a:r>
            <a:endParaRPr/>
          </a:p>
        </p:txBody>
      </p:sp>
    </p:spTree>
  </p:cSld>
  <p:transition spd="slow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Why Rigorous Testing is Mandatory</a:t>
            </a:r>
            <a:endParaRPr/>
          </a:p>
        </p:txBody>
      </p:sp>
    </p:spTree>
  </p:cSld>
  <p:transition spd="slow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Ways of Software Testing</a:t>
            </a:r>
            <a:endParaRPr/>
          </a:p>
        </p:txBody>
      </p:sp>
      <p:pic>
        <p:nvPicPr>
          <p:cNvPr id="31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9960" y="940680"/>
            <a:ext cx="6572880" cy="39816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Manual  Vs Automation</a:t>
            </a:r>
            <a:endParaRPr/>
          </a:p>
        </p:txBody>
      </p:sp>
      <p:pic>
        <p:nvPicPr>
          <p:cNvPr id="32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68120" cy="51429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56960" y="771840"/>
            <a:ext cx="7030080" cy="4124520"/>
          </a:xfrm>
          <a:prstGeom prst="rect">
            <a:avLst/>
          </a:prstGeom>
          <a:ln>
            <a:noFill/>
          </a:ln>
        </p:spPr>
      </p:pic>
      <p:sp>
        <p:nvSpPr>
          <p:cNvPr id="322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Manual  Vs Automation</a:t>
            </a:r>
            <a:endParaRPr/>
          </a:p>
        </p:txBody>
      </p:sp>
    </p:spTree>
  </p:cSld>
  <p:transition spd="slow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98880" y="154440"/>
            <a:ext cx="710064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262626"/>
                </a:solidFill>
                <a:latin typeface="Calibri"/>
              </a:rPr>
              <a:t>Which Test Cases To Automate And Which To Not?</a:t>
            </a:r>
            <a:endParaRPr/>
          </a:p>
        </p:txBody>
      </p:sp>
      <p:sp>
        <p:nvSpPr>
          <p:cNvPr id="324" name="CustomShape 2"/>
          <p:cNvSpPr/>
          <p:nvPr/>
        </p:nvSpPr>
        <p:spPr>
          <a:xfrm>
            <a:off x="501840" y="741960"/>
            <a:ext cx="8204040" cy="50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350">
                <a:solidFill>
                  <a:srgbClr val="0b5394"/>
                </a:solidFill>
                <a:latin typeface="Tahoma"/>
                <a:ea typeface="Tahoma"/>
              </a:rPr>
              <a:t>Test cases to be automated can be selected using the following criterion 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25" name="CustomShape 3"/>
          <p:cNvSpPr/>
          <p:nvPr/>
        </p:nvSpPr>
        <p:spPr>
          <a:xfrm>
            <a:off x="501840" y="2937240"/>
            <a:ext cx="8204040" cy="29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350">
                <a:solidFill>
                  <a:srgbClr val="0b5394"/>
                </a:solidFill>
                <a:latin typeface="Tahoma"/>
                <a:ea typeface="Tahoma"/>
              </a:rPr>
              <a:t>The following category of test cases are not suitable for automation :</a:t>
            </a:r>
            <a:endParaRPr/>
          </a:p>
        </p:txBody>
      </p:sp>
    </p:spTree>
  </p:cSld>
  <p:transition spd="slow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98880" y="154440"/>
            <a:ext cx="710064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262626"/>
                </a:solidFill>
                <a:latin typeface="Calibri"/>
              </a:rPr>
              <a:t>Selenium salient features </a:t>
            </a:r>
            <a:endParaRPr/>
          </a:p>
        </p:txBody>
      </p:sp>
    </p:spTree>
  </p:cSld>
  <p:transition spd="slow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98880" y="154440"/>
            <a:ext cx="710064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262626"/>
                </a:solidFill>
                <a:latin typeface="Calibri"/>
              </a:rPr>
              <a:t>Selenium WebDriver salient features </a:t>
            </a:r>
            <a:endParaRPr/>
          </a:p>
        </p:txBody>
      </p:sp>
    </p:spTree>
  </p:cSld>
  <p:transition spd="slow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360" y="1166040"/>
            <a:ext cx="9143640" cy="4899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6dce"/>
              </a:gs>
              <a:gs pos="50000">
                <a:srgbClr val="00529e"/>
              </a:gs>
              <a:gs pos="100000">
                <a:srgbClr val="006dce"/>
              </a:gs>
            </a:gsLst>
            <a:lin ang="16200000"/>
          </a:gradFill>
          <a:ln>
            <a:noFill/>
          </a:ln>
        </p:spPr>
      </p:sp>
      <p:sp>
        <p:nvSpPr>
          <p:cNvPr id="329" name="CustomShape 2"/>
          <p:cNvSpPr/>
          <p:nvPr/>
        </p:nvSpPr>
        <p:spPr>
          <a:xfrm>
            <a:off x="16200" y="1189800"/>
            <a:ext cx="9111600" cy="44208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 algn="ctr">
              <a:lnSpc>
                <a:spcPct val="90000"/>
              </a:lnSpc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Can we Eliminate every chances Million Dollar Bugs by following best practices ??</a:t>
            </a:r>
            <a:endParaRPr/>
          </a:p>
        </p:txBody>
      </p:sp>
      <p:sp>
        <p:nvSpPr>
          <p:cNvPr id="330" name="CustomShape 3"/>
          <p:cNvSpPr/>
          <p:nvPr/>
        </p:nvSpPr>
        <p:spPr>
          <a:xfrm>
            <a:off x="496080" y="2678400"/>
            <a:ext cx="795672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76a3"/>
                </a:solidFill>
                <a:latin typeface="Tahoma"/>
                <a:ea typeface="Tahoma"/>
              </a:rPr>
              <a:t>No one's perfect, and no matter what we do, we are going to produce code that has bugs in it from time to time</a:t>
            </a:r>
            <a:endParaRPr/>
          </a:p>
        </p:txBody>
      </p:sp>
      <p:sp>
        <p:nvSpPr>
          <p:cNvPr id="331" name="CustomShape 4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Can We Avoid Bugs Completely??</a:t>
            </a:r>
            <a:endParaRPr/>
          </a:p>
        </p:txBody>
      </p:sp>
    </p:spTree>
  </p:cSld>
  <p:transition spd="slow"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slow"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2471400" y="2082960"/>
            <a:ext cx="431460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IN" sz="2000">
                <a:solidFill>
                  <a:srgbClr val="0070c0"/>
                </a:solidFill>
                <a:latin typeface="Tahoma"/>
                <a:ea typeface="Tahoma"/>
              </a:rPr>
              <a:t>What Is A Million Dollar Bug??</a:t>
            </a:r>
            <a:endParaRPr/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</p:sp>
    </p:spTree>
  </p:cSld>
  <p:transition spd="slow"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Survey</a:t>
            </a:r>
            <a:endParaRPr/>
          </a:p>
        </p:txBody>
      </p:sp>
    </p:spTree>
  </p:cSld>
  <p:transition spd="slow">
    <p:fade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98880" y="154440"/>
            <a:ext cx="549720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What Is A Million Dollar Bug??</a:t>
            </a:r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546840" y="1249560"/>
            <a:ext cx="7916040" cy="478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59" name="CustomShape 3"/>
          <p:cNvSpPr/>
          <p:nvPr/>
        </p:nvSpPr>
        <p:spPr>
          <a:xfrm>
            <a:off x="942480" y="969120"/>
            <a:ext cx="5541120" cy="560520"/>
          </a:xfrm>
          <a:prstGeom prst="roundRect">
            <a:avLst>
              <a:gd name="adj" fmla="val 16667"/>
            </a:avLst>
          </a:prstGeom>
          <a:solidFill>
            <a:srgbClr val="0f6fc6"/>
          </a:solidFill>
          <a:ln>
            <a:noFill/>
          </a:ln>
        </p:spPr>
        <p:txBody>
          <a:bodyPr lIns="236880" rIns="209520" tIns="27360" bIns="0" anchor="ctr"/>
          <a:p>
            <a:pPr>
              <a:lnSpc>
                <a:spcPct val="90000"/>
              </a:lnSpc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A bug that took a million dollar to get detected </a:t>
            </a:r>
            <a:endParaRPr/>
          </a:p>
        </p:txBody>
      </p:sp>
      <p:sp>
        <p:nvSpPr>
          <p:cNvPr id="260" name="CustomShape 4"/>
          <p:cNvSpPr/>
          <p:nvPr/>
        </p:nvSpPr>
        <p:spPr>
          <a:xfrm>
            <a:off x="546840" y="2111400"/>
            <a:ext cx="7916040" cy="478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61" name="CustomShape 5"/>
          <p:cNvSpPr/>
          <p:nvPr/>
        </p:nvSpPr>
        <p:spPr>
          <a:xfrm>
            <a:off x="942480" y="1830960"/>
            <a:ext cx="5541120" cy="560520"/>
          </a:xfrm>
          <a:prstGeom prst="roundRect">
            <a:avLst>
              <a:gd name="adj" fmla="val 16667"/>
            </a:avLst>
          </a:prstGeom>
          <a:solidFill>
            <a:srgbClr val="0f6fc6"/>
          </a:solidFill>
          <a:ln>
            <a:noFill/>
          </a:ln>
        </p:spPr>
        <p:txBody>
          <a:bodyPr lIns="236880" rIns="209520" tIns="27360" bIns="0" anchor="ctr"/>
          <a:p>
            <a:pPr>
              <a:lnSpc>
                <a:spcPct val="90000"/>
              </a:lnSpc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A bug that costed a million dollar damage in business</a:t>
            </a:r>
            <a:endParaRPr/>
          </a:p>
        </p:txBody>
      </p:sp>
      <p:sp>
        <p:nvSpPr>
          <p:cNvPr id="262" name="CustomShape 6"/>
          <p:cNvSpPr/>
          <p:nvPr/>
        </p:nvSpPr>
        <p:spPr>
          <a:xfrm>
            <a:off x="546840" y="2973240"/>
            <a:ext cx="7916040" cy="478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63" name="CustomShape 7"/>
          <p:cNvSpPr/>
          <p:nvPr/>
        </p:nvSpPr>
        <p:spPr>
          <a:xfrm>
            <a:off x="942480" y="2692800"/>
            <a:ext cx="5541120" cy="560520"/>
          </a:xfrm>
          <a:prstGeom prst="roundRect">
            <a:avLst>
              <a:gd name="adj" fmla="val 16667"/>
            </a:avLst>
          </a:prstGeom>
          <a:solidFill>
            <a:srgbClr val="0f6fc6"/>
          </a:solidFill>
          <a:ln>
            <a:noFill/>
          </a:ln>
        </p:spPr>
        <p:txBody>
          <a:bodyPr lIns="236880" rIns="209520" tIns="27360" bIns="0" anchor="ctr"/>
          <a:p>
            <a:pPr>
              <a:lnSpc>
                <a:spcPct val="90000"/>
              </a:lnSpc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A bug that has caused a damage to company’s reputation</a:t>
            </a:r>
            <a:endParaRPr/>
          </a:p>
        </p:txBody>
      </p:sp>
      <p:sp>
        <p:nvSpPr>
          <p:cNvPr id="264" name="CustomShape 8"/>
          <p:cNvSpPr/>
          <p:nvPr/>
        </p:nvSpPr>
        <p:spPr>
          <a:xfrm>
            <a:off x="546840" y="3835080"/>
            <a:ext cx="7916040" cy="478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65" name="CustomShape 9"/>
          <p:cNvSpPr/>
          <p:nvPr/>
        </p:nvSpPr>
        <p:spPr>
          <a:xfrm>
            <a:off x="942480" y="3554640"/>
            <a:ext cx="5541120" cy="560520"/>
          </a:xfrm>
          <a:prstGeom prst="roundRect">
            <a:avLst>
              <a:gd name="adj" fmla="val 16667"/>
            </a:avLst>
          </a:prstGeom>
          <a:solidFill>
            <a:srgbClr val="0f6fc6"/>
          </a:solidFill>
          <a:ln>
            <a:noFill/>
          </a:ln>
        </p:spPr>
        <p:txBody>
          <a:bodyPr lIns="236880" rIns="209520" tIns="27360" bIns="0" anchor="ctr"/>
          <a:p>
            <a:pPr>
              <a:lnSpc>
                <a:spcPct val="90000"/>
              </a:lnSpc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A bug which has been reported by a customer</a:t>
            </a:r>
            <a:endParaRPr/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2506680" y="2082960"/>
            <a:ext cx="3369600" cy="699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IN" sz="2000">
                <a:solidFill>
                  <a:srgbClr val="0070c0"/>
                </a:solidFill>
                <a:latin typeface="Tahoma"/>
                <a:ea typeface="Tahoma"/>
              </a:rPr>
              <a:t>Million Dollar Bug  #1 </a:t>
            </a:r>
            <a:endParaRPr/>
          </a:p>
        </p:txBody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98880" y="154440"/>
            <a:ext cx="609876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Bug #1 : Immigration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5702760" y="3286440"/>
            <a:ext cx="2292840" cy="747000"/>
          </a:xfrm>
          <a:prstGeom prst="rect">
            <a:avLst/>
          </a:prstGeom>
          <a:gradFill>
            <a:gsLst>
              <a:gs pos="0">
                <a:srgbClr val="006dce"/>
              </a:gs>
              <a:gs pos="50000">
                <a:srgbClr val="00529e"/>
              </a:gs>
              <a:gs pos="100000">
                <a:srgbClr val="006dce"/>
              </a:gs>
            </a:gsLst>
            <a:lin ang="16200000"/>
          </a:gradFill>
          <a:ln>
            <a:noFill/>
          </a:ln>
        </p:spPr>
      </p:sp>
      <p:sp>
        <p:nvSpPr>
          <p:cNvPr id="269" name="CustomShape 3"/>
          <p:cNvSpPr/>
          <p:nvPr/>
        </p:nvSpPr>
        <p:spPr>
          <a:xfrm>
            <a:off x="5702760" y="3286440"/>
            <a:ext cx="2292840" cy="747000"/>
          </a:xfrm>
          <a:prstGeom prst="rect">
            <a:avLst/>
          </a:prstGeom>
          <a:noFill/>
          <a:ln>
            <a:noFill/>
          </a:ln>
        </p:spPr>
        <p:txBody>
          <a:bodyPr lIns="49680" rIns="49680" tIns="49680" bIns="49680" anchor="ctr"/>
          <a:p>
            <a:pPr algn="ctr">
              <a:lnSpc>
                <a:spcPct val="90000"/>
              </a:lnSpc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Cost up to $1.6 billion</a:t>
            </a:r>
            <a:endParaRPr/>
          </a:p>
        </p:txBody>
      </p:sp>
      <p:pic>
        <p:nvPicPr>
          <p:cNvPr id="270" name="Picture 11" descr=""/>
          <p:cNvPicPr/>
          <p:nvPr/>
        </p:nvPicPr>
        <p:blipFill>
          <a:blip r:embed="rId1"/>
          <a:srcRect l="0" t="0" r="0" b="8971"/>
          <a:stretch>
            <a:fillRect/>
          </a:stretch>
        </p:blipFill>
        <p:spPr>
          <a:xfrm>
            <a:off x="1485720" y="2365200"/>
            <a:ext cx="4217040" cy="2733120"/>
          </a:xfrm>
          <a:prstGeom prst="rect">
            <a:avLst/>
          </a:prstGeom>
          <a:ln>
            <a:noFill/>
          </a:ln>
        </p:spPr>
      </p:pic>
      <p:sp>
        <p:nvSpPr>
          <p:cNvPr id="271" name="CustomShape 4"/>
          <p:cNvSpPr/>
          <p:nvPr/>
        </p:nvSpPr>
        <p:spPr>
          <a:xfrm>
            <a:off x="1596960" y="813600"/>
            <a:ext cx="1898640" cy="1139040"/>
          </a:xfrm>
          <a:prstGeom prst="rect">
            <a:avLst/>
          </a:prstGeom>
          <a:solidFill>
            <a:srgbClr val="0f6fc6"/>
          </a:solidFill>
          <a:ln w="38160">
            <a:solidFill>
              <a:srgbClr val="ffffff"/>
            </a:solidFill>
            <a:round/>
          </a:ln>
        </p:spPr>
        <p:txBody>
          <a:bodyPr lIns="53280" rIns="53280" tIns="53280" bIns="53280" anchor="ctr"/>
          <a:p>
            <a:pPr algn="ctr">
              <a:lnSpc>
                <a:spcPct val="90000"/>
              </a:lnSpc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The system was incapable of dealing with backlog cases.</a:t>
            </a:r>
            <a:endParaRPr/>
          </a:p>
        </p:txBody>
      </p:sp>
      <p:sp>
        <p:nvSpPr>
          <p:cNvPr id="272" name="CustomShape 5"/>
          <p:cNvSpPr/>
          <p:nvPr/>
        </p:nvSpPr>
        <p:spPr>
          <a:xfrm>
            <a:off x="3685680" y="813600"/>
            <a:ext cx="1898640" cy="1139040"/>
          </a:xfrm>
          <a:prstGeom prst="rect">
            <a:avLst/>
          </a:prstGeom>
          <a:solidFill>
            <a:srgbClr val="0f6fc6"/>
          </a:solidFill>
          <a:ln w="38160">
            <a:solidFill>
              <a:srgbClr val="ffffff"/>
            </a:solidFill>
            <a:round/>
          </a:ln>
        </p:spPr>
        <p:txBody>
          <a:bodyPr lIns="53280" rIns="53280" tIns="53280" bIns="53280" anchor="ctr"/>
          <a:p>
            <a:pPr algn="ctr">
              <a:lnSpc>
                <a:spcPct val="90000"/>
              </a:lnSpc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Resulted in 29000 applications backlog. </a:t>
            </a:r>
            <a:endParaRPr/>
          </a:p>
        </p:txBody>
      </p:sp>
      <p:sp>
        <p:nvSpPr>
          <p:cNvPr id="273" name="CustomShape 6"/>
          <p:cNvSpPr/>
          <p:nvPr/>
        </p:nvSpPr>
        <p:spPr>
          <a:xfrm>
            <a:off x="5774400" y="813600"/>
            <a:ext cx="1898640" cy="1139040"/>
          </a:xfrm>
          <a:prstGeom prst="rect">
            <a:avLst/>
          </a:prstGeom>
          <a:solidFill>
            <a:srgbClr val="0f6fc6"/>
          </a:solidFill>
          <a:ln w="38160">
            <a:solidFill>
              <a:srgbClr val="ffffff"/>
            </a:solidFill>
            <a:round/>
          </a:ln>
        </p:spPr>
        <p:txBody>
          <a:bodyPr lIns="53280" rIns="53280" tIns="53280" bIns="53280" anchor="ctr"/>
          <a:p>
            <a:pPr algn="ctr">
              <a:lnSpc>
                <a:spcPct val="90000"/>
              </a:lnSpc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Also failed to locate 50000 people </a:t>
            </a:r>
            <a:endParaRPr/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506680" y="2082960"/>
            <a:ext cx="336960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IN" sz="2000">
                <a:solidFill>
                  <a:srgbClr val="0070c0"/>
                </a:solidFill>
                <a:latin typeface="Tahoma"/>
                <a:ea typeface="Tahoma"/>
              </a:rPr>
              <a:t>Million Dollar Bug  #2 </a:t>
            </a:r>
            <a:endParaRPr/>
          </a:p>
        </p:txBody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532800" y="1013400"/>
            <a:ext cx="2502360" cy="1501200"/>
          </a:xfrm>
          <a:prstGeom prst="rect">
            <a:avLst/>
          </a:prstGeom>
          <a:solidFill>
            <a:srgbClr val="0f6fc6"/>
          </a:solidFill>
          <a:ln w="38160">
            <a:solidFill>
              <a:srgbClr val="ffffff"/>
            </a:solidFill>
            <a:round/>
          </a:ln>
        </p:spPr>
        <p:txBody>
          <a:bodyPr lIns="53280" rIns="53280" tIns="53280" bIns="53280" anchor="ctr"/>
          <a:p>
            <a:pPr algn="ctr">
              <a:lnSpc>
                <a:spcPct val="150000"/>
              </a:lnSpc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Software glitch that can potentially shutdown the hybrid system while on the road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3285360" y="1013400"/>
            <a:ext cx="2502360" cy="1501200"/>
          </a:xfrm>
          <a:prstGeom prst="rect">
            <a:avLst/>
          </a:prstGeom>
          <a:solidFill>
            <a:srgbClr val="0f6fc6"/>
          </a:solidFill>
          <a:ln w="38160">
            <a:solidFill>
              <a:srgbClr val="ffffff"/>
            </a:solidFill>
            <a:round/>
          </a:ln>
        </p:spPr>
        <p:txBody>
          <a:bodyPr lIns="53280" rIns="53280" tIns="53280" bIns="53280"/>
          <a:p>
            <a:pPr>
              <a:lnSpc>
                <a:spcPct val="90000"/>
              </a:lnSpc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Worldwide recall for 1.9 million hybrid prius cars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130,000 hybrid prius cars in europe 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713,000 in north America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997,000 in japan</a:t>
            </a:r>
            <a:endParaRPr/>
          </a:p>
        </p:txBody>
      </p:sp>
      <p:sp>
        <p:nvSpPr>
          <p:cNvPr id="277" name="CustomShape 3"/>
          <p:cNvSpPr/>
          <p:nvPr/>
        </p:nvSpPr>
        <p:spPr>
          <a:xfrm>
            <a:off x="6038280" y="1013400"/>
            <a:ext cx="2502360" cy="1501200"/>
          </a:xfrm>
          <a:prstGeom prst="rect">
            <a:avLst/>
          </a:prstGeom>
          <a:solidFill>
            <a:srgbClr val="0f6fc6"/>
          </a:solidFill>
          <a:ln w="38160">
            <a:solidFill>
              <a:srgbClr val="ffffff"/>
            </a:solidFill>
            <a:round/>
          </a:ln>
        </p:spPr>
        <p:txBody>
          <a:bodyPr lIns="53280" rIns="53280" tIns="53280" bIns="53280" anchor="ctr"/>
          <a:p>
            <a:pPr algn="ctr">
              <a:lnSpc>
                <a:spcPct val="150000"/>
              </a:lnSpc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Toyota has recalled over 1.9 million hybrid Prius cars due to a software glitch</a:t>
            </a:r>
            <a:endParaRPr/>
          </a:p>
        </p:txBody>
      </p:sp>
      <p:pic>
        <p:nvPicPr>
          <p:cNvPr id="278" name="Picture 3" descr=""/>
          <p:cNvPicPr/>
          <p:nvPr/>
        </p:nvPicPr>
        <p:blipFill>
          <a:blip r:embed="rId1"/>
          <a:srcRect l="0" t="0" r="0" b="8971"/>
          <a:stretch>
            <a:fillRect/>
          </a:stretch>
        </p:blipFill>
        <p:spPr>
          <a:xfrm>
            <a:off x="1974600" y="2889000"/>
            <a:ext cx="3241440" cy="2100960"/>
          </a:xfrm>
          <a:prstGeom prst="rect">
            <a:avLst/>
          </a:prstGeom>
          <a:ln>
            <a:noFill/>
          </a:ln>
        </p:spPr>
      </p:pic>
      <p:sp>
        <p:nvSpPr>
          <p:cNvPr id="279" name="CustomShape 4"/>
          <p:cNvSpPr/>
          <p:nvPr/>
        </p:nvSpPr>
        <p:spPr>
          <a:xfrm>
            <a:off x="398880" y="154440"/>
            <a:ext cx="6098760" cy="4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2600">
                <a:solidFill>
                  <a:srgbClr val="262626"/>
                </a:solidFill>
                <a:latin typeface="Calibri"/>
              </a:rPr>
              <a:t>Bug #2 : Automobile</a:t>
            </a:r>
            <a:endParaRPr/>
          </a:p>
        </p:txBody>
      </p:sp>
      <p:sp>
        <p:nvSpPr>
          <p:cNvPr id="280" name="CustomShape 5"/>
          <p:cNvSpPr/>
          <p:nvPr/>
        </p:nvSpPr>
        <p:spPr>
          <a:xfrm>
            <a:off x="5566320" y="3546720"/>
            <a:ext cx="2543760" cy="571320"/>
          </a:xfrm>
          <a:prstGeom prst="rect">
            <a:avLst/>
          </a:prstGeom>
          <a:gradFill>
            <a:gsLst>
              <a:gs pos="0">
                <a:srgbClr val="006dce"/>
              </a:gs>
              <a:gs pos="50000">
                <a:srgbClr val="00529e"/>
              </a:gs>
              <a:gs pos="100000">
                <a:srgbClr val="006dce"/>
              </a:gs>
            </a:gsLst>
            <a:lin ang="16200000"/>
          </a:gradFill>
          <a:ln>
            <a:noFill/>
          </a:ln>
        </p:spPr>
        <p:txBody>
          <a:bodyPr lIns="53280" rIns="53280" tIns="53280" bIns="53280" anchor="ctr"/>
          <a:p>
            <a:pPr algn="ctr">
              <a:lnSpc>
                <a:spcPct val="90000"/>
              </a:lnSpc>
            </a:pPr>
            <a:r>
              <a:rPr lang="en-IN" sz="1350">
                <a:solidFill>
                  <a:srgbClr val="ffffff"/>
                </a:solidFill>
                <a:latin typeface="Tahoma"/>
                <a:ea typeface="Tahoma"/>
              </a:rPr>
              <a:t>Cost more than $2 billion</a:t>
            </a:r>
            <a:endParaRPr/>
          </a:p>
        </p:txBody>
      </p:sp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506680" y="2082960"/>
            <a:ext cx="3369600" cy="700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200000"/>
              </a:lnSpc>
            </a:pPr>
            <a:r>
              <a:rPr lang="en-IN" sz="2000">
                <a:solidFill>
                  <a:srgbClr val="0070c0"/>
                </a:solidFill>
                <a:latin typeface="Tahoma"/>
                <a:ea typeface="Tahoma"/>
              </a:rPr>
              <a:t>Million Dollar Bug  #2 </a:t>
            </a:r>
            <a:endParaRPr/>
          </a:p>
        </p:txBody>
      </p:sp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