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93" r:id="rId3"/>
    <p:sldId id="394" r:id="rId4"/>
    <p:sldId id="401" r:id="rId5"/>
    <p:sldId id="397" r:id="rId6"/>
    <p:sldId id="398" r:id="rId7"/>
    <p:sldId id="371" r:id="rId8"/>
    <p:sldId id="366" r:id="rId9"/>
    <p:sldId id="382" r:id="rId10"/>
    <p:sldId id="379" r:id="rId11"/>
    <p:sldId id="390" r:id="rId12"/>
    <p:sldId id="381" r:id="rId13"/>
    <p:sldId id="403" r:id="rId14"/>
    <p:sldId id="404" r:id="rId15"/>
    <p:sldId id="384" r:id="rId16"/>
    <p:sldId id="386" r:id="rId17"/>
    <p:sldId id="385" r:id="rId18"/>
    <p:sldId id="387" r:id="rId19"/>
    <p:sldId id="388" r:id="rId20"/>
    <p:sldId id="402" r:id="rId21"/>
    <p:sldId id="365" r:id="rId22"/>
    <p:sldId id="363" r:id="rId23"/>
    <p:sldId id="356" r:id="rId24"/>
    <p:sldId id="378" r:id="rId2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EB6948C-97C8-4D68-9095-6F825102265D}">
          <p14:sldIdLst>
            <p14:sldId id="256"/>
          </p14:sldIdLst>
        </p14:section>
        <p14:section name="Motivation" id="{C16545D3-0483-4CCB-BE81-10D365F4B07B}">
          <p14:sldIdLst>
            <p14:sldId id="393"/>
            <p14:sldId id="394"/>
            <p14:sldId id="401"/>
          </p14:sldIdLst>
        </p14:section>
        <p14:section name="Introduction to WSNs" id="{53B10D4E-0EEA-48AB-8B53-0652B7BCB90E}">
          <p14:sldIdLst>
            <p14:sldId id="397"/>
            <p14:sldId id="398"/>
            <p14:sldId id="371"/>
            <p14:sldId id="366"/>
          </p14:sldIdLst>
        </p14:section>
        <p14:section name="Specification" id="{62D393F6-E052-4A8F-BE5B-25C30D43883A}">
          <p14:sldIdLst>
            <p14:sldId id="382"/>
            <p14:sldId id="379"/>
            <p14:sldId id="390"/>
            <p14:sldId id="381"/>
            <p14:sldId id="403"/>
            <p14:sldId id="404"/>
            <p14:sldId id="384"/>
            <p14:sldId id="386"/>
            <p14:sldId id="385"/>
            <p14:sldId id="387"/>
            <p14:sldId id="388"/>
            <p14:sldId id="402"/>
          </p14:sldIdLst>
        </p14:section>
        <p14:section name="Evaluation" id="{3D690CB6-CAB5-4536-9E1C-76170525410B}">
          <p14:sldIdLst>
            <p14:sldId id="365"/>
          </p14:sldIdLst>
        </p14:section>
        <p14:section name="Conclusion" id="{026162F1-8F6B-44C9-86E8-5826C974E63F}">
          <p14:sldIdLst>
            <p14:sldId id="363"/>
            <p14:sldId id="356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504" userDrawn="1">
          <p15:clr>
            <a:srgbClr val="A4A3A4"/>
          </p15:clr>
        </p15:guide>
        <p15:guide id="3" pos="24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60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8A"/>
    <a:srgbClr val="005AA9"/>
    <a:srgbClr val="009CDA"/>
    <a:srgbClr val="7F7F7F"/>
    <a:srgbClr val="FF8484"/>
    <a:srgbClr val="5151FF"/>
    <a:srgbClr val="5F5F5F"/>
    <a:srgbClr val="804597"/>
    <a:srgbClr val="7FAB16"/>
    <a:srgbClr val="A60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8" autoAdjust="0"/>
    <p:restoredTop sz="82739" autoAdjust="0"/>
  </p:normalViewPr>
  <p:slideViewPr>
    <p:cSldViewPr>
      <p:cViewPr>
        <p:scale>
          <a:sx n="150" d="100"/>
          <a:sy n="150" d="100"/>
        </p:scale>
        <p:origin x="86" y="-970"/>
      </p:cViewPr>
      <p:guideLst>
        <p:guide orient="horz" pos="3974"/>
        <p:guide pos="504"/>
        <p:guide pos="2426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4T12:51:27.805" idx="58">
    <p:pos x="10" y="10"/>
    <p:text>Show how the SDM works -&gt; Introduces "matches"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08:32:14.686" idx="60">
    <p:pos x="10" y="10"/>
    <p:text>Show how the SDM works -&gt; Introduces "matches"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1281ACE2-7BBD-462E-AB88-7C734E46A4B6}" type="datetime4">
              <a:rPr lang="de-DE" smtClean="0"/>
              <a:t>19.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4B2D2681-B130-41B6-83FB-B9312BA415BD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350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6ED927D9-14E2-471E-99C0-2C3C5BD59C56}" type="datetime4">
              <a:rPr lang="de-DE" smtClean="0"/>
              <a:t>19.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71600" y="923925"/>
            <a:ext cx="409575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5165CD73-7114-4B61-A4D2-B80FEA3C72E2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986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5B576BC-FB37-48BD-B154-62D905060389}" type="datetime4">
              <a:rPr lang="de-DE" smtClean="0"/>
              <a:t>19.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5165CD73-7114-4B61-A4D2-B80FEA3C72E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963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8775" marR="0" lvl="1" indent="-222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Level of 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abstraction drops early</a:t>
            </a:r>
            <a:r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[Qadir15, Rexford13, Julien13]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58775" marR="0" lvl="1" indent="-222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Network protocols are usually 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analyzed after the fact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[Zave12, Zave08]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58775" marR="0" lvl="1" indent="-222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Specification-to-implementation step is 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intransparent </a:t>
            </a:r>
            <a:r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[</a:t>
            </a:r>
            <a:r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</a:rPr>
              <a:t>Qadir15, Rexford13, Julien13</a:t>
            </a:r>
            <a:r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]</a:t>
            </a:r>
          </a:p>
          <a:p>
            <a:pPr marL="13652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100" b="1" i="0" u="none" strike="noStrike" kern="1200" cap="none" spc="0" normalizeH="0" baseline="0" noProof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algn="l"/>
            <a:r>
              <a:rPr lang="en-US" sz="1000" b="1" smtClean="0">
                <a:solidFill>
                  <a:schemeClr val="bg1">
                    <a:lumMod val="50000"/>
                  </a:schemeClr>
                </a:solidFill>
              </a:rPr>
              <a:t>[Quadir15] Qadir, Hasan: "Applying Formal Methods to Networking: Theory, Techniques, and Applications",  IEEE Comm. Surveys &amp; Tutorials, 2015</a:t>
            </a:r>
          </a:p>
          <a:p>
            <a:pPr algn="l"/>
            <a:r>
              <a:rPr lang="en-US" sz="1000" b="1" smtClean="0">
                <a:solidFill>
                  <a:schemeClr val="bg1">
                    <a:lumMod val="50000"/>
                  </a:schemeClr>
                </a:solidFill>
              </a:rPr>
              <a:t>[Rexford15] Rexford, Zave: "Report of the DIMACS working group on abstr. for netw. services, arch., and impl.", ACM Comp. Comm. Review, 2013</a:t>
            </a:r>
          </a:p>
          <a:p>
            <a:pPr algn="l"/>
            <a:r>
              <a:rPr lang="en-US" sz="1000" b="1" smtClean="0">
                <a:solidFill>
                  <a:schemeClr val="bg1">
                    <a:lumMod val="50000"/>
                  </a:schemeClr>
                </a:solidFill>
              </a:rPr>
              <a:t>[Julien13] Julien, Wehrle: Preface to SESENA'13 workshop on software engineering for sensor network applications (at ICSE'13)</a:t>
            </a:r>
          </a:p>
          <a:p>
            <a:pPr algn="l"/>
            <a:r>
              <a:rPr lang="en-US" sz="1000" b="1" smtClean="0">
                <a:solidFill>
                  <a:schemeClr val="bg1">
                    <a:lumMod val="50000"/>
                  </a:schemeClr>
                </a:solidFill>
              </a:rPr>
              <a:t>[Zave12] Zave: "Using lightweight modeling to understand chord," SIGCOMM Comput. Commun. 2012</a:t>
            </a:r>
          </a:p>
          <a:p>
            <a:pPr algn="l"/>
            <a:r>
              <a:rPr lang="en-US" sz="1000" b="1" smtClean="0">
                <a:solidFill>
                  <a:schemeClr val="bg1">
                    <a:lumMod val="50000"/>
                  </a:schemeClr>
                </a:solidFill>
              </a:rPr>
              <a:t>[Zave08] Zave: "Understanding SIP through Model-Checking," LNCS 5310, 2008</a:t>
            </a:r>
          </a:p>
          <a:p>
            <a:pPr marL="13652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100" b="1" i="0" u="none" strike="noStrike" kern="1200" cap="none" spc="0" normalizeH="0" baseline="0" noProof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D927D9-14E2-471E-99C0-2C3C5BD59C56}" type="datetime4">
              <a:rPr lang="de-DE" smtClean="0"/>
              <a:t>19.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5165CD73-7114-4B61-A4D2-B80FEA3C72E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70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[Völter13, Kluge15]</a:t>
            </a:r>
          </a:p>
          <a:p>
            <a:pPr algn="l"/>
            <a:r>
              <a:rPr lang="en-US" sz="1200" b="1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200" b="1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b="1" smtClean="0">
                <a:solidFill>
                  <a:schemeClr val="bg1">
                    <a:lumMod val="50000"/>
                  </a:schemeClr>
                </a:solidFill>
              </a:rPr>
              <a:t>[Völter13] Völter et al.: "Model-Driven Software Development: Technology, Engineering, Management," John Wiley &amp; Sons, 2013</a:t>
            </a:r>
          </a:p>
          <a:p>
            <a:pPr algn="l"/>
            <a:r>
              <a:rPr lang="en-US" sz="1200" b="1" smtClean="0">
                <a:solidFill>
                  <a:schemeClr val="bg1">
                    <a:lumMod val="50000"/>
                  </a:schemeClr>
                </a:solidFill>
              </a:rPr>
              <a:t>[Kluge15] Kluge et al.: "A Methodology for Designing Dynamic Topology Control Algorithms via Graph Transformation," in ICMT 2015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en-US" b="0" smtClean="0"/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en-US" b="0" smtClean="0"/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en-US" b="0" smtClean="0"/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b="0" smtClean="0"/>
              <a:t>http</a:t>
            </a:r>
            <a:r>
              <a:rPr lang="en-US" b="0" dirty="0"/>
              <a:t>://www.voelter.de/data/books/mdsd-en.pdf</a:t>
            </a:r>
          </a:p>
          <a:p>
            <a:r>
              <a:rPr lang="en-US" b="0" dirty="0"/>
              <a:t>(inspired by success stories of model-based approaches to WSN applications programming, e.g., Scatterclipse)</a:t>
            </a:r>
          </a:p>
          <a:p>
            <a:endParaRPr lang="en-US" b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82D6AE8-2D65-4F3B-871B-73C1C126A0D6}" type="datetime4">
              <a:rPr lang="de-DE" smtClean="0"/>
              <a:t>19. Juli 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|  </a:t>
            </a:r>
            <a:fld id="{92C156F3-6C7D-4C62-B24F-CEC35145830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91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Wireless Sensor Network</a:t>
            </a:r>
            <a:r>
              <a:rPr lang="en-US" smtClean="0"/>
              <a:t>: </a:t>
            </a:r>
            <a:r>
              <a:rPr lang="en-US" b="0" smtClean="0"/>
              <a:t>resource-constrained devices, ad-hoc communication, e.g., for wildlife monitoring, wildfire detection</a:t>
            </a:r>
          </a:p>
          <a:p>
            <a:r>
              <a:rPr lang="en-US" b="1" smtClean="0"/>
              <a:t>Topology</a:t>
            </a:r>
            <a:r>
              <a:rPr lang="en-US" b="0" smtClean="0"/>
              <a:t>: graph that represents devices and comm. links</a:t>
            </a:r>
          </a:p>
          <a:p>
            <a:endParaRPr lang="en-US" b="1" smtClean="0"/>
          </a:p>
          <a:p>
            <a:r>
              <a:rPr lang="en-US" b="1" smtClean="0"/>
              <a:t>Graph-based model of topologies: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nodes -&gt; devices (with</a:t>
            </a:r>
            <a:r>
              <a:rPr lang="en-US" baseline="0" smtClean="0"/>
              <a:t> communication range and adjustable transmission power)</a:t>
            </a:r>
            <a:endParaRPr lang="en-US" smtClean="0"/>
          </a:p>
          <a:p>
            <a:pPr marL="285750" indent="-285750">
              <a:buFontTx/>
              <a:buChar char="-"/>
            </a:pPr>
            <a:r>
              <a:rPr lang="en-US" smtClean="0"/>
              <a:t>edges</a:t>
            </a:r>
            <a:r>
              <a:rPr lang="en-US" baseline="0" smtClean="0"/>
              <a:t> -&gt; communication links</a:t>
            </a:r>
          </a:p>
          <a:p>
            <a:pPr marL="285750" indent="-285750">
              <a:buFontTx/>
              <a:buChar char="-"/>
            </a:pPr>
            <a:r>
              <a:rPr lang="en-US" baseline="0" smtClean="0"/>
              <a:t>additional attributes: edge weight = link length, received signal strength indicator (RSSI), …</a:t>
            </a:r>
          </a:p>
          <a:p>
            <a:pPr marL="285750" indent="-285750">
              <a:buFontTx/>
              <a:buChar char="-"/>
            </a:pPr>
            <a:endParaRPr lang="en-US" baseline="0" smtClean="0"/>
          </a:p>
          <a:p>
            <a:pPr marL="0" lvl="2" indent="0">
              <a:buFontTx/>
              <a:buNone/>
            </a:pPr>
            <a:r>
              <a:rPr lang="en-US" b="1" smtClean="0"/>
              <a:t>Paramount</a:t>
            </a:r>
            <a:r>
              <a:rPr lang="en-US" b="1" baseline="0" smtClean="0"/>
              <a:t> objective</a:t>
            </a:r>
            <a:r>
              <a:rPr lang="en-US" b="0" baseline="0" smtClean="0"/>
              <a:t>: save energy</a:t>
            </a:r>
            <a:endParaRPr lang="en-US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>
          <a:xfrm>
            <a:off x="185738" y="9361488"/>
            <a:ext cx="1587500" cy="492125"/>
          </a:xfrm>
          <a:prstGeom prst="rect">
            <a:avLst/>
          </a:prstGeom>
        </p:spPr>
        <p:txBody>
          <a:bodyPr/>
          <a:lstStyle/>
          <a:p>
            <a:pPr algn="ctr" defTabSz="449262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826A5C2F-1ED7-4DAB-8A94-F152E60DCAE3}" type="datetime4">
              <a:rPr lang="de-DE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t>19. Juli 2017</a:t>
            </a:fld>
            <a:endParaRPr lang="en-US" altLang="en-US" sz="1400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>
          <a:xfrm>
            <a:off x="1774825" y="9361488"/>
            <a:ext cx="4027488" cy="492125"/>
          </a:xfrm>
          <a:prstGeom prst="rect">
            <a:avLst/>
          </a:prstGeom>
        </p:spPr>
        <p:txBody>
          <a:bodyPr/>
          <a:lstStyle/>
          <a:p>
            <a:pPr algn="ctr" defTabSz="449262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t>|  </a:t>
            </a:r>
            <a:endParaRPr lang="en-US" altLang="en-US" sz="1400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>
          <a:xfrm>
            <a:off x="5803900" y="9361488"/>
            <a:ext cx="923925" cy="492125"/>
          </a:xfrm>
          <a:prstGeom prst="rect">
            <a:avLst/>
          </a:prstGeom>
        </p:spPr>
        <p:txBody>
          <a:bodyPr/>
          <a:lstStyle/>
          <a:p>
            <a:pPr algn="ctr" defTabSz="449262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t>|  </a:t>
            </a:r>
            <a:fld id="{7A618A93-0F0D-47BF-8A3F-523ED10269A3}" type="slidenum">
              <a:rPr lang="en-US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pPr algn="ctr" defTabSz="449262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lang="en-US" altLang="en-US" sz="1400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7278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Graph-based model of topologies: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nodes -&gt; devices (with</a:t>
            </a:r>
            <a:r>
              <a:rPr lang="en-US" baseline="0" smtClean="0"/>
              <a:t> communication range and adjustable transmission power)</a:t>
            </a:r>
            <a:endParaRPr lang="en-US" smtClean="0"/>
          </a:p>
          <a:p>
            <a:pPr marL="285750" indent="-285750">
              <a:buFontTx/>
              <a:buChar char="-"/>
            </a:pPr>
            <a:r>
              <a:rPr lang="en-US" smtClean="0"/>
              <a:t>edges</a:t>
            </a:r>
            <a:r>
              <a:rPr lang="en-US" baseline="0" smtClean="0"/>
              <a:t> -&gt; communication links</a:t>
            </a:r>
          </a:p>
          <a:p>
            <a:pPr marL="285750" indent="-285750">
              <a:buFontTx/>
              <a:buChar char="-"/>
            </a:pPr>
            <a:r>
              <a:rPr lang="en-US" baseline="0" smtClean="0"/>
              <a:t>additional attributes: edge weight = link length, received signal strength indicator (RSSI), …</a:t>
            </a:r>
          </a:p>
          <a:p>
            <a:pPr marL="285750" indent="-285750">
              <a:buFontTx/>
              <a:buChar char="-"/>
            </a:pPr>
            <a:endParaRPr lang="en-US" baseline="0" smtClean="0"/>
          </a:p>
          <a:p>
            <a:pPr marL="0" lvl="2" indent="0">
              <a:buFontTx/>
              <a:buNone/>
            </a:pPr>
            <a:r>
              <a:rPr lang="en-US" b="1" smtClean="0"/>
              <a:t>Paramount</a:t>
            </a:r>
            <a:r>
              <a:rPr lang="en-US" b="1" baseline="0" smtClean="0"/>
              <a:t> objective</a:t>
            </a:r>
            <a:r>
              <a:rPr lang="en-US" b="0" baseline="0" smtClean="0"/>
              <a:t>: save energy</a:t>
            </a:r>
            <a:endParaRPr lang="en-US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>
          <a:xfrm>
            <a:off x="185738" y="9361488"/>
            <a:ext cx="1587500" cy="492125"/>
          </a:xfrm>
          <a:prstGeom prst="rect">
            <a:avLst/>
          </a:prstGeom>
        </p:spPr>
        <p:txBody>
          <a:bodyPr/>
          <a:lstStyle/>
          <a:p>
            <a:pPr algn="ctr" defTabSz="449262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826A5C2F-1ED7-4DAB-8A94-F152E60DCAE3}" type="datetime4">
              <a:rPr lang="de-DE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t>19. Juli 2017</a:t>
            </a:fld>
            <a:endParaRPr lang="en-US" altLang="en-US" sz="1400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>
          <a:xfrm>
            <a:off x="1774825" y="9361488"/>
            <a:ext cx="4027488" cy="492125"/>
          </a:xfrm>
          <a:prstGeom prst="rect">
            <a:avLst/>
          </a:prstGeom>
        </p:spPr>
        <p:txBody>
          <a:bodyPr/>
          <a:lstStyle/>
          <a:p>
            <a:pPr algn="ctr" defTabSz="449262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t>|  </a:t>
            </a:r>
            <a:endParaRPr lang="en-US" altLang="en-US" sz="1400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>
          <a:xfrm>
            <a:off x="5803900" y="9361488"/>
            <a:ext cx="923925" cy="492125"/>
          </a:xfrm>
          <a:prstGeom prst="rect">
            <a:avLst/>
          </a:prstGeom>
        </p:spPr>
        <p:txBody>
          <a:bodyPr/>
          <a:lstStyle/>
          <a:p>
            <a:pPr algn="ctr" defTabSz="449262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t>|  </a:t>
            </a:r>
            <a:fld id="{7A618A93-0F0D-47BF-8A3F-523ED10269A3}" type="slidenum">
              <a:rPr lang="en-US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pPr algn="ctr" defTabSz="449262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lang="en-US" altLang="en-US" sz="1400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70648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General motivation: These algorithms were implemented in a previous paper within the selected</a:t>
            </a:r>
            <a:r>
              <a:rPr lang="en-US" baseline="0" smtClean="0"/>
              <a:t> framework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smtClean="0"/>
              <a:t>Establishes comparability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smtClean="0">
                <a:sym typeface="Wingdings" panose="05000000000000000000" pitchFamily="2" charset="2"/>
              </a:rPr>
              <a:t>kTC</a:t>
            </a: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smtClean="0">
                <a:sym typeface="Wingdings" panose="05000000000000000000" pitchFamily="2" charset="2"/>
              </a:rPr>
              <a:t>Illustrates </a:t>
            </a:r>
            <a:r>
              <a:rPr lang="en-US" smtClean="0">
                <a:sym typeface="Wingdings" panose="05000000000000000000" pitchFamily="2" charset="2"/>
              </a:rPr>
              <a:t>that </a:t>
            </a:r>
            <a:r>
              <a:rPr lang="en-US" cap="small" smtClean="0">
                <a:sym typeface="Wingdings" panose="05000000000000000000" pitchFamily="2" charset="2"/>
              </a:rPr>
              <a:t>cMoflon</a:t>
            </a:r>
            <a:r>
              <a:rPr lang="en-US" smtClean="0">
                <a:sym typeface="Wingdings" panose="05000000000000000000" pitchFamily="2" charset="2"/>
              </a:rPr>
              <a:t> is suitable to implement weight-based Topology Control algorithms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mtClean="0"/>
              <a:t>l*-kTC</a:t>
            </a:r>
            <a:r>
              <a:rPr lang="en-US" sz="1050" kern="1200" smtClean="0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[Stein16]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smtClean="0"/>
              <a:t>Illustrates </a:t>
            </a:r>
            <a:r>
              <a:rPr lang="en-US" smtClean="0"/>
              <a:t>how a developer may introduce custom attribute constraints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mtClean="0"/>
              <a:t>LMST</a:t>
            </a:r>
            <a:r>
              <a:rPr lang="en-US" sz="1050" kern="1200" smtClean="0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[Li05]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smtClean="0"/>
              <a:t>Illustrates </a:t>
            </a:r>
            <a:r>
              <a:rPr lang="en-US" smtClean="0"/>
              <a:t>how a developer may introduce auxiliary classes into the metamodel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smtClean="0">
              <a:sym typeface="Wingdings" panose="05000000000000000000" pitchFamily="2" charset="2"/>
            </a:endParaRP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D927D9-14E2-471E-99C0-2C3C5BD59C56}" type="datetime4">
              <a:rPr lang="de-DE" smtClean="0"/>
              <a:t>19.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5165CD73-7114-4B61-A4D2-B80FEA3C72E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80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The reused parts of eMoflon consist of ca. 358 000 lines of Java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and C# code. In contrast, cMoflon consists of 3 362 lines of Java code (ca. 1%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of eMoflon).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D927D9-14E2-471E-99C0-2C3C5BD59C56}" type="datetime4">
              <a:rPr lang="de-DE" smtClean="0"/>
              <a:t>19.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5165CD73-7114-4B61-A4D2-B80FEA3C72E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09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smtClean="0"/>
              <a:t>… instead of </a:t>
            </a:r>
            <a:r>
              <a:rPr lang="en-US" smtClean="0"/>
              <a:t>runtime/scalability </a:t>
            </a:r>
            <a:r>
              <a:rPr lang="en-US" b="0" smtClean="0"/>
              <a:t>because </a:t>
            </a:r>
            <a:r>
              <a:rPr lang="en-US" smtClean="0"/>
              <a:t>(code) memory is scarcer</a:t>
            </a:r>
            <a:r>
              <a:rPr lang="en-US" b="0" smtClean="0"/>
              <a:t>!</a:t>
            </a:r>
          </a:p>
          <a:p>
            <a:r>
              <a:rPr lang="en-US" smtClean="0"/>
              <a:t>"Boilerplate" </a:t>
            </a:r>
            <a:r>
              <a:rPr lang="en-US" b="0" smtClean="0"/>
              <a:t>&gt;37kB = 77% of 48kB</a:t>
            </a:r>
          </a:p>
          <a:p>
            <a:r>
              <a:rPr lang="en-US" smtClean="0"/>
              <a:t>Size Increase:</a:t>
            </a:r>
          </a:p>
          <a:p>
            <a:pPr lvl="1"/>
            <a:r>
              <a:rPr lang="en-US" smtClean="0"/>
              <a:t>Relative to TC: +80% to 140% (no sophisticated code minimization!)</a:t>
            </a:r>
          </a:p>
          <a:p>
            <a:pPr lvl="1"/>
            <a:r>
              <a:rPr lang="en-US" smtClean="0"/>
              <a:t>Relative to whole image: +4.8% to 9.2%</a:t>
            </a:r>
          </a:p>
          <a:p>
            <a:pPr marL="0" indent="0"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D927D9-14E2-471E-99C0-2C3C5BD59C56}" type="datetime4">
              <a:rPr lang="de-DE" smtClean="0"/>
              <a:t>19.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5165CD73-7114-4B61-A4D2-B80FEA3C72E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48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.cc/MAKI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6" y="368300"/>
            <a:ext cx="8642350" cy="2089150"/>
          </a:xfrm>
          <a:prstGeom prst="rect">
            <a:avLst/>
          </a:prstGeom>
          <a:solidFill>
            <a:srgbClr val="005AA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6" y="455024"/>
            <a:ext cx="6548546" cy="1332214"/>
          </a:xfrm>
        </p:spPr>
        <p:txBody>
          <a:bodyPr anchor="t"/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893422"/>
            <a:ext cx="6734175" cy="500528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6" y="196852"/>
            <a:ext cx="8642350" cy="144463"/>
          </a:xfrm>
          <a:prstGeom prst="rect">
            <a:avLst/>
          </a:prstGeom>
          <a:solidFill>
            <a:srgbClr val="005AA9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930000" y="609989"/>
            <a:ext cx="1980000" cy="7928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6" y="360365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6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16" name="Text Box 17"/>
          <p:cNvSpPr txBox="1">
            <a:spLocks noChangeArrowheads="1"/>
          </p:cNvSpPr>
          <p:nvPr userDrawn="1"/>
        </p:nvSpPr>
        <p:spPr bwMode="auto">
          <a:xfrm>
            <a:off x="250824" y="5161109"/>
            <a:ext cx="547330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defTabSz="336947" eaLnBrk="0" hangingPunct="0">
              <a:spcAft>
                <a:spcPct val="10000"/>
              </a:spcAft>
              <a:buClr>
                <a:schemeClr val="tx1"/>
              </a:buClr>
              <a:buSzPct val="100000"/>
              <a:defRPr/>
            </a:pPr>
            <a:r>
              <a:rPr lang="de-DE" sz="1100" b="1" smtClean="0">
                <a:cs typeface="Lucida Sans Unicode" pitchFamily="34" charset="0"/>
              </a:rPr>
              <a:t>Roland</a:t>
            </a:r>
            <a:r>
              <a:rPr lang="de-DE" sz="1100" b="1" baseline="0" smtClean="0">
                <a:cs typeface="Lucida Sans Unicode" pitchFamily="34" charset="0"/>
              </a:rPr>
              <a:t> Kluge</a:t>
            </a:r>
            <a:br>
              <a:rPr lang="de-DE" sz="1100" b="1" baseline="0" smtClean="0">
                <a:cs typeface="Lucida Sans Unicode" pitchFamily="34" charset="0"/>
              </a:rPr>
            </a:br>
            <a:r>
              <a:rPr lang="de-DE" sz="1100" smtClean="0">
                <a:cs typeface="Lucida Sans Unicode" pitchFamily="34" charset="0"/>
              </a:rPr>
              <a:t>roland.kluge@es.tu-darmstadt.de</a:t>
            </a:r>
            <a:br>
              <a:rPr lang="de-DE" sz="1100" smtClean="0">
                <a:cs typeface="Lucida Sans Unicode" pitchFamily="34" charset="0"/>
              </a:rPr>
            </a:br>
            <a:r>
              <a:rPr lang="de-DE" sz="1100" smtClean="0">
                <a:cs typeface="Lucida Sans Unicode" pitchFamily="34" charset="0"/>
              </a:rPr>
              <a:t/>
            </a:r>
            <a:br>
              <a:rPr lang="de-DE" sz="1100" smtClean="0">
                <a:cs typeface="Lucida Sans Unicode" pitchFamily="34" charset="0"/>
              </a:rPr>
            </a:br>
            <a:r>
              <a:rPr lang="de-DE" sz="1100" smtClean="0">
                <a:cs typeface="Lucida Sans Unicode" pitchFamily="34" charset="0"/>
              </a:rPr>
              <a:t>Joint work with Michael Stein,</a:t>
            </a:r>
            <a:r>
              <a:rPr lang="de-DE" sz="1100" baseline="0" smtClean="0">
                <a:cs typeface="Lucida Sans Unicode" pitchFamily="34" charset="0"/>
              </a:rPr>
              <a:t> </a:t>
            </a:r>
            <a:r>
              <a:rPr lang="de-DE" sz="1100" smtClean="0">
                <a:cs typeface="Lucida Sans Unicode" pitchFamily="34" charset="0"/>
              </a:rPr>
              <a:t>David Giessing,</a:t>
            </a:r>
            <a:r>
              <a:rPr lang="de-DE" sz="1100" baseline="0" smtClean="0">
                <a:cs typeface="Lucida Sans Unicode" pitchFamily="34" charset="0"/>
              </a:rPr>
              <a:t> </a:t>
            </a:r>
            <a:r>
              <a:rPr lang="de-DE" sz="1100" smtClean="0">
                <a:cs typeface="Lucida Sans Unicode" pitchFamily="34" charset="0"/>
              </a:rPr>
              <a:t>Andy Schürr, Max Mühlhäuser</a:t>
            </a:r>
          </a:p>
          <a:p>
            <a:pPr defTabSz="336947" eaLnBrk="0" hangingPunct="0">
              <a:spcAft>
                <a:spcPct val="10000"/>
              </a:spcAft>
              <a:buClr>
                <a:schemeClr val="tx1"/>
              </a:buClr>
              <a:buSzPct val="100000"/>
              <a:defRPr/>
            </a:pPr>
            <a:endParaRPr lang="de-DE" sz="1100" smtClean="0">
              <a:cs typeface="Lucida Sans Unicode" pitchFamily="34" charset="0"/>
            </a:endParaRPr>
          </a:p>
          <a:p>
            <a:pPr defTabSz="336947" eaLnBrk="0" hangingPunct="0">
              <a:spcAft>
                <a:spcPct val="10000"/>
              </a:spcAft>
              <a:buClr>
                <a:schemeClr val="tx1"/>
              </a:buClr>
              <a:buSzPct val="100000"/>
              <a:defRPr/>
            </a:pPr>
            <a:r>
              <a:rPr lang="de-DE" sz="1100" smtClean="0">
                <a:cs typeface="Lucida Sans Unicode" pitchFamily="34" charset="0"/>
              </a:rPr>
              <a:t>Supported by the Cooperative Research Center 1053 </a:t>
            </a:r>
            <a:br>
              <a:rPr lang="de-DE" sz="1100" smtClean="0">
                <a:cs typeface="Lucida Sans Unicode" pitchFamily="34" charset="0"/>
              </a:rPr>
            </a:br>
            <a:r>
              <a:rPr lang="de-DE" sz="1100" smtClean="0">
                <a:cs typeface="Lucida Sans Unicode" pitchFamily="34" charset="0"/>
              </a:rPr>
              <a:t>"Multi-Mechanism</a:t>
            </a:r>
            <a:r>
              <a:rPr lang="de-DE" sz="1100" baseline="0" smtClean="0">
                <a:cs typeface="Lucida Sans Unicode" pitchFamily="34" charset="0"/>
              </a:rPr>
              <a:t> Adaptation for the Future Internet" (MAKI) – </a:t>
            </a:r>
            <a:r>
              <a:rPr lang="de-DE" sz="1100" baseline="0" smtClean="0">
                <a:cs typeface="Lucida Sans Unicode" pitchFamily="34" charset="0"/>
                <a:hlinkClick r:id="rId3"/>
              </a:rPr>
              <a:t>https://tiny.cc/MAKI</a:t>
            </a:r>
            <a:endParaRPr lang="de-DE" sz="1100" smtClean="0">
              <a:cs typeface="Lucida Sans Unicode" pitchFamily="34" charset="0"/>
            </a:endParaRP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5580113" y="3971426"/>
            <a:ext cx="3287378" cy="2446693"/>
            <a:chOff x="5580112" y="3971425"/>
            <a:chExt cx="3287378" cy="2446693"/>
          </a:xfrm>
        </p:grpSpPr>
        <p:sp>
          <p:nvSpPr>
            <p:cNvPr id="18" name="Text Box 17"/>
            <p:cNvSpPr txBox="1">
              <a:spLocks noChangeArrowheads="1"/>
            </p:cNvSpPr>
            <p:nvPr userDrawn="1"/>
          </p:nvSpPr>
          <p:spPr bwMode="auto">
            <a:xfrm>
              <a:off x="5580112" y="5051590"/>
              <a:ext cx="3287378" cy="136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b">
              <a:spAutoFit/>
            </a:bodyPr>
            <a:lstStyle/>
            <a:p>
              <a:pPr algn="r">
                <a:lnSpc>
                  <a:spcPct val="100000"/>
                </a:lnSpc>
                <a:spcAft>
                  <a:spcPct val="10000"/>
                </a:spcAft>
                <a:buClr>
                  <a:schemeClr val="tx1"/>
                </a:buClr>
                <a:buFontTx/>
                <a:buNone/>
                <a:defRPr/>
              </a:pPr>
              <a:r>
                <a:rPr lang="de-DE" sz="900" b="1" dirty="0" smtClean="0"/>
                <a:t>Technische Universität Darmstadt</a:t>
              </a:r>
              <a:endParaRPr lang="en-US" sz="900" b="1" dirty="0" smtClean="0"/>
            </a:p>
            <a:p>
              <a:pPr algn="r">
                <a:lnSpc>
                  <a:spcPct val="100000"/>
                </a:lnSpc>
                <a:spcAft>
                  <a:spcPct val="10000"/>
                </a:spcAft>
                <a:buClr>
                  <a:schemeClr val="tx1"/>
                </a:buClr>
                <a:buFontTx/>
                <a:buNone/>
                <a:defRPr/>
              </a:pPr>
              <a:r>
                <a:rPr lang="en-US" sz="900" b="1" dirty="0" err="1" smtClean="0"/>
                <a:t>Fachgebiet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Echtzeitsysteme</a:t>
              </a:r>
              <a:r>
                <a:rPr lang="en-US" sz="900" b="1" dirty="0" smtClean="0"/>
                <a:t> – Real-Time Systems Lab</a:t>
              </a:r>
              <a:br>
                <a:rPr lang="en-US" sz="900" b="1" dirty="0" smtClean="0"/>
              </a:br>
              <a:endParaRPr lang="en-US" sz="900" b="1" dirty="0" smtClean="0"/>
            </a:p>
            <a:p>
              <a:pPr algn="r">
                <a:lnSpc>
                  <a:spcPct val="140000"/>
                </a:lnSpc>
                <a:spcAft>
                  <a:spcPct val="10000"/>
                </a:spcAft>
                <a:buClr>
                  <a:schemeClr val="tx1"/>
                </a:buClr>
                <a:buFontTx/>
                <a:buNone/>
                <a:defRPr/>
              </a:pPr>
              <a:r>
                <a:rPr lang="en-US" sz="900" dirty="0" smtClean="0"/>
                <a:t>Prof. Dr. </a:t>
              </a:r>
              <a:r>
                <a:rPr lang="en-US" sz="900" dirty="0" err="1" smtClean="0"/>
                <a:t>rer</a:t>
              </a:r>
              <a:r>
                <a:rPr lang="en-US" sz="900" dirty="0" smtClean="0"/>
                <a:t>. nat. Andy Schürr</a:t>
              </a:r>
              <a:br>
                <a:rPr lang="en-US" sz="900" dirty="0" smtClean="0"/>
              </a:br>
              <a:r>
                <a:rPr lang="en-US" sz="900" dirty="0" smtClean="0"/>
                <a:t>Dept. of Electrical Engineering and Information Technology</a:t>
              </a:r>
            </a:p>
            <a:p>
              <a:pPr algn="r">
                <a:lnSpc>
                  <a:spcPct val="100000"/>
                </a:lnSpc>
                <a:spcAft>
                  <a:spcPct val="10000"/>
                </a:spcAft>
                <a:buClr>
                  <a:schemeClr val="tx1"/>
                </a:buClr>
                <a:buFontTx/>
                <a:buNone/>
                <a:defRPr/>
              </a:pPr>
              <a:r>
                <a:rPr lang="en-US" sz="900" dirty="0" smtClean="0"/>
                <a:t>Dept. of Computer Science (adjunct Professor)</a:t>
              </a:r>
              <a:br>
                <a:rPr lang="en-US" sz="900" dirty="0" smtClean="0"/>
              </a:br>
              <a:endParaRPr lang="en-US" sz="900" dirty="0" smtClean="0"/>
            </a:p>
            <a:p>
              <a:pPr algn="r">
                <a:lnSpc>
                  <a:spcPct val="100000"/>
                </a:lnSpc>
                <a:spcAft>
                  <a:spcPct val="10000"/>
                </a:spcAft>
                <a:buClr>
                  <a:schemeClr val="tx1"/>
                </a:buClr>
                <a:buFontTx/>
                <a:buNone/>
                <a:defRPr/>
              </a:pPr>
              <a:r>
                <a:rPr lang="en-US" sz="900" dirty="0" smtClean="0"/>
                <a:t>www.es.tu-darmstadt.de</a:t>
              </a:r>
            </a:p>
          </p:txBody>
        </p:sp>
        <p:pic>
          <p:nvPicPr>
            <p:cNvPr id="19" name="Picture 2" descr="FG Logo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48690" y="3971425"/>
              <a:ext cx="1173913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2" descr="D:\lw_m___portable\my_Dropbox\Dropbox\MAKI___alles_KOM_wie_bisher\Antrag\Antrag___Bilder\___archiv\Bild_Maki\Maki_eigener_v.3\Maki_Zeichnung_MSt_v.3.c___2011.09.08.jpg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1989" y="2478361"/>
            <a:ext cx="399600" cy="89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7208335" y="6511653"/>
            <a:ext cx="1324592" cy="244748"/>
          </a:xfrm>
        </p:spPr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00" y="1583865"/>
            <a:ext cx="1980000" cy="420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03597" indent="-203597">
              <a:buFont typeface="Arial" panose="020B0604020202020204" pitchFamily="34" charset="0"/>
              <a:buChar char="─"/>
              <a:defRPr sz="1800"/>
            </a:lvl1pPr>
            <a:lvl2pPr marL="358775" indent="-222250"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03597" indent="-203597">
              <a:buFont typeface="Arial" panose="020B0604020202020204" pitchFamily="34" charset="0"/>
              <a:buChar char="─"/>
              <a:defRPr sz="1800"/>
            </a:lvl1pPr>
            <a:lvl2pPr marL="358775" indent="-222250"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9" descr="tud_logo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91309" y="399901"/>
            <a:ext cx="1585993" cy="635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980728"/>
            <a:ext cx="2016223" cy="42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4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695751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60DDC6-BF87-4565-8B4A-067E3CE1865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4" y="1592263"/>
            <a:ext cx="4244975" cy="4789487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6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96094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6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695751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50826" y="196852"/>
            <a:ext cx="8642350" cy="144463"/>
          </a:xfrm>
          <a:prstGeom prst="rect">
            <a:avLst/>
          </a:prstGeom>
          <a:solidFill>
            <a:srgbClr val="005AA9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6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6" y="366715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7208335" y="6511653"/>
            <a:ext cx="1324592" cy="244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760DDC6-BF87-4565-8B4A-067E3CE1865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5" name="Picture 9" descr="tud_logo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127875" y="498268"/>
            <a:ext cx="1980000" cy="7928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6" name="Picture 2" descr="FG Logo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2927" y="6318000"/>
            <a:ext cx="5869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lw_m___portable\my_Dropbox\Dropbox\MAKI___alles_KOM_wie_bisher\Antrag\Antrag___Bilder\___archiv\Bild_Maki\Maki_eigener_v.3\Maki_Zeichnung_MSt_v.3.c___2011.09.08.jpg"/>
          <p:cNvPicPr>
            <a:picLocks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1318" y="5421599"/>
            <a:ext cx="399600" cy="89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261938" indent="-12620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403622" indent="-140494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538163" indent="-12977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681038" indent="-14168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023938" indent="-14168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1366838" indent="-14168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1709738" indent="-14168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2052638" indent="-14168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inmic/ToCoC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hyperlink" Target="https://www.flocklab.ethz.ch/wiki/chrome/site/wiki_public/observer/outdoor_1.jpg" TargetMode="External"/><Relationship Id="rId5" Type="http://schemas.openxmlformats.org/officeDocument/2006/relationships/image" Target="../media/image12.jpeg"/><Relationship Id="rId15" Type="http://schemas.openxmlformats.org/officeDocument/2006/relationships/image" Target="../media/image21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oflon/cmoflon/releases/tag/cmoflon_1.0.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Moflon/cmoflon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3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3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ounproject.com/search/?q=idea%20bulb%20icon&amp;i=799621" TargetMode="External"/><Relationship Id="rId3" Type="http://schemas.openxmlformats.org/officeDocument/2006/relationships/hyperlink" Target="https://commons.wikimedia.org/wiki/File:PowWow.jpg" TargetMode="External"/><Relationship Id="rId7" Type="http://schemas.openxmlformats.org/officeDocument/2006/relationships/hyperlink" Target="https://thenounproject.com/search/?q=lock&amp;i=1009759" TargetMode="External"/><Relationship Id="rId2" Type="http://schemas.openxmlformats.org/officeDocument/2006/relationships/hyperlink" Target="https://commons.wikimedia.org/wiki/File:TelosB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nounproject.com/search/?q=barrier&amp;i=792199" TargetMode="External"/><Relationship Id="rId5" Type="http://schemas.openxmlformats.org/officeDocument/2006/relationships/hyperlink" Target="https://thenounproject.com/search/?q=gear&amp;i=1030299" TargetMode="External"/><Relationship Id="rId10" Type="http://schemas.openxmlformats.org/officeDocument/2006/relationships/hyperlink" Target="http://www.flaticon.com/free-icon/github-logo_25231" TargetMode="External"/><Relationship Id="rId4" Type="http://schemas.openxmlformats.org/officeDocument/2006/relationships/hyperlink" Target="https://thenounproject.com/search/?q=hand%20drawing&amp;i=29383" TargetMode="External"/><Relationship Id="rId9" Type="http://schemas.openxmlformats.org/officeDocument/2006/relationships/hyperlink" Target="https://thenounproject.com/search/?q=target&amp;i=79621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cMoflon: Model-Driven Generation of </a:t>
            </a:r>
            <a:r>
              <a:rPr lang="en-US" smtClean="0"/>
              <a:t>Embedded C </a:t>
            </a:r>
            <a:r>
              <a:rPr lang="en-US"/>
              <a:t>Code for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Wireless </a:t>
            </a:r>
            <a:r>
              <a:rPr lang="en-US"/>
              <a:t>Sensor Networks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Conference Talk at ECMFA 2017</a:t>
            </a:r>
          </a:p>
          <a:p>
            <a:r>
              <a:rPr lang="en-US" smtClean="0"/>
              <a:t>2017-07-19</a:t>
            </a:r>
            <a:endParaRPr lang="en-US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9486546" y="1368742"/>
            <a:ext cx="673417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2100" kern="0"/>
          </a:p>
        </p:txBody>
      </p:sp>
      <p:grpSp>
        <p:nvGrpSpPr>
          <p:cNvPr id="4" name="Gruppieren 3"/>
          <p:cNvGrpSpPr/>
          <p:nvPr/>
        </p:nvGrpSpPr>
        <p:grpSpPr>
          <a:xfrm>
            <a:off x="998863" y="2618600"/>
            <a:ext cx="6840621" cy="2307447"/>
            <a:chOff x="1080117" y="2618600"/>
            <a:chExt cx="6840621" cy="2307447"/>
          </a:xfrm>
        </p:grpSpPr>
        <p:sp>
          <p:nvSpPr>
            <p:cNvPr id="132" name="Eingekerbter Richtungspfeil 131"/>
            <p:cNvSpPr/>
            <p:nvPr/>
          </p:nvSpPr>
          <p:spPr bwMode="auto">
            <a:xfrm>
              <a:off x="1080117" y="2853092"/>
              <a:ext cx="2446864" cy="667648"/>
            </a:xfrm>
            <a:prstGeom prst="chevron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600" b="1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Specification</a:t>
              </a:r>
              <a:endParaRPr lang="en-US" sz="16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34" name="Eingekerbter Richtungspfeil 133"/>
            <p:cNvSpPr/>
            <p:nvPr/>
          </p:nvSpPr>
          <p:spPr bwMode="auto">
            <a:xfrm>
              <a:off x="5545882" y="2878212"/>
              <a:ext cx="2374856" cy="648000"/>
            </a:xfrm>
            <a:prstGeom prst="chevron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Testbed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4148622" y="2618600"/>
              <a:ext cx="1152128" cy="1534433"/>
              <a:chOff x="899592" y="2500134"/>
              <a:chExt cx="1152128" cy="1534433"/>
            </a:xfrm>
          </p:grpSpPr>
          <p:pic>
            <p:nvPicPr>
              <p:cNvPr id="7" name="Grafik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2500134"/>
                <a:ext cx="1152128" cy="1152128"/>
              </a:xfrm>
              <a:prstGeom prst="rect">
                <a:avLst/>
              </a:prstGeom>
            </p:spPr>
          </p:pic>
          <p:sp>
            <p:nvSpPr>
              <p:cNvPr id="8" name="Textfeld 7"/>
              <p:cNvSpPr txBox="1"/>
              <p:nvPr/>
            </p:nvSpPr>
            <p:spPr>
              <a:xfrm>
                <a:off x="899592" y="366523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cap="small"/>
                  <a:t>cMoflon</a:t>
                </a:r>
              </a:p>
            </p:txBody>
          </p:sp>
        </p:grpSp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0117" y="3636535"/>
              <a:ext cx="2446864" cy="1289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52815" y="3702671"/>
              <a:ext cx="760989" cy="299809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27075" y="4485843"/>
              <a:ext cx="760989" cy="299809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93709" y="4296411"/>
              <a:ext cx="760989" cy="299809"/>
            </a:xfrm>
            <a:prstGeom prst="rect">
              <a:avLst/>
            </a:prstGeom>
          </p:spPr>
        </p:pic>
      </p:grpSp>
      <p:cxnSp>
        <p:nvCxnSpPr>
          <p:cNvPr id="10" name="Gerader Verbinder 9"/>
          <p:cNvCxnSpPr>
            <a:stCxn id="16" idx="2"/>
            <a:endCxn id="15" idx="3"/>
          </p:cNvCxnSpPr>
          <p:nvPr/>
        </p:nvCxnSpPr>
        <p:spPr bwMode="auto">
          <a:xfrm flipV="1">
            <a:off x="5526315" y="3852575"/>
            <a:ext cx="745246" cy="6332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</p:spPr>
      </p:cxnSp>
      <p:cxnSp>
        <p:nvCxnSpPr>
          <p:cNvPr id="20" name="Gerader Verbinder 19"/>
          <p:cNvCxnSpPr>
            <a:stCxn id="17" idx="2"/>
          </p:cNvCxnSpPr>
          <p:nvPr/>
        </p:nvCxnSpPr>
        <p:spPr bwMode="auto">
          <a:xfrm flipH="1" flipV="1">
            <a:off x="6516216" y="3992530"/>
            <a:ext cx="576733" cy="3038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3" name="Gerader Verbinder 22"/>
          <p:cNvCxnSpPr>
            <a:stCxn id="17" idx="3"/>
            <a:endCxn id="16" idx="1"/>
          </p:cNvCxnSpPr>
          <p:nvPr/>
        </p:nvCxnSpPr>
        <p:spPr bwMode="auto">
          <a:xfrm flipH="1">
            <a:off x="5906810" y="4446315"/>
            <a:ext cx="805645" cy="1894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9916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Topology Control metamodel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10</a:t>
            </a:fld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800100" y="1777796"/>
            <a:ext cx="1460305" cy="1080273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Node</a:t>
            </a:r>
          </a:p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9" name="Gerader Verbinder 78"/>
          <p:cNvCxnSpPr/>
          <p:nvPr/>
        </p:nvCxnSpPr>
        <p:spPr>
          <a:xfrm flipV="1">
            <a:off x="801560" y="2046390"/>
            <a:ext cx="1460305" cy="206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737211" y="2762949"/>
            <a:ext cx="4447972" cy="1235523"/>
            <a:chOff x="738025" y="2774560"/>
            <a:chExt cx="4447972" cy="1235523"/>
          </a:xfrm>
        </p:grpSpPr>
        <p:grpSp>
          <p:nvGrpSpPr>
            <p:cNvPr id="98" name="Gruppieren 97"/>
            <p:cNvGrpSpPr/>
            <p:nvPr/>
          </p:nvGrpSpPr>
          <p:grpSpPr>
            <a:xfrm>
              <a:off x="3276668" y="3284984"/>
              <a:ext cx="1909329" cy="725099"/>
              <a:chOff x="10670725" y="14118028"/>
              <a:chExt cx="2651412" cy="950550"/>
            </a:xfrm>
          </p:grpSpPr>
          <p:sp>
            <p:nvSpPr>
              <p:cNvPr id="99" name="Rechteck 98"/>
              <p:cNvSpPr/>
              <p:nvPr/>
            </p:nvSpPr>
            <p:spPr>
              <a:xfrm>
                <a:off x="10670727" y="14118028"/>
                <a:ext cx="2651410" cy="950550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≪abstract≫</a:t>
                </a:r>
              </a:p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TopologyControlAlgorithm</a:t>
                </a:r>
              </a:p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≪abstract≫ run() : void</a:t>
                </a:r>
              </a:p>
            </p:txBody>
          </p:sp>
          <p:cxnSp>
            <p:nvCxnSpPr>
              <p:cNvPr id="100" name="Gerader Verbinder 99"/>
              <p:cNvCxnSpPr/>
              <p:nvPr/>
            </p:nvCxnSpPr>
            <p:spPr>
              <a:xfrm>
                <a:off x="10670725" y="14717997"/>
                <a:ext cx="265141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01" name="Gerader Verbinder 42"/>
            <p:cNvCxnSpPr>
              <a:stCxn id="99" idx="1"/>
              <a:endCxn id="143" idx="2"/>
            </p:cNvCxnSpPr>
            <p:nvPr/>
          </p:nvCxnSpPr>
          <p:spPr>
            <a:xfrm rot="10800000">
              <a:off x="1139173" y="2869680"/>
              <a:ext cx="2137496" cy="777854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143" name="Anchor Node::left"/>
            <p:cNvSpPr/>
            <p:nvPr/>
          </p:nvSpPr>
          <p:spPr>
            <a:xfrm>
              <a:off x="1062851" y="2774560"/>
              <a:ext cx="152644" cy="9511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738025" y="2889138"/>
              <a:ext cx="400102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Textfeld 144"/>
            <p:cNvSpPr txBox="1"/>
            <p:nvPr/>
          </p:nvSpPr>
          <p:spPr>
            <a:xfrm>
              <a:off x="1142505" y="2889138"/>
              <a:ext cx="20567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33" name="Eingekerbter Richtungspfeil 32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400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Spec.</a:t>
              </a: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34" name="Eingekerbter Richtungspfeil 33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35" name="Eingekerbter Richtungspfeil 34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262758" y="1708036"/>
            <a:ext cx="7174006" cy="1187182"/>
            <a:chOff x="2261222" y="1719647"/>
            <a:chExt cx="7174006" cy="1187182"/>
          </a:xfrm>
        </p:grpSpPr>
        <p:sp>
          <p:nvSpPr>
            <p:cNvPr id="80" name="Rechteck 79"/>
            <p:cNvSpPr/>
            <p:nvPr/>
          </p:nvSpPr>
          <p:spPr>
            <a:xfrm>
              <a:off x="4793749" y="1789407"/>
              <a:ext cx="1354724" cy="1080273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263" algn="l"/>
                  <a:tab pos="623888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263" algn="l"/>
                  <a:tab pos="623888" algn="l"/>
                </a:tabLst>
                <a:defRPr/>
              </a:pPr>
              <a:r>
                <a: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263" algn="l"/>
                  <a:tab pos="623888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	: LinkState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263" algn="l"/>
                  <a:tab pos="623888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weight	: EDouble</a:t>
              </a:r>
            </a:p>
          </p:txBody>
        </p:sp>
        <p:cxnSp>
          <p:nvCxnSpPr>
            <p:cNvPr id="81" name="Gerader Verbinder 80"/>
            <p:cNvCxnSpPr/>
            <p:nvPr/>
          </p:nvCxnSpPr>
          <p:spPr>
            <a:xfrm>
              <a:off x="4794142" y="2050304"/>
              <a:ext cx="135433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2" name="Gerader Verbinder 81"/>
            <p:cNvCxnSpPr/>
            <p:nvPr/>
          </p:nvCxnSpPr>
          <p:spPr>
            <a:xfrm flipH="1">
              <a:off x="2261222" y="2239007"/>
              <a:ext cx="2532526" cy="843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83" name="Gerader Verbinder 82"/>
            <p:cNvCxnSpPr/>
            <p:nvPr/>
          </p:nvCxnSpPr>
          <p:spPr>
            <a:xfrm flipH="1">
              <a:off x="2280504" y="2496341"/>
              <a:ext cx="2513244" cy="660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84" name="Textfeld 83"/>
            <p:cNvSpPr txBox="1"/>
            <p:nvPr/>
          </p:nvSpPr>
          <p:spPr>
            <a:xfrm>
              <a:off x="4429413" y="1994880"/>
              <a:ext cx="303500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4501560" y="2256186"/>
              <a:ext cx="231354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4156163" y="1994880"/>
              <a:ext cx="316951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0..*</a:t>
              </a: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4156163" y="2256186"/>
              <a:ext cx="316951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0..*</a:t>
              </a:r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2524680" y="1994880"/>
              <a:ext cx="29738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src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2524680" y="2256186"/>
              <a:ext cx="277821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trg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2301117" y="2004829"/>
              <a:ext cx="20567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2301117" y="2256186"/>
              <a:ext cx="20567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grpSp>
          <p:nvGrpSpPr>
            <p:cNvPr id="92" name="Gruppieren 91"/>
            <p:cNvGrpSpPr/>
            <p:nvPr/>
          </p:nvGrpSpPr>
          <p:grpSpPr>
            <a:xfrm>
              <a:off x="6412875" y="1719647"/>
              <a:ext cx="1843453" cy="1144720"/>
              <a:chOff x="15947575" y="15375329"/>
              <a:chExt cx="2559933" cy="1500641"/>
            </a:xfrm>
          </p:grpSpPr>
          <p:sp>
            <p:nvSpPr>
              <p:cNvPr id="93" name="Rechteck 92"/>
              <p:cNvSpPr/>
              <p:nvPr/>
            </p:nvSpPr>
            <p:spPr>
              <a:xfrm>
                <a:off x="15947576" y="15375329"/>
                <a:ext cx="2559932" cy="1500641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08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895350" algn="l"/>
                  </a:tabLst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≪enumeration≫</a:t>
                </a:r>
                <a:b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</a:b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LinkState</a:t>
                </a:r>
              </a:p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895350" algn="l"/>
                  </a:tabLst>
                  <a:defRPr/>
                </a:pPr>
                <a:r>
                  <a:rPr kumimoji="0" 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895350" algn="l"/>
                  </a:tabLst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Active 	: LinkState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895350" algn="l"/>
                  </a:tabLst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Inactive 	: LinkState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895350" algn="l"/>
                  </a:tabLst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Unclassified 	: LinkState</a:t>
                </a:r>
              </a:p>
            </p:txBody>
          </p:sp>
          <p:cxnSp>
            <p:nvCxnSpPr>
              <p:cNvPr id="94" name="Gerader Verbinder 93"/>
              <p:cNvCxnSpPr/>
              <p:nvPr/>
            </p:nvCxnSpPr>
            <p:spPr>
              <a:xfrm>
                <a:off x="15947575" y="15984822"/>
                <a:ext cx="2559933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95" name="Gerader Verbinder 94"/>
            <p:cNvCxnSpPr/>
            <p:nvPr/>
          </p:nvCxnSpPr>
          <p:spPr>
            <a:xfrm flipH="1">
              <a:off x="2270862" y="2742638"/>
              <a:ext cx="2513244" cy="660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</p:cxnSp>
        <p:sp>
          <p:nvSpPr>
            <p:cNvPr id="96" name="Textfeld 95"/>
            <p:cNvSpPr txBox="1"/>
            <p:nvPr/>
          </p:nvSpPr>
          <p:spPr>
            <a:xfrm>
              <a:off x="3577120" y="2504356"/>
              <a:ext cx="1155794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≪derived</a:t>
              </a: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≫ allLinks</a:t>
              </a: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4415963" y="2695528"/>
              <a:ext cx="316951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0..*</a:t>
              </a:r>
            </a:p>
          </p:txBody>
        </p:sp>
        <p:sp>
          <p:nvSpPr>
            <p:cNvPr id="37" name="Link weight"/>
            <p:cNvSpPr txBox="1"/>
            <p:nvPr/>
          </p:nvSpPr>
          <p:spPr>
            <a:xfrm>
              <a:off x="8455582" y="1850995"/>
              <a:ext cx="979646" cy="453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w(e</a:t>
              </a:r>
              <a:r>
                <a:rPr lang="en-US" sz="1200" baseline="-25000" smtClean="0"/>
                <a:t>ab</a:t>
              </a:r>
              <a:r>
                <a:rPr lang="en-US" sz="1200" smtClean="0"/>
                <a:t>)</a:t>
              </a:r>
              <a:endParaRPr lang="en-US" sz="1200"/>
            </a:p>
          </p:txBody>
        </p:sp>
        <p:cxnSp>
          <p:nvCxnSpPr>
            <p:cNvPr id="40" name="Link"/>
            <p:cNvCxnSpPr/>
            <p:nvPr/>
          </p:nvCxnSpPr>
          <p:spPr>
            <a:xfrm>
              <a:off x="8410489" y="2169464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k"/>
            <p:cNvCxnSpPr/>
            <p:nvPr/>
          </p:nvCxnSpPr>
          <p:spPr>
            <a:xfrm>
              <a:off x="8410489" y="2372342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nk"/>
            <p:cNvCxnSpPr/>
            <p:nvPr/>
          </p:nvCxnSpPr>
          <p:spPr>
            <a:xfrm>
              <a:off x="8410489" y="2571529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Node"/>
          <p:cNvSpPr/>
          <p:nvPr/>
        </p:nvSpPr>
        <p:spPr>
          <a:xfrm>
            <a:off x="104933" y="1727553"/>
            <a:ext cx="560002" cy="560003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10000"/>
              </a:lnSpc>
            </a:pPr>
            <a:r>
              <a:rPr lang="en-US" sz="1200" smtClean="0">
                <a:solidFill>
                  <a:schemeClr val="bg1"/>
                </a:solidFill>
              </a:rPr>
              <a:t>n</a:t>
            </a:r>
            <a:r>
              <a:rPr lang="en-US" sz="1200" baseline="-25000" smtClean="0">
                <a:solidFill>
                  <a:schemeClr val="bg1"/>
                </a:solidFill>
              </a:rPr>
              <a:t>b</a:t>
            </a:r>
            <a:r>
              <a:rPr lang="en-US" sz="1200" smtClean="0">
                <a:solidFill>
                  <a:schemeClr val="bg1"/>
                </a:solidFill>
              </a:rPr>
              <a:t/>
            </a:r>
            <a:br>
              <a:rPr lang="en-US" sz="1200" smtClean="0">
                <a:solidFill>
                  <a:schemeClr val="bg1"/>
                </a:solidFill>
              </a:rPr>
            </a:b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54" name="Gerader Verbinder 53"/>
          <p:cNvCxnSpPr>
            <a:stCxn id="53" idx="2"/>
            <a:endCxn id="53" idx="6"/>
          </p:cNvCxnSpPr>
          <p:nvPr/>
        </p:nvCxnSpPr>
        <p:spPr>
          <a:xfrm>
            <a:off x="104933" y="2007555"/>
            <a:ext cx="5600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10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Topology Control Metamodel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11</a:t>
            </a:fld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800914" y="1777584"/>
            <a:ext cx="1460305" cy="1080273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Node</a:t>
            </a:r>
          </a:p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9" name="Gerader Verbinder 78"/>
          <p:cNvCxnSpPr/>
          <p:nvPr/>
        </p:nvCxnSpPr>
        <p:spPr>
          <a:xfrm flipV="1">
            <a:off x="802374" y="2046178"/>
            <a:ext cx="1460305" cy="206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0" name="Rechteck 79"/>
          <p:cNvSpPr/>
          <p:nvPr/>
        </p:nvSpPr>
        <p:spPr>
          <a:xfrm>
            <a:off x="4793749" y="1777584"/>
            <a:ext cx="1354724" cy="1080273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263" algn="l"/>
              </a:tabLst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263" algn="l"/>
              </a:tabLst>
              <a:defRPr/>
            </a:pPr>
            <a:r>
              <a: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263" algn="l"/>
              </a:tabLst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	: LinkState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263" algn="l"/>
              </a:tabLst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weight	: EDouble</a:t>
            </a:r>
          </a:p>
        </p:txBody>
      </p:sp>
      <p:cxnSp>
        <p:nvCxnSpPr>
          <p:cNvPr id="81" name="Gerader Verbinder 80"/>
          <p:cNvCxnSpPr/>
          <p:nvPr/>
        </p:nvCxnSpPr>
        <p:spPr>
          <a:xfrm>
            <a:off x="4794142" y="2038481"/>
            <a:ext cx="1354330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2" name="Gerader Verbinder 81"/>
          <p:cNvCxnSpPr/>
          <p:nvPr/>
        </p:nvCxnSpPr>
        <p:spPr>
          <a:xfrm flipH="1">
            <a:off x="2261222" y="2227184"/>
            <a:ext cx="2532526" cy="843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83" name="Gerader Verbinder 82"/>
          <p:cNvCxnSpPr/>
          <p:nvPr/>
        </p:nvCxnSpPr>
        <p:spPr>
          <a:xfrm flipH="1">
            <a:off x="2280504" y="2484518"/>
            <a:ext cx="2513244" cy="660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84" name="Textfeld 83"/>
          <p:cNvSpPr txBox="1"/>
          <p:nvPr/>
        </p:nvSpPr>
        <p:spPr>
          <a:xfrm>
            <a:off x="4429413" y="1983057"/>
            <a:ext cx="303500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4501560" y="2244363"/>
            <a:ext cx="231354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4156163" y="1983057"/>
            <a:ext cx="316951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4156163" y="2244363"/>
            <a:ext cx="316951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88" name="Textfeld 87"/>
          <p:cNvSpPr txBox="1"/>
          <p:nvPr/>
        </p:nvSpPr>
        <p:spPr>
          <a:xfrm>
            <a:off x="2524680" y="1983057"/>
            <a:ext cx="297386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2524680" y="2244363"/>
            <a:ext cx="277821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trg</a:t>
            </a:r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2301117" y="1993006"/>
            <a:ext cx="205676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2301117" y="2244363"/>
            <a:ext cx="205676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6412875" y="1707824"/>
            <a:ext cx="1843453" cy="1144720"/>
            <a:chOff x="15947575" y="15375329"/>
            <a:chExt cx="2559933" cy="1500641"/>
          </a:xfrm>
        </p:grpSpPr>
        <p:sp>
          <p:nvSpPr>
            <p:cNvPr id="93" name="Rechteck 92"/>
            <p:cNvSpPr/>
            <p:nvPr/>
          </p:nvSpPr>
          <p:spPr>
            <a:xfrm>
              <a:off x="15947576" y="15375329"/>
              <a:ext cx="2559932" cy="150064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08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95350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≪enumeration≫</a:t>
              </a:r>
              <a:b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</a:b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LinkState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95350" algn="l"/>
                </a:tabLst>
                <a:defRPr/>
              </a:pPr>
              <a:r>
                <a: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95350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Active 	: LinkState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95350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Inactive 	: LinkState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95350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Unclassified 	: LinkState</a:t>
              </a:r>
            </a:p>
          </p:txBody>
        </p:sp>
        <p:cxnSp>
          <p:nvCxnSpPr>
            <p:cNvPr id="94" name="Gerader Verbinder 93"/>
            <p:cNvCxnSpPr/>
            <p:nvPr/>
          </p:nvCxnSpPr>
          <p:spPr>
            <a:xfrm>
              <a:off x="15947575" y="15984822"/>
              <a:ext cx="255993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95" name="Gerader Verbinder 94"/>
          <p:cNvCxnSpPr/>
          <p:nvPr/>
        </p:nvCxnSpPr>
        <p:spPr>
          <a:xfrm flipH="1">
            <a:off x="2270862" y="2730815"/>
            <a:ext cx="2513244" cy="660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96" name="Textfeld 95"/>
          <p:cNvSpPr txBox="1"/>
          <p:nvPr/>
        </p:nvSpPr>
        <p:spPr>
          <a:xfrm>
            <a:off x="3577120" y="2492533"/>
            <a:ext cx="1155794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≪derived</a:t>
            </a: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≫ allLinks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4415963" y="2683705"/>
            <a:ext cx="316951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grpSp>
        <p:nvGrpSpPr>
          <p:cNvPr id="98" name="Gruppieren 97"/>
          <p:cNvGrpSpPr/>
          <p:nvPr/>
        </p:nvGrpSpPr>
        <p:grpSpPr>
          <a:xfrm>
            <a:off x="3276668" y="3273161"/>
            <a:ext cx="1909329" cy="725099"/>
            <a:chOff x="10670725" y="14118028"/>
            <a:chExt cx="2651412" cy="950550"/>
          </a:xfrm>
        </p:grpSpPr>
        <p:sp>
          <p:nvSpPr>
            <p:cNvPr id="99" name="Rechteck 98"/>
            <p:cNvSpPr/>
            <p:nvPr/>
          </p:nvSpPr>
          <p:spPr>
            <a:xfrm>
              <a:off x="10670727" y="14118028"/>
              <a:ext cx="2651410" cy="950550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≪abstract≫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TopologyControlAlgorithm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≪abstract≫ run() : void</a:t>
              </a:r>
            </a:p>
          </p:txBody>
        </p:sp>
        <p:cxnSp>
          <p:nvCxnSpPr>
            <p:cNvPr id="100" name="Gerader Verbinder 99"/>
            <p:cNvCxnSpPr/>
            <p:nvPr/>
          </p:nvCxnSpPr>
          <p:spPr>
            <a:xfrm>
              <a:off x="10670725" y="14717997"/>
              <a:ext cx="265141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101" name="Gerader Verbinder 42"/>
          <p:cNvCxnSpPr>
            <a:stCxn id="99" idx="1"/>
            <a:endCxn id="143" idx="2"/>
          </p:cNvCxnSpPr>
          <p:nvPr/>
        </p:nvCxnSpPr>
        <p:spPr>
          <a:xfrm rot="10800000">
            <a:off x="1139173" y="2857857"/>
            <a:ext cx="2137496" cy="77785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grpSp>
        <p:nvGrpSpPr>
          <p:cNvPr id="16" name="Gruppieren 15"/>
          <p:cNvGrpSpPr/>
          <p:nvPr/>
        </p:nvGrpSpPr>
        <p:grpSpPr>
          <a:xfrm>
            <a:off x="3276669" y="3998261"/>
            <a:ext cx="1910865" cy="1456927"/>
            <a:chOff x="3276669" y="3998261"/>
            <a:chExt cx="1910865" cy="1456927"/>
          </a:xfrm>
        </p:grpSpPr>
        <p:grpSp>
          <p:nvGrpSpPr>
            <p:cNvPr id="111" name="Gruppieren 110"/>
            <p:cNvGrpSpPr/>
            <p:nvPr/>
          </p:nvGrpSpPr>
          <p:grpSpPr>
            <a:xfrm>
              <a:off x="3276669" y="4419884"/>
              <a:ext cx="1910865" cy="1035304"/>
              <a:chOff x="10668593" y="14118028"/>
              <a:chExt cx="2653544" cy="1357204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10670727" y="14118028"/>
                <a:ext cx="2651410" cy="1357204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LStarKTCAlgorithm</a:t>
                </a:r>
              </a:p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k : EDouble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a : EDouble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run() : void</a:t>
                </a:r>
              </a:p>
            </p:txBody>
          </p:sp>
          <p:cxnSp>
            <p:nvCxnSpPr>
              <p:cNvPr id="113" name="Gerader Verbinder 112"/>
              <p:cNvCxnSpPr/>
              <p:nvPr/>
            </p:nvCxnSpPr>
            <p:spPr>
              <a:xfrm>
                <a:off x="10670725" y="14517972"/>
                <a:ext cx="265141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>
              <a:xfrm>
                <a:off x="10668593" y="15097092"/>
                <a:ext cx="265141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22" name="Gerader Verbinder 121"/>
            <p:cNvCxnSpPr>
              <a:stCxn id="99" idx="2"/>
              <a:endCxn id="112" idx="0"/>
            </p:cNvCxnSpPr>
            <p:nvPr/>
          </p:nvCxnSpPr>
          <p:spPr>
            <a:xfrm>
              <a:off x="4231333" y="3998261"/>
              <a:ext cx="1537" cy="42162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43" name="Anchor Node::left"/>
          <p:cNvSpPr/>
          <p:nvPr/>
        </p:nvSpPr>
        <p:spPr>
          <a:xfrm>
            <a:off x="1062851" y="2762738"/>
            <a:ext cx="152644" cy="9511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738025" y="2877318"/>
            <a:ext cx="400102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feld 144"/>
          <p:cNvSpPr txBox="1"/>
          <p:nvPr/>
        </p:nvSpPr>
        <p:spPr>
          <a:xfrm>
            <a:off x="1142505" y="2877319"/>
            <a:ext cx="205676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6" name="Gruppieren 155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157" name="Eingekerbter Richtungspfeil 156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400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Spec.</a:t>
              </a: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58" name="Eingekerbter Richtungspfeil 157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159" name="Eingekerbter Richtungspfeil 158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820615" y="1466395"/>
            <a:ext cx="3431852" cy="867260"/>
            <a:chOff x="820615" y="1466395"/>
            <a:chExt cx="3431852" cy="867260"/>
          </a:xfrm>
        </p:grpSpPr>
        <p:sp>
          <p:nvSpPr>
            <p:cNvPr id="153" name="Abgerundete rechteckige Legende 152"/>
            <p:cNvSpPr/>
            <p:nvPr/>
          </p:nvSpPr>
          <p:spPr bwMode="auto">
            <a:xfrm>
              <a:off x="2552536" y="1466395"/>
              <a:ext cx="1699931" cy="437010"/>
            </a:xfrm>
            <a:prstGeom prst="wedgeRoundRectCallout">
              <a:avLst>
                <a:gd name="adj1" fmla="val -82000"/>
                <a:gd name="adj2" fmla="val 98300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User-defined attribute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820615" y="2056656"/>
              <a:ext cx="12522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kern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hopCount : EInt</a:t>
              </a:r>
              <a:endParaRPr lang="en-US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325389" y="2837669"/>
            <a:ext cx="7756964" cy="2681746"/>
            <a:chOff x="1325389" y="2837669"/>
            <a:chExt cx="7756964" cy="2681746"/>
          </a:xfrm>
        </p:grpSpPr>
        <p:sp>
          <p:nvSpPr>
            <p:cNvPr id="102" name="Textfeld 101"/>
            <p:cNvSpPr txBox="1"/>
            <p:nvPr/>
          </p:nvSpPr>
          <p:spPr>
            <a:xfrm>
              <a:off x="1531066" y="2877315"/>
              <a:ext cx="400102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feld 102"/>
            <p:cNvSpPr txBox="1"/>
            <p:nvPr/>
          </p:nvSpPr>
          <p:spPr>
            <a:xfrm>
              <a:off x="1325389" y="2877315"/>
              <a:ext cx="20567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5" name="Gruppieren 114"/>
            <p:cNvGrpSpPr/>
            <p:nvPr/>
          </p:nvGrpSpPr>
          <p:grpSpPr>
            <a:xfrm>
              <a:off x="5509289" y="4430426"/>
              <a:ext cx="2729798" cy="1088989"/>
              <a:chOff x="10670725" y="14118027"/>
              <a:chExt cx="2735620" cy="1427581"/>
            </a:xfrm>
          </p:grpSpPr>
          <p:sp>
            <p:nvSpPr>
              <p:cNvPr id="116" name="Rechteck 115"/>
              <p:cNvSpPr/>
              <p:nvPr/>
            </p:nvSpPr>
            <p:spPr>
              <a:xfrm>
                <a:off x="10670727" y="14118027"/>
                <a:ext cx="2735618" cy="1427581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LMSTAlgorithm</a:t>
                </a:r>
              </a:p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run() : void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init() : void</a:t>
                </a:r>
                <a:b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</a:b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cleanup() : void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findShortestUnconnectedLink() : Link</a:t>
                </a:r>
              </a:p>
            </p:txBody>
          </p:sp>
          <p:cxnSp>
            <p:nvCxnSpPr>
              <p:cNvPr id="117" name="Gerader Verbinder 116"/>
              <p:cNvCxnSpPr/>
              <p:nvPr/>
            </p:nvCxnSpPr>
            <p:spPr>
              <a:xfrm>
                <a:off x="10670725" y="14517972"/>
                <a:ext cx="273562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26" name="Rechteck 125"/>
            <p:cNvSpPr/>
            <p:nvPr/>
          </p:nvSpPr>
          <p:spPr>
            <a:xfrm>
              <a:off x="5594618" y="3515549"/>
              <a:ext cx="1087389" cy="2967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TreeEntry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27" name="Rechteck 126"/>
            <p:cNvSpPr/>
            <p:nvPr/>
          </p:nvSpPr>
          <p:spPr>
            <a:xfrm>
              <a:off x="7600019" y="3514337"/>
              <a:ext cx="594294" cy="2967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Tree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128" name="Gewinkelte Verbindung 127"/>
            <p:cNvCxnSpPr>
              <a:stCxn id="146" idx="0"/>
              <a:endCxn id="78" idx="2"/>
            </p:cNvCxnSpPr>
            <p:nvPr/>
          </p:nvCxnSpPr>
          <p:spPr>
            <a:xfrm rot="16200000" flipV="1">
              <a:off x="3328534" y="1060390"/>
              <a:ext cx="653766" cy="4248702"/>
            </a:xfrm>
            <a:prstGeom prst="bentConnector3">
              <a:avLst>
                <a:gd name="adj1" fmla="val 46666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129" name="Textfeld 128"/>
            <p:cNvSpPr txBox="1"/>
            <p:nvPr/>
          </p:nvSpPr>
          <p:spPr>
            <a:xfrm>
              <a:off x="6546242" y="3234397"/>
              <a:ext cx="315917" cy="21130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entry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Textfeld 129"/>
            <p:cNvSpPr txBox="1"/>
            <p:nvPr/>
          </p:nvSpPr>
          <p:spPr>
            <a:xfrm>
              <a:off x="5478688" y="3233316"/>
              <a:ext cx="293812" cy="211301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0..1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1" name="Gewinkelte Verbindung 78"/>
            <p:cNvCxnSpPr>
              <a:stCxn id="127" idx="1"/>
              <a:endCxn id="126" idx="3"/>
            </p:cNvCxnSpPr>
            <p:nvPr/>
          </p:nvCxnSpPr>
          <p:spPr>
            <a:xfrm flipH="1">
              <a:off x="6682007" y="3662696"/>
              <a:ext cx="918012" cy="121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132" name="Textfeld 131"/>
            <p:cNvSpPr txBox="1"/>
            <p:nvPr/>
          </p:nvSpPr>
          <p:spPr>
            <a:xfrm>
              <a:off x="6665606" y="3422713"/>
              <a:ext cx="491812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entries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feld 132"/>
            <p:cNvSpPr txBox="1"/>
            <p:nvPr/>
          </p:nvSpPr>
          <p:spPr>
            <a:xfrm>
              <a:off x="6725524" y="3632567"/>
              <a:ext cx="316951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0..*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feld 133"/>
            <p:cNvSpPr txBox="1"/>
            <p:nvPr/>
          </p:nvSpPr>
          <p:spPr>
            <a:xfrm>
              <a:off x="7242735" y="3425797"/>
              <a:ext cx="342630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feld 134"/>
            <p:cNvSpPr txBox="1"/>
            <p:nvPr/>
          </p:nvSpPr>
          <p:spPr>
            <a:xfrm>
              <a:off x="7397972" y="3634384"/>
              <a:ext cx="20567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6" name="Gewinkelte Verbindung 86"/>
            <p:cNvCxnSpPr>
              <a:stCxn id="127" idx="2"/>
              <a:endCxn id="150" idx="0"/>
            </p:cNvCxnSpPr>
            <p:nvPr/>
          </p:nvCxnSpPr>
          <p:spPr>
            <a:xfrm flipH="1">
              <a:off x="7895349" y="3811054"/>
              <a:ext cx="1816" cy="61628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</p:cxnSp>
        <p:cxnSp>
          <p:nvCxnSpPr>
            <p:cNvPr id="137" name="Gewinkelte Verbindung 136"/>
            <p:cNvCxnSpPr>
              <a:stCxn id="147" idx="0"/>
              <a:endCxn id="80" idx="2"/>
            </p:cNvCxnSpPr>
            <p:nvPr/>
          </p:nvCxnSpPr>
          <p:spPr>
            <a:xfrm rot="16200000" flipV="1">
              <a:off x="5668722" y="2660247"/>
              <a:ext cx="650643" cy="1045864"/>
            </a:xfrm>
            <a:prstGeom prst="bentConnector3">
              <a:avLst>
                <a:gd name="adj1" fmla="val 54467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138" name="Textfeld 137"/>
            <p:cNvSpPr txBox="1"/>
            <p:nvPr/>
          </p:nvSpPr>
          <p:spPr>
            <a:xfrm>
              <a:off x="5478093" y="2837669"/>
              <a:ext cx="336515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0..1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4994044" y="2837669"/>
              <a:ext cx="47224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parent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7485004" y="3798293"/>
              <a:ext cx="342630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7892197" y="3798293"/>
              <a:ext cx="20567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Anchor LMSTEntry::left"/>
            <p:cNvSpPr/>
            <p:nvPr/>
          </p:nvSpPr>
          <p:spPr>
            <a:xfrm>
              <a:off x="5703446" y="3511627"/>
              <a:ext cx="152644" cy="9511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7" name="Anchor LMSTEntry::left"/>
            <p:cNvSpPr/>
            <p:nvPr/>
          </p:nvSpPr>
          <p:spPr>
            <a:xfrm>
              <a:off x="6440653" y="3508503"/>
              <a:ext cx="152644" cy="9511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8" name="Textfeld 147"/>
            <p:cNvSpPr txBox="1"/>
            <p:nvPr/>
          </p:nvSpPr>
          <p:spPr>
            <a:xfrm>
              <a:off x="5782333" y="3233317"/>
              <a:ext cx="315917" cy="21130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entry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Textfeld 148"/>
            <p:cNvSpPr txBox="1"/>
            <p:nvPr/>
          </p:nvSpPr>
          <p:spPr>
            <a:xfrm>
              <a:off x="6226435" y="3234400"/>
              <a:ext cx="293812" cy="211301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0..1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Anchor LMSTEntry::left"/>
            <p:cNvSpPr/>
            <p:nvPr/>
          </p:nvSpPr>
          <p:spPr>
            <a:xfrm>
              <a:off x="7819004" y="4427317"/>
              <a:ext cx="152644" cy="9511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5" name="Abgerundete rechteckige Legende 154"/>
            <p:cNvSpPr/>
            <p:nvPr/>
          </p:nvSpPr>
          <p:spPr bwMode="auto">
            <a:xfrm>
              <a:off x="7199650" y="4900106"/>
              <a:ext cx="1882703" cy="266629"/>
            </a:xfrm>
            <a:prstGeom prst="wedgeRoundRectCallout">
              <a:avLst>
                <a:gd name="adj1" fmla="val -95796"/>
                <a:gd name="adj2" fmla="val 1006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Custom methods</a:t>
              </a:r>
            </a:p>
          </p:txBody>
        </p:sp>
        <p:cxnSp>
          <p:nvCxnSpPr>
            <p:cNvPr id="151" name="Gewinkelte Verbindung 150"/>
            <p:cNvCxnSpPr>
              <a:stCxn id="116" idx="0"/>
              <a:endCxn id="124" idx="0"/>
            </p:cNvCxnSpPr>
            <p:nvPr/>
          </p:nvCxnSpPr>
          <p:spPr>
            <a:xfrm rot="16200000" flipV="1">
              <a:off x="5342724" y="2898961"/>
              <a:ext cx="418729" cy="2644202"/>
            </a:xfrm>
            <a:prstGeom prst="bentConnector3">
              <a:avLst>
                <a:gd name="adj1" fmla="val 4395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2" name="Abgerundete rechteckige Legende 151"/>
            <p:cNvSpPr/>
            <p:nvPr/>
          </p:nvSpPr>
          <p:spPr bwMode="auto">
            <a:xfrm>
              <a:off x="7127875" y="2894476"/>
              <a:ext cx="1864313" cy="434575"/>
            </a:xfrm>
            <a:prstGeom prst="wedgeRoundRectCallout">
              <a:avLst>
                <a:gd name="adj1" fmla="val -14294"/>
                <a:gd name="adj2" fmla="val 83239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Auxiliary data structure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39552" y="3998260"/>
            <a:ext cx="3800769" cy="2182148"/>
            <a:chOff x="539552" y="3998260"/>
            <a:chExt cx="3800769" cy="2182148"/>
          </a:xfrm>
        </p:grpSpPr>
        <p:grpSp>
          <p:nvGrpSpPr>
            <p:cNvPr id="118" name="Gruppieren 117"/>
            <p:cNvGrpSpPr/>
            <p:nvPr/>
          </p:nvGrpSpPr>
          <p:grpSpPr>
            <a:xfrm>
              <a:off x="793012" y="4419883"/>
              <a:ext cx="1909967" cy="824557"/>
              <a:chOff x="10670725" y="14118027"/>
              <a:chExt cx="2652297" cy="1080931"/>
            </a:xfrm>
          </p:grpSpPr>
          <p:sp>
            <p:nvSpPr>
              <p:cNvPr id="119" name="Rechteck 118"/>
              <p:cNvSpPr/>
              <p:nvPr/>
            </p:nvSpPr>
            <p:spPr>
              <a:xfrm>
                <a:off x="10670727" y="14118027"/>
                <a:ext cx="2651410" cy="1080931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KTCAlgorithm</a:t>
                </a:r>
              </a:p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k : EDouble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run() : void</a:t>
                </a:r>
              </a:p>
            </p:txBody>
          </p:sp>
          <p:cxnSp>
            <p:nvCxnSpPr>
              <p:cNvPr id="120" name="Gerader Verbinder 119"/>
              <p:cNvCxnSpPr/>
              <p:nvPr/>
            </p:nvCxnSpPr>
            <p:spPr>
              <a:xfrm>
                <a:off x="10670725" y="14517972"/>
                <a:ext cx="265141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1" name="Gerader Verbinder 120"/>
              <p:cNvCxnSpPr/>
              <p:nvPr/>
            </p:nvCxnSpPr>
            <p:spPr>
              <a:xfrm>
                <a:off x="10671610" y="14867606"/>
                <a:ext cx="265141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23" name="Gewinkelte Verbindung 122"/>
            <p:cNvCxnSpPr>
              <a:stCxn id="119" idx="0"/>
              <a:endCxn id="99" idx="2"/>
            </p:cNvCxnSpPr>
            <p:nvPr/>
          </p:nvCxnSpPr>
          <p:spPr>
            <a:xfrm rot="5400000" flipH="1" flipV="1">
              <a:off x="2778694" y="2967244"/>
              <a:ext cx="421623" cy="2483656"/>
            </a:xfrm>
            <a:prstGeom prst="bentConnector3">
              <a:avLst>
                <a:gd name="adj1" fmla="val 41325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4" name="Abgerundete rechteckige Legende 153"/>
            <p:cNvSpPr/>
            <p:nvPr/>
          </p:nvSpPr>
          <p:spPr bwMode="auto">
            <a:xfrm>
              <a:off x="539552" y="5671627"/>
              <a:ext cx="1953391" cy="508781"/>
            </a:xfrm>
            <a:prstGeom prst="wedgeRoundRectCallout">
              <a:avLst>
                <a:gd name="adj1" fmla="val 6514"/>
                <a:gd name="adj2" fmla="val -191585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Custom algorithm</a:t>
              </a:r>
              <a:b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</a:br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parameters</a:t>
              </a:r>
            </a:p>
          </p:txBody>
        </p:sp>
        <p:sp>
          <p:nvSpPr>
            <p:cNvPr id="124" name="Gleichschenkliges Dreieck 123"/>
            <p:cNvSpPr/>
            <p:nvPr/>
          </p:nvSpPr>
          <p:spPr>
            <a:xfrm>
              <a:off x="4119653" y="4011697"/>
              <a:ext cx="220668" cy="187139"/>
            </a:xfrm>
            <a:prstGeom prst="triangl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54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kTC story diagram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12</a:t>
            </a:fld>
            <a:endParaRPr lang="en-US"/>
          </a:p>
        </p:txBody>
      </p:sp>
      <p:sp>
        <p:nvSpPr>
          <p:cNvPr id="66" name="Ellipse 65"/>
          <p:cNvSpPr/>
          <p:nvPr/>
        </p:nvSpPr>
        <p:spPr>
          <a:xfrm>
            <a:off x="2462863" y="2161058"/>
            <a:ext cx="242683" cy="242683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7" name="Gruppieren 66"/>
          <p:cNvGrpSpPr/>
          <p:nvPr/>
        </p:nvGrpSpPr>
        <p:grpSpPr>
          <a:xfrm>
            <a:off x="7469438" y="2157287"/>
            <a:ext cx="364024" cy="364024"/>
            <a:chOff x="2595200" y="3760724"/>
            <a:chExt cx="540000" cy="540000"/>
          </a:xfrm>
        </p:grpSpPr>
        <p:sp>
          <p:nvSpPr>
            <p:cNvPr id="68" name="Ellipse 67"/>
            <p:cNvSpPr/>
            <p:nvPr/>
          </p:nvSpPr>
          <p:spPr>
            <a:xfrm>
              <a:off x="2595200" y="3760724"/>
              <a:ext cx="540000" cy="5400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2685200" y="3850724"/>
              <a:ext cx="360000" cy="360000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70" name="Gerader Verbinder 69"/>
          <p:cNvCxnSpPr>
            <a:stCxn id="66" idx="4"/>
            <a:endCxn id="72" idx="0"/>
          </p:cNvCxnSpPr>
          <p:nvPr/>
        </p:nvCxnSpPr>
        <p:spPr>
          <a:xfrm flipH="1">
            <a:off x="2584070" y="2403741"/>
            <a:ext cx="135" cy="284993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71" name="Gerader Verbinder 70"/>
          <p:cNvCxnSpPr>
            <a:stCxn id="106" idx="0"/>
            <a:endCxn id="68" idx="4"/>
          </p:cNvCxnSpPr>
          <p:nvPr/>
        </p:nvCxnSpPr>
        <p:spPr>
          <a:xfrm flipV="1">
            <a:off x="7650070" y="2521311"/>
            <a:ext cx="1380" cy="741779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2" name="Abgerundetes Rechteck 71"/>
          <p:cNvSpPr/>
          <p:nvPr/>
        </p:nvSpPr>
        <p:spPr>
          <a:xfrm>
            <a:off x="278126" y="2688734"/>
            <a:ext cx="4611888" cy="3175311"/>
          </a:xfrm>
          <a:prstGeom prst="roundRect">
            <a:avLst>
              <a:gd name="adj" fmla="val 7755"/>
            </a:avLst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InactivateLinksInTriangles</a:t>
            </a:r>
          </a:p>
        </p:txBody>
      </p:sp>
      <p:cxnSp>
        <p:nvCxnSpPr>
          <p:cNvPr id="73" name="Gerader Verbinder 72"/>
          <p:cNvCxnSpPr>
            <a:stCxn id="72" idx="3"/>
            <a:endCxn id="106" idx="1"/>
          </p:cNvCxnSpPr>
          <p:nvPr/>
        </p:nvCxnSpPr>
        <p:spPr>
          <a:xfrm>
            <a:off x="4890014" y="4276390"/>
            <a:ext cx="1522831" cy="11215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4" name="Rechteck 73"/>
          <p:cNvSpPr/>
          <p:nvPr/>
        </p:nvSpPr>
        <p:spPr>
          <a:xfrm>
            <a:off x="2694869" y="2167335"/>
            <a:ext cx="14382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prstClr val="black"/>
                </a:solidFill>
                <a:latin typeface="Arial"/>
              </a:rPr>
              <a:t>K</a:t>
            </a:r>
            <a:r>
              <a:rPr lang="en-US" sz="1100" smtClean="0">
                <a:solidFill>
                  <a:prstClr val="black"/>
                </a:solidFill>
                <a:latin typeface="Arial"/>
              </a:rPr>
              <a:t>TCAlgorithm</a:t>
            </a:r>
            <a:r>
              <a:rPr lang="en-US" sz="1100" smtClean="0">
                <a:solidFill>
                  <a:prstClr val="black"/>
                </a:solidFill>
                <a:latin typeface="Arial"/>
              </a:rPr>
              <a:t>::run()</a:t>
            </a:r>
            <a:endParaRPr lang="en-US" sz="110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75" name="Gruppieren 74"/>
          <p:cNvGrpSpPr/>
          <p:nvPr/>
        </p:nvGrpSpPr>
        <p:grpSpPr>
          <a:xfrm>
            <a:off x="1596727" y="5679974"/>
            <a:ext cx="2011026" cy="594537"/>
            <a:chOff x="7152697" y="7485440"/>
            <a:chExt cx="2983190" cy="881947"/>
          </a:xfrm>
        </p:grpSpPr>
        <p:cxnSp>
          <p:nvCxnSpPr>
            <p:cNvPr id="76" name="Gerader Verbinder 42"/>
            <p:cNvCxnSpPr>
              <a:stCxn id="78" idx="2"/>
              <a:endCxn id="77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77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Rechteck 78"/>
            <p:cNvSpPr/>
            <p:nvPr/>
          </p:nvSpPr>
          <p:spPr>
            <a:xfrm>
              <a:off x="8060679" y="7979310"/>
              <a:ext cx="1179926" cy="3880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sp>
        <p:nvSpPr>
          <p:cNvPr id="80" name="Rechteck 79"/>
          <p:cNvSpPr/>
          <p:nvPr/>
        </p:nvSpPr>
        <p:spPr>
          <a:xfrm>
            <a:off x="5318059" y="4018768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1100">
              <a:solidFill>
                <a:prstClr val="black"/>
              </a:solidFill>
              <a:latin typeface="Arial"/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7720587" y="273914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11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94149" y="4644531"/>
            <a:ext cx="4325019" cy="938719"/>
          </a:xfrm>
          <a:prstGeom prst="rect">
            <a:avLst/>
          </a:prstGeom>
          <a:noFill/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max(maxWeight,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min(minWeight,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*(kMinWeight, minWeight, this.k)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maxWeight)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kMinWeight)</a:t>
            </a:r>
          </a:p>
        </p:txBody>
      </p:sp>
      <p:grpSp>
        <p:nvGrpSpPr>
          <p:cNvPr id="101" name="Gruppieren 100"/>
          <p:cNvGrpSpPr/>
          <p:nvPr/>
        </p:nvGrpSpPr>
        <p:grpSpPr>
          <a:xfrm>
            <a:off x="6461367" y="5114505"/>
            <a:ext cx="2011026" cy="594537"/>
            <a:chOff x="7152697" y="7485440"/>
            <a:chExt cx="2983190" cy="881947"/>
          </a:xfrm>
        </p:grpSpPr>
        <p:cxnSp>
          <p:nvCxnSpPr>
            <p:cNvPr id="102" name="Gerader Verbinder 42"/>
            <p:cNvCxnSpPr>
              <a:stCxn id="104" idx="2"/>
              <a:endCxn id="103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03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8060679" y="7979310"/>
              <a:ext cx="1179926" cy="3880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sp>
        <p:nvSpPr>
          <p:cNvPr id="106" name="Abgerundetes Rechteck 105"/>
          <p:cNvSpPr/>
          <p:nvPr/>
        </p:nvSpPr>
        <p:spPr>
          <a:xfrm>
            <a:off x="6412845" y="3263090"/>
            <a:ext cx="2474450" cy="2049029"/>
          </a:xfrm>
          <a:prstGeom prst="roundRect">
            <a:avLst>
              <a:gd name="adj" fmla="val 7755"/>
            </a:avLst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ActivateRemainingLinks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493183" y="2930595"/>
            <a:ext cx="8249609" cy="2278571"/>
            <a:chOff x="493183" y="2930595"/>
            <a:chExt cx="8249609" cy="2278571"/>
          </a:xfrm>
        </p:grpSpPr>
        <p:sp>
          <p:nvSpPr>
            <p:cNvPr id="65" name="Rechteck 64"/>
            <p:cNvSpPr/>
            <p:nvPr/>
          </p:nvSpPr>
          <p:spPr>
            <a:xfrm>
              <a:off x="1793864" y="4039298"/>
              <a:ext cx="1770506" cy="531484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e12: Link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== UNCLASSIFIED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:= INACTIVE</a:t>
              </a:r>
            </a:p>
          </p:txBody>
        </p:sp>
        <p:sp>
          <p:nvSpPr>
            <p:cNvPr id="82" name="Rechteck 81"/>
            <p:cNvSpPr/>
            <p:nvPr/>
          </p:nvSpPr>
          <p:spPr>
            <a:xfrm>
              <a:off x="1793863" y="3477743"/>
              <a:ext cx="1789957" cy="336117"/>
            </a:xfrm>
            <a:prstGeom prst="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this : LStarKTCAlgorithm </a:t>
              </a:r>
            </a:p>
          </p:txBody>
        </p:sp>
        <p:sp>
          <p:nvSpPr>
            <p:cNvPr id="83" name="Rechteck 82"/>
            <p:cNvSpPr/>
            <p:nvPr/>
          </p:nvSpPr>
          <p:spPr>
            <a:xfrm>
              <a:off x="3879363" y="4136981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n2: Node</a:t>
              </a:r>
            </a:p>
          </p:txBody>
        </p:sp>
        <p:sp>
          <p:nvSpPr>
            <p:cNvPr id="84" name="Rechteck 83"/>
            <p:cNvSpPr/>
            <p:nvPr/>
          </p:nvSpPr>
          <p:spPr>
            <a:xfrm>
              <a:off x="2368253" y="2973568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n3: Node</a:t>
              </a:r>
            </a:p>
          </p:txBody>
        </p:sp>
        <p:sp>
          <p:nvSpPr>
            <p:cNvPr id="85" name="Rechteck 84"/>
            <p:cNvSpPr/>
            <p:nvPr/>
          </p:nvSpPr>
          <p:spPr>
            <a:xfrm>
              <a:off x="493183" y="3477743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e13: Link</a:t>
              </a:r>
            </a:p>
          </p:txBody>
        </p:sp>
        <p:sp>
          <p:nvSpPr>
            <p:cNvPr id="86" name="Rechteck 85"/>
            <p:cNvSpPr/>
            <p:nvPr/>
          </p:nvSpPr>
          <p:spPr>
            <a:xfrm>
              <a:off x="493183" y="4136981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n1 : Node</a:t>
              </a:r>
            </a:p>
          </p:txBody>
        </p:sp>
        <p:sp>
          <p:nvSpPr>
            <p:cNvPr id="87" name="Rechteck 86"/>
            <p:cNvSpPr/>
            <p:nvPr/>
          </p:nvSpPr>
          <p:spPr>
            <a:xfrm>
              <a:off x="3883603" y="3477743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e32 : Link</a:t>
              </a:r>
            </a:p>
          </p:txBody>
        </p:sp>
        <p:cxnSp>
          <p:nvCxnSpPr>
            <p:cNvPr id="88" name="Gerader Verbinder 87"/>
            <p:cNvCxnSpPr>
              <a:stCxn id="85" idx="2"/>
              <a:endCxn id="86" idx="0"/>
            </p:cNvCxnSpPr>
            <p:nvPr/>
          </p:nvCxnSpPr>
          <p:spPr>
            <a:xfrm>
              <a:off x="868779" y="3813860"/>
              <a:ext cx="0" cy="32312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89" name="Gerader Verbinder 35"/>
            <p:cNvCxnSpPr>
              <a:stCxn id="84" idx="1"/>
              <a:endCxn id="85" idx="0"/>
            </p:cNvCxnSpPr>
            <p:nvPr/>
          </p:nvCxnSpPr>
          <p:spPr>
            <a:xfrm rot="10800000" flipV="1">
              <a:off x="868781" y="3141627"/>
              <a:ext cx="1499473" cy="33611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0" name="Gerader Verbinder 89"/>
            <p:cNvCxnSpPr>
              <a:stCxn id="65" idx="1"/>
              <a:endCxn id="86" idx="3"/>
            </p:cNvCxnSpPr>
            <p:nvPr/>
          </p:nvCxnSpPr>
          <p:spPr>
            <a:xfrm flipH="1">
              <a:off x="1244376" y="4305040"/>
              <a:ext cx="54948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1" name="Gerader Verbinder 90"/>
            <p:cNvCxnSpPr>
              <a:stCxn id="83" idx="1"/>
              <a:endCxn id="65" idx="3"/>
            </p:cNvCxnSpPr>
            <p:nvPr/>
          </p:nvCxnSpPr>
          <p:spPr>
            <a:xfrm flipH="1">
              <a:off x="3564370" y="4305040"/>
              <a:ext cx="31499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2" name="Gerader Verbinder 44"/>
            <p:cNvCxnSpPr>
              <a:stCxn id="84" idx="3"/>
              <a:endCxn id="87" idx="0"/>
            </p:cNvCxnSpPr>
            <p:nvPr/>
          </p:nvCxnSpPr>
          <p:spPr>
            <a:xfrm>
              <a:off x="3119446" y="3141626"/>
              <a:ext cx="1139754" cy="33611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3" name="Gerader Verbinder 92"/>
            <p:cNvCxnSpPr>
              <a:stCxn id="87" idx="2"/>
              <a:endCxn id="83" idx="0"/>
            </p:cNvCxnSpPr>
            <p:nvPr/>
          </p:nvCxnSpPr>
          <p:spPr>
            <a:xfrm flipH="1">
              <a:off x="4254959" y="3813860"/>
              <a:ext cx="4240" cy="32312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4" name="Gerader Verbinder 93"/>
            <p:cNvCxnSpPr>
              <a:stCxn id="82" idx="1"/>
              <a:endCxn id="86" idx="3"/>
            </p:cNvCxnSpPr>
            <p:nvPr/>
          </p:nvCxnSpPr>
          <p:spPr>
            <a:xfrm flipH="1">
              <a:off x="1244376" y="3645802"/>
              <a:ext cx="549487" cy="65923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96" name="Rechteck 95"/>
            <p:cNvSpPr/>
            <p:nvPr/>
          </p:nvSpPr>
          <p:spPr>
            <a:xfrm>
              <a:off x="6670318" y="4677682"/>
              <a:ext cx="2043663" cy="531484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e12: Link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== UNCLASSIFIED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:= ACTIVE</a:t>
              </a:r>
            </a:p>
          </p:txBody>
        </p:sp>
        <p:sp>
          <p:nvSpPr>
            <p:cNvPr id="97" name="Rechteck 96"/>
            <p:cNvSpPr/>
            <p:nvPr/>
          </p:nvSpPr>
          <p:spPr>
            <a:xfrm>
              <a:off x="6641507" y="3556460"/>
              <a:ext cx="2101285" cy="336117"/>
            </a:xfrm>
            <a:prstGeom prst="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this : LStarKTCAlgorithm </a:t>
              </a:r>
            </a:p>
          </p:txBody>
        </p:sp>
        <p:sp>
          <p:nvSpPr>
            <p:cNvPr id="98" name="Rechteck 97"/>
            <p:cNvSpPr/>
            <p:nvPr/>
          </p:nvSpPr>
          <p:spPr>
            <a:xfrm>
              <a:off x="7316553" y="4079332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n1 : Node</a:t>
              </a:r>
            </a:p>
          </p:txBody>
        </p:sp>
        <p:cxnSp>
          <p:nvCxnSpPr>
            <p:cNvPr id="99" name="Gerader Verbinder 98"/>
            <p:cNvCxnSpPr/>
            <p:nvPr/>
          </p:nvCxnSpPr>
          <p:spPr>
            <a:xfrm flipV="1">
              <a:off x="7685840" y="4415449"/>
              <a:ext cx="0" cy="26223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00" name="Gerader Verbinder 99"/>
            <p:cNvCxnSpPr>
              <a:stCxn id="97" idx="2"/>
              <a:endCxn id="98" idx="0"/>
            </p:cNvCxnSpPr>
            <p:nvPr/>
          </p:nvCxnSpPr>
          <p:spPr>
            <a:xfrm>
              <a:off x="7692150" y="3892577"/>
              <a:ext cx="0" cy="18675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107" name="Textfeld 106"/>
            <p:cNvSpPr txBox="1"/>
            <p:nvPr/>
          </p:nvSpPr>
          <p:spPr>
            <a:xfrm>
              <a:off x="584491" y="3269902"/>
              <a:ext cx="2952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08" name="Textfeld 107"/>
            <p:cNvSpPr txBox="1"/>
            <p:nvPr/>
          </p:nvSpPr>
          <p:spPr>
            <a:xfrm>
              <a:off x="2005631" y="2930595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261167" y="3935558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3598175" y="4061989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268476" y="4077852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538394" y="3942499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3152999" y="2930595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538394" y="3774440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4235299" y="3264209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4261167" y="3776880"/>
              <a:ext cx="2952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995001" y="3887963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node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1406611" y="4275476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530564" y="4291152"/>
              <a:ext cx="2952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20" name="Textfeld 119"/>
            <p:cNvSpPr txBox="1"/>
            <p:nvPr/>
          </p:nvSpPr>
          <p:spPr>
            <a:xfrm>
              <a:off x="7310704" y="4365160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7684682" y="4461094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7221732" y="3871152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node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123" name="Gerader Verbinder 122"/>
            <p:cNvCxnSpPr/>
            <p:nvPr/>
          </p:nvCxnSpPr>
          <p:spPr>
            <a:xfrm>
              <a:off x="1793863" y="4215146"/>
              <a:ext cx="1770506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4" name="Gerader Verbinder 123"/>
            <p:cNvCxnSpPr/>
            <p:nvPr/>
          </p:nvCxnSpPr>
          <p:spPr>
            <a:xfrm>
              <a:off x="6678426" y="4854070"/>
              <a:ext cx="201984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8" name="Abgerundete rechteckige Legende 137"/>
            <p:cNvSpPr/>
            <p:nvPr/>
          </p:nvSpPr>
          <p:spPr>
            <a:xfrm>
              <a:off x="4981322" y="2973569"/>
              <a:ext cx="1144923" cy="636636"/>
            </a:xfrm>
            <a:prstGeom prst="wedgeRoundRectCallout">
              <a:avLst>
                <a:gd name="adj1" fmla="val -96262"/>
                <a:gd name="adj2" fmla="val -10911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Triangle pattern</a:t>
              </a:r>
              <a:endParaRPr lang="en-US" sz="160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</p:grpSp>
      <p:grpSp>
        <p:nvGrpSpPr>
          <p:cNvPr id="125" name="Gruppieren 124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126" name="Eingekerbter Richtungspfeil 125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400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Spec.</a:t>
              </a: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27" name="Eingekerbter Richtungspfeil 126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128" name="Eingekerbter Richtungspfeil 127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sp>
        <p:nvSpPr>
          <p:cNvPr id="8" name="Rechteck 7"/>
          <p:cNvSpPr/>
          <p:nvPr/>
        </p:nvSpPr>
        <p:spPr>
          <a:xfrm>
            <a:off x="6733005" y="5795383"/>
            <a:ext cx="2159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b="1">
                <a:solidFill>
                  <a:srgbClr val="FFFFFF">
                    <a:lumMod val="50000"/>
                  </a:srgbClr>
                </a:solidFill>
              </a:rPr>
              <a:t>[FNT+98] Fischer et al.: "Story Diagrams: A New Graph Rewrite Language Based on the UML and Java," 1998</a:t>
            </a:r>
          </a:p>
        </p:txBody>
      </p:sp>
      <p:sp>
        <p:nvSpPr>
          <p:cNvPr id="6" name="Abgerundete rechteckige Legende 5"/>
          <p:cNvSpPr/>
          <p:nvPr/>
        </p:nvSpPr>
        <p:spPr bwMode="auto">
          <a:xfrm>
            <a:off x="5007117" y="4531609"/>
            <a:ext cx="1302981" cy="1025022"/>
          </a:xfrm>
          <a:prstGeom prst="wedgeRoundRectCallout">
            <a:avLst>
              <a:gd name="adj1" fmla="val -63019"/>
              <a:gd name="adj2" fmla="val -1444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kTC</a:t>
            </a:r>
            <a: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: </a:t>
            </a:r>
            <a:b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</a:br>
            <a: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built-in constraints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4981542" y="2035399"/>
            <a:ext cx="1307985" cy="406020"/>
            <a:chOff x="4981542" y="2058235"/>
            <a:chExt cx="1307985" cy="406020"/>
          </a:xfrm>
        </p:grpSpPr>
        <p:sp>
          <p:nvSpPr>
            <p:cNvPr id="131" name="Abgerundete rechteckige Legende 130"/>
            <p:cNvSpPr/>
            <p:nvPr/>
          </p:nvSpPr>
          <p:spPr bwMode="auto">
            <a:xfrm>
              <a:off x="4986546" y="2058235"/>
              <a:ext cx="1302981" cy="402406"/>
            </a:xfrm>
            <a:prstGeom prst="wedgeRoundRectCallout">
              <a:avLst>
                <a:gd name="adj1" fmla="val -61849"/>
                <a:gd name="adj2" fmla="val 106746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while loops</a:t>
              </a:r>
            </a:p>
          </p:txBody>
        </p:sp>
        <p:sp>
          <p:nvSpPr>
            <p:cNvPr id="132" name="Abgerundete rechteckige Legende 131"/>
            <p:cNvSpPr/>
            <p:nvPr/>
          </p:nvSpPr>
          <p:spPr bwMode="auto">
            <a:xfrm>
              <a:off x="4981542" y="2061849"/>
              <a:ext cx="1302981" cy="402406"/>
            </a:xfrm>
            <a:prstGeom prst="wedgeRoundRectCallout">
              <a:avLst>
                <a:gd name="adj1" fmla="val 78506"/>
                <a:gd name="adj2" fmla="val 216576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while loops</a:t>
              </a:r>
            </a:p>
          </p:txBody>
        </p:sp>
      </p:grpSp>
      <p:sp>
        <p:nvSpPr>
          <p:cNvPr id="135" name="Abgerundete rechteckige Legende 134"/>
          <p:cNvSpPr/>
          <p:nvPr/>
        </p:nvSpPr>
        <p:spPr bwMode="auto">
          <a:xfrm>
            <a:off x="1277948" y="2179403"/>
            <a:ext cx="824463" cy="368758"/>
          </a:xfrm>
          <a:prstGeom prst="wedgeRoundRectCallout">
            <a:avLst>
              <a:gd name="adj1" fmla="val 85264"/>
              <a:gd name="adj2" fmla="val -3908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Start</a:t>
            </a:r>
          </a:p>
        </p:txBody>
      </p:sp>
      <p:sp>
        <p:nvSpPr>
          <p:cNvPr id="136" name="Abgerundete rechteckige Legende 135"/>
          <p:cNvSpPr/>
          <p:nvPr/>
        </p:nvSpPr>
        <p:spPr bwMode="auto">
          <a:xfrm>
            <a:off x="8027182" y="2167335"/>
            <a:ext cx="824463" cy="368758"/>
          </a:xfrm>
          <a:prstGeom prst="wedgeRoundRectCallout">
            <a:avLst>
              <a:gd name="adj1" fmla="val -66768"/>
              <a:gd name="adj2" fmla="val -606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98026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uppieren 382"/>
          <p:cNvGrpSpPr/>
          <p:nvPr/>
        </p:nvGrpSpPr>
        <p:grpSpPr>
          <a:xfrm>
            <a:off x="2520835" y="1572695"/>
            <a:ext cx="2587953" cy="2368999"/>
            <a:chOff x="2520835" y="1572695"/>
            <a:chExt cx="2587953" cy="2368999"/>
          </a:xfrm>
        </p:grpSpPr>
        <p:grpSp>
          <p:nvGrpSpPr>
            <p:cNvPr id="164" name="TopologyForInactivationLoop"/>
            <p:cNvGrpSpPr/>
            <p:nvPr/>
          </p:nvGrpSpPr>
          <p:grpSpPr>
            <a:xfrm>
              <a:off x="2872440" y="1572695"/>
              <a:ext cx="2087627" cy="1524767"/>
              <a:chOff x="7290140" y="4128143"/>
              <a:chExt cx="2549876" cy="1862386"/>
            </a:xfrm>
          </p:grpSpPr>
          <p:cxnSp>
            <p:nvCxnSpPr>
              <p:cNvPr id="165" name="Link"/>
              <p:cNvCxnSpPr>
                <a:stCxn id="183" idx="5"/>
                <a:endCxn id="166" idx="2"/>
              </p:cNvCxnSpPr>
              <p:nvPr/>
            </p:nvCxnSpPr>
            <p:spPr>
              <a:xfrm>
                <a:off x="8713543" y="4527606"/>
                <a:ext cx="658473" cy="2513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Node"/>
              <p:cNvSpPr/>
              <p:nvPr/>
            </p:nvSpPr>
            <p:spPr>
              <a:xfrm>
                <a:off x="9372016" y="4544939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2</a:t>
                </a:r>
                <a:r>
                  <a:rPr lang="en-US" sz="1200" smtClean="0">
                    <a:solidFill>
                      <a:schemeClr val="bg1"/>
                    </a:solidFill>
                  </a:rPr>
                  <a:t/>
                </a:r>
                <a:br>
                  <a:rPr lang="en-US" sz="1200" smtClean="0">
                    <a:solidFill>
                      <a:schemeClr val="bg1"/>
                    </a:solidFill>
                  </a:rPr>
                </a:b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Node"/>
              <p:cNvSpPr/>
              <p:nvPr/>
            </p:nvSpPr>
            <p:spPr>
              <a:xfrm>
                <a:off x="8544943" y="5381921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3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8" name="Link"/>
              <p:cNvCxnSpPr>
                <a:stCxn id="183" idx="4"/>
                <a:endCxn id="167" idx="0"/>
              </p:cNvCxnSpPr>
              <p:nvPr/>
            </p:nvCxnSpPr>
            <p:spPr>
              <a:xfrm>
                <a:off x="8548080" y="4596143"/>
                <a:ext cx="230863" cy="785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Link"/>
              <p:cNvCxnSpPr>
                <a:stCxn id="183" idx="3"/>
                <a:endCxn id="181" idx="7"/>
              </p:cNvCxnSpPr>
              <p:nvPr/>
            </p:nvCxnSpPr>
            <p:spPr>
              <a:xfrm flipH="1">
                <a:off x="7689603" y="4527606"/>
                <a:ext cx="693014" cy="10634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Link"/>
              <p:cNvCxnSpPr>
                <a:stCxn id="167" idx="2"/>
                <a:endCxn id="181" idx="6"/>
              </p:cNvCxnSpPr>
              <p:nvPr/>
            </p:nvCxnSpPr>
            <p:spPr>
              <a:xfrm flipH="1">
                <a:off x="7758140" y="5615921"/>
                <a:ext cx="786803" cy="140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Link"/>
              <p:cNvCxnSpPr>
                <a:stCxn id="166" idx="4"/>
                <a:endCxn id="167" idx="7"/>
              </p:cNvCxnSpPr>
              <p:nvPr/>
            </p:nvCxnSpPr>
            <p:spPr>
              <a:xfrm flipH="1">
                <a:off x="8944406" y="5012939"/>
                <a:ext cx="661610" cy="4375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Link weight"/>
              <p:cNvSpPr txBox="1"/>
              <p:nvPr/>
            </p:nvSpPr>
            <p:spPr>
              <a:xfrm>
                <a:off x="8944406" y="4328544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173" name="Link weight"/>
              <p:cNvSpPr txBox="1"/>
              <p:nvPr/>
            </p:nvSpPr>
            <p:spPr>
              <a:xfrm>
                <a:off x="9017853" y="4960408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174" name="Link weight"/>
              <p:cNvSpPr txBox="1"/>
              <p:nvPr/>
            </p:nvSpPr>
            <p:spPr>
              <a:xfrm>
                <a:off x="8004854" y="5353253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175" name="Link weight"/>
              <p:cNvSpPr txBox="1"/>
              <p:nvPr/>
            </p:nvSpPr>
            <p:spPr>
              <a:xfrm>
                <a:off x="8661723" y="4789459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3</a:t>
                </a:r>
                <a:endParaRPr lang="en-US" sz="1200"/>
              </a:p>
            </p:txBody>
          </p:sp>
          <p:sp>
            <p:nvSpPr>
              <p:cNvPr id="176" name="Link weight"/>
              <p:cNvSpPr txBox="1"/>
              <p:nvPr/>
            </p:nvSpPr>
            <p:spPr>
              <a:xfrm>
                <a:off x="7767678" y="4852787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6</a:t>
                </a:r>
                <a:endParaRPr lang="en-US" sz="1200"/>
              </a:p>
            </p:txBody>
          </p:sp>
          <p:grpSp>
            <p:nvGrpSpPr>
              <p:cNvPr id="177" name="Gruppieren 176"/>
              <p:cNvGrpSpPr/>
              <p:nvPr/>
            </p:nvGrpSpPr>
            <p:grpSpPr>
              <a:xfrm>
                <a:off x="8314080" y="4128143"/>
                <a:ext cx="468000" cy="468000"/>
                <a:chOff x="8314080" y="4128143"/>
                <a:chExt cx="468000" cy="468000"/>
              </a:xfrm>
            </p:grpSpPr>
            <p:sp>
              <p:nvSpPr>
                <p:cNvPr id="183" name="Node"/>
                <p:cNvSpPr/>
                <p:nvPr/>
              </p:nvSpPr>
              <p:spPr>
                <a:xfrm>
                  <a:off x="8314080" y="4128143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0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84" name="Gerader Verbinder 183"/>
                <p:cNvCxnSpPr>
                  <a:stCxn id="183" idx="2"/>
                  <a:endCxn id="183" idx="6"/>
                </p:cNvCxnSpPr>
                <p:nvPr/>
              </p:nvCxnSpPr>
              <p:spPr>
                <a:xfrm>
                  <a:off x="8314080" y="4362143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8" name="Gerader Verbinder 177"/>
              <p:cNvCxnSpPr>
                <a:stCxn id="166" idx="2"/>
                <a:endCxn id="166" idx="6"/>
              </p:cNvCxnSpPr>
              <p:nvPr/>
            </p:nvCxnSpPr>
            <p:spPr>
              <a:xfrm>
                <a:off x="9372016" y="4778939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178"/>
              <p:cNvCxnSpPr>
                <a:stCxn id="167" idx="2"/>
                <a:endCxn id="167" idx="6"/>
              </p:cNvCxnSpPr>
              <p:nvPr/>
            </p:nvCxnSpPr>
            <p:spPr>
              <a:xfrm>
                <a:off x="8544943" y="5615921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0" name="Gruppieren 179"/>
              <p:cNvGrpSpPr/>
              <p:nvPr/>
            </p:nvGrpSpPr>
            <p:grpSpPr>
              <a:xfrm>
                <a:off x="7290140" y="5522529"/>
                <a:ext cx="490333" cy="468000"/>
                <a:chOff x="7674507" y="5749484"/>
                <a:chExt cx="490333" cy="468000"/>
              </a:xfrm>
            </p:grpSpPr>
            <p:sp>
              <p:nvSpPr>
                <p:cNvPr id="181" name="Node"/>
                <p:cNvSpPr/>
                <p:nvPr/>
              </p:nvSpPr>
              <p:spPr>
                <a:xfrm>
                  <a:off x="7674507" y="5749484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82" name="Gerader Verbinder 181"/>
                <p:cNvCxnSpPr>
                  <a:stCxn id="181" idx="2"/>
                </p:cNvCxnSpPr>
                <p:nvPr/>
              </p:nvCxnSpPr>
              <p:spPr>
                <a:xfrm>
                  <a:off x="7674507" y="5983484"/>
                  <a:ext cx="490333" cy="56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8" name="Textfeld 197"/>
            <p:cNvSpPr txBox="1"/>
            <p:nvPr/>
          </p:nvSpPr>
          <p:spPr>
            <a:xfrm>
              <a:off x="2520835" y="3356919"/>
              <a:ext cx="25879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mtClean="0"/>
                <a:t>After loop</a:t>
              </a:r>
            </a:p>
            <a:p>
              <a:pPr algn="ctr"/>
              <a:r>
                <a:rPr lang="en-US" sz="1600" smtClean="0"/>
                <a:t>"InactivateLinksInTriangle"</a:t>
              </a:r>
              <a:endParaRPr lang="en-US" sz="160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Executing the kTC story diagram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uppieren 4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6" name="Eingekerbter Richtungspfeil 5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400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Spec.</a:t>
              </a: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7" name="Eingekerbter Richtungspfeil 6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8" name="Eingekerbter Richtungspfeil 7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395536" y="1572695"/>
            <a:ext cx="2087627" cy="1524767"/>
            <a:chOff x="7290140" y="4128143"/>
            <a:chExt cx="2549876" cy="1862386"/>
          </a:xfrm>
        </p:grpSpPr>
        <p:cxnSp>
          <p:nvCxnSpPr>
            <p:cNvPr id="82" name="Link"/>
            <p:cNvCxnSpPr>
              <a:stCxn id="100" idx="5"/>
              <a:endCxn id="83" idx="2"/>
            </p:cNvCxnSpPr>
            <p:nvPr/>
          </p:nvCxnSpPr>
          <p:spPr>
            <a:xfrm>
              <a:off x="8713543" y="4527606"/>
              <a:ext cx="658473" cy="25133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Node"/>
            <p:cNvSpPr/>
            <p:nvPr/>
          </p:nvSpPr>
          <p:spPr>
            <a:xfrm>
              <a:off x="9372016" y="4544939"/>
              <a:ext cx="468000" cy="468000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200">
                  <a:solidFill>
                    <a:schemeClr val="bg1"/>
                  </a:solidFill>
                </a:rPr>
                <a:t>n</a:t>
              </a:r>
              <a:r>
                <a:rPr lang="en-US" sz="1200" baseline="-25000" smtClean="0">
                  <a:solidFill>
                    <a:schemeClr val="bg1"/>
                  </a:solidFill>
                </a:rPr>
                <a:t>2</a:t>
              </a:r>
              <a:r>
                <a:rPr lang="en-US" sz="1200" smtClean="0">
                  <a:solidFill>
                    <a:schemeClr val="bg1"/>
                  </a:solidFill>
                </a:rPr>
                <a:t/>
              </a:r>
              <a:br>
                <a:rPr lang="en-US" sz="1200" smtClean="0">
                  <a:solidFill>
                    <a:schemeClr val="bg1"/>
                  </a:solidFill>
                </a:rPr>
              </a:br>
              <a:r>
                <a:rPr lang="en-US" sz="1200" smtClean="0">
                  <a:solidFill>
                    <a:schemeClr val="bg1"/>
                  </a:solidFill>
                </a:rPr>
                <a:t>1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Node"/>
            <p:cNvSpPr/>
            <p:nvPr/>
          </p:nvSpPr>
          <p:spPr>
            <a:xfrm>
              <a:off x="8544943" y="5381921"/>
              <a:ext cx="468000" cy="468000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n</a:t>
              </a:r>
              <a:r>
                <a:rPr lang="en-US" sz="1200" baseline="-25000" smtClean="0">
                  <a:solidFill>
                    <a:schemeClr val="bg1"/>
                  </a:solidFill>
                </a:rPr>
                <a:t>3</a:t>
              </a:r>
            </a:p>
            <a:p>
              <a:pPr algn="ctr">
                <a:lnSpc>
                  <a:spcPct val="11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1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85" name="Link"/>
            <p:cNvCxnSpPr>
              <a:stCxn id="100" idx="4"/>
              <a:endCxn id="84" idx="0"/>
            </p:cNvCxnSpPr>
            <p:nvPr/>
          </p:nvCxnSpPr>
          <p:spPr>
            <a:xfrm>
              <a:off x="8548080" y="4596143"/>
              <a:ext cx="230863" cy="78577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Link"/>
            <p:cNvCxnSpPr>
              <a:stCxn id="100" idx="3"/>
              <a:endCxn id="98" idx="7"/>
            </p:cNvCxnSpPr>
            <p:nvPr/>
          </p:nvCxnSpPr>
          <p:spPr>
            <a:xfrm flipH="1">
              <a:off x="7689603" y="4527606"/>
              <a:ext cx="693014" cy="106346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Link"/>
            <p:cNvCxnSpPr>
              <a:stCxn id="84" idx="2"/>
              <a:endCxn id="98" idx="6"/>
            </p:cNvCxnSpPr>
            <p:nvPr/>
          </p:nvCxnSpPr>
          <p:spPr>
            <a:xfrm flipH="1">
              <a:off x="7758140" y="5615921"/>
              <a:ext cx="786803" cy="1406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Link"/>
            <p:cNvCxnSpPr>
              <a:stCxn id="83" idx="4"/>
              <a:endCxn id="84" idx="7"/>
            </p:cNvCxnSpPr>
            <p:nvPr/>
          </p:nvCxnSpPr>
          <p:spPr>
            <a:xfrm flipH="1">
              <a:off x="8944406" y="5012939"/>
              <a:ext cx="661610" cy="4375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Link weight"/>
            <p:cNvSpPr txBox="1"/>
            <p:nvPr/>
          </p:nvSpPr>
          <p:spPr>
            <a:xfrm>
              <a:off x="8944406" y="4328544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90" name="Link weight"/>
            <p:cNvSpPr txBox="1"/>
            <p:nvPr/>
          </p:nvSpPr>
          <p:spPr>
            <a:xfrm>
              <a:off x="9017853" y="4960408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91" name="Link weight"/>
            <p:cNvSpPr txBox="1"/>
            <p:nvPr/>
          </p:nvSpPr>
          <p:spPr>
            <a:xfrm>
              <a:off x="8004854" y="5353253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92" name="Link weight"/>
            <p:cNvSpPr txBox="1"/>
            <p:nvPr/>
          </p:nvSpPr>
          <p:spPr>
            <a:xfrm>
              <a:off x="8661723" y="4789459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3</a:t>
              </a:r>
              <a:endParaRPr lang="en-US" sz="1200"/>
            </a:p>
          </p:txBody>
        </p:sp>
        <p:sp>
          <p:nvSpPr>
            <p:cNvPr id="93" name="Link weight"/>
            <p:cNvSpPr txBox="1"/>
            <p:nvPr/>
          </p:nvSpPr>
          <p:spPr>
            <a:xfrm>
              <a:off x="7767678" y="4852787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6</a:t>
              </a:r>
              <a:endParaRPr lang="en-US" sz="1200"/>
            </a:p>
          </p:txBody>
        </p:sp>
        <p:grpSp>
          <p:nvGrpSpPr>
            <p:cNvPr id="94" name="Gruppieren 93"/>
            <p:cNvGrpSpPr/>
            <p:nvPr/>
          </p:nvGrpSpPr>
          <p:grpSpPr>
            <a:xfrm>
              <a:off x="8314080" y="4128143"/>
              <a:ext cx="468000" cy="468000"/>
              <a:chOff x="8314080" y="4128143"/>
              <a:chExt cx="468000" cy="468000"/>
            </a:xfrm>
          </p:grpSpPr>
          <p:sp>
            <p:nvSpPr>
              <p:cNvPr id="100" name="Node"/>
              <p:cNvSpPr/>
              <p:nvPr/>
            </p:nvSpPr>
            <p:spPr>
              <a:xfrm>
                <a:off x="8314080" y="4128143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1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0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1" name="Gerader Verbinder 100"/>
              <p:cNvCxnSpPr>
                <a:stCxn id="100" idx="2"/>
                <a:endCxn id="100" idx="6"/>
              </p:cNvCxnSpPr>
              <p:nvPr/>
            </p:nvCxnSpPr>
            <p:spPr>
              <a:xfrm>
                <a:off x="8314080" y="4362143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Gerader Verbinder 94"/>
            <p:cNvCxnSpPr>
              <a:stCxn id="83" idx="2"/>
              <a:endCxn id="83" idx="6"/>
            </p:cNvCxnSpPr>
            <p:nvPr/>
          </p:nvCxnSpPr>
          <p:spPr>
            <a:xfrm>
              <a:off x="9372016" y="4778939"/>
              <a:ext cx="46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/>
            <p:cNvCxnSpPr>
              <a:stCxn id="84" idx="2"/>
              <a:endCxn id="84" idx="6"/>
            </p:cNvCxnSpPr>
            <p:nvPr/>
          </p:nvCxnSpPr>
          <p:spPr>
            <a:xfrm>
              <a:off x="8544943" y="5615921"/>
              <a:ext cx="46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uppieren 96"/>
            <p:cNvGrpSpPr/>
            <p:nvPr/>
          </p:nvGrpSpPr>
          <p:grpSpPr>
            <a:xfrm>
              <a:off x="7290140" y="5522529"/>
              <a:ext cx="490333" cy="468000"/>
              <a:chOff x="7674507" y="5749484"/>
              <a:chExt cx="490333" cy="468000"/>
            </a:xfrm>
          </p:grpSpPr>
          <p:sp>
            <p:nvSpPr>
              <p:cNvPr id="98" name="Node"/>
              <p:cNvSpPr/>
              <p:nvPr/>
            </p:nvSpPr>
            <p:spPr>
              <a:xfrm>
                <a:off x="7674507" y="5749484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4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9" name="Gerader Verbinder 98"/>
              <p:cNvCxnSpPr>
                <a:stCxn id="98" idx="2"/>
              </p:cNvCxnSpPr>
              <p:nvPr/>
            </p:nvCxnSpPr>
            <p:spPr>
              <a:xfrm>
                <a:off x="7674507" y="5983484"/>
                <a:ext cx="490333" cy="5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Rechteck 103"/>
          <p:cNvSpPr/>
          <p:nvPr/>
        </p:nvSpPr>
        <p:spPr>
          <a:xfrm>
            <a:off x="6785339" y="2891075"/>
            <a:ext cx="1206661" cy="400044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e12: Link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== UNCL.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:= INACTIVE</a:t>
            </a:r>
          </a:p>
        </p:txBody>
      </p:sp>
      <p:sp>
        <p:nvSpPr>
          <p:cNvPr id="105" name="Ellipse 104"/>
          <p:cNvSpPr/>
          <p:nvPr/>
        </p:nvSpPr>
        <p:spPr>
          <a:xfrm>
            <a:off x="7279757" y="1244314"/>
            <a:ext cx="165397" cy="165397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06" name="Gruppieren 105"/>
          <p:cNvGrpSpPr/>
          <p:nvPr/>
        </p:nvGrpSpPr>
        <p:grpSpPr>
          <a:xfrm>
            <a:off x="5752772" y="6080150"/>
            <a:ext cx="248095" cy="248095"/>
            <a:chOff x="-387029" y="1443831"/>
            <a:chExt cx="540000" cy="540000"/>
          </a:xfrm>
        </p:grpSpPr>
        <p:sp>
          <p:nvSpPr>
            <p:cNvPr id="162" name="Ellipse 161"/>
            <p:cNvSpPr/>
            <p:nvPr/>
          </p:nvSpPr>
          <p:spPr>
            <a:xfrm>
              <a:off x="-387029" y="1443831"/>
              <a:ext cx="540000" cy="5400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3" name="Ellipse 162"/>
            <p:cNvSpPr/>
            <p:nvPr/>
          </p:nvSpPr>
          <p:spPr>
            <a:xfrm>
              <a:off x="-297032" y="1533829"/>
              <a:ext cx="360001" cy="360001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107" name="Gerader Verbinder 106"/>
          <p:cNvCxnSpPr>
            <a:stCxn id="105" idx="4"/>
            <a:endCxn id="109" idx="0"/>
          </p:cNvCxnSpPr>
          <p:nvPr/>
        </p:nvCxnSpPr>
        <p:spPr>
          <a:xfrm>
            <a:off x="7362456" y="1409711"/>
            <a:ext cx="70513" cy="10330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108" name="Gerader Verbinder 107"/>
          <p:cNvCxnSpPr>
            <a:endCxn id="162" idx="6"/>
          </p:cNvCxnSpPr>
          <p:nvPr/>
        </p:nvCxnSpPr>
        <p:spPr>
          <a:xfrm flipH="1">
            <a:off x="6000867" y="6201253"/>
            <a:ext cx="481579" cy="294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109" name="Abgerundetes Rechteck 108"/>
          <p:cNvSpPr/>
          <p:nvPr/>
        </p:nvSpPr>
        <p:spPr>
          <a:xfrm>
            <a:off x="5829441" y="1513017"/>
            <a:ext cx="3207055" cy="2819801"/>
          </a:xfrm>
          <a:prstGeom prst="roundRect">
            <a:avLst>
              <a:gd name="adj" fmla="val 775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InactivateLinksInTriangles</a:t>
            </a:r>
          </a:p>
        </p:txBody>
      </p:sp>
      <p:cxnSp>
        <p:nvCxnSpPr>
          <p:cNvPr id="110" name="Gerader Verbinder 109"/>
          <p:cNvCxnSpPr/>
          <p:nvPr/>
        </p:nvCxnSpPr>
        <p:spPr>
          <a:xfrm>
            <a:off x="6834109" y="4345062"/>
            <a:ext cx="0" cy="39901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111" name="Rechteck 110"/>
          <p:cNvSpPr/>
          <p:nvPr/>
        </p:nvSpPr>
        <p:spPr>
          <a:xfrm>
            <a:off x="7399405" y="1211378"/>
            <a:ext cx="1195183" cy="1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prstClr val="black"/>
                </a:solidFill>
                <a:latin typeface="Arial"/>
              </a:rPr>
              <a:t>LStarKTCAlgorithm::run()</a:t>
            </a:r>
            <a:endParaRPr lang="en-US" sz="7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773712" y="4396819"/>
            <a:ext cx="6014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5959711" y="5970468"/>
            <a:ext cx="6014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6785338" y="2269536"/>
            <a:ext cx="1219917" cy="28800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this : LStarKTCAlgorithm 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8426046" y="2947097"/>
            <a:ext cx="511964" cy="28800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n2: Node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7176805" y="1798334"/>
            <a:ext cx="511964" cy="30556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n3: Node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5898880" y="2245509"/>
            <a:ext cx="511964" cy="2812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e13: Link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898880" y="2947097"/>
            <a:ext cx="511964" cy="28800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n1 : Node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8428936" y="2245509"/>
            <a:ext cx="511964" cy="2812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e32 : Link</a:t>
            </a:r>
          </a:p>
        </p:txBody>
      </p:sp>
      <p:cxnSp>
        <p:nvCxnSpPr>
          <p:cNvPr id="120" name="Gerader Verbinder 119"/>
          <p:cNvCxnSpPr>
            <a:stCxn id="117" idx="2"/>
            <a:endCxn id="118" idx="0"/>
          </p:cNvCxnSpPr>
          <p:nvPr/>
        </p:nvCxnSpPr>
        <p:spPr>
          <a:xfrm>
            <a:off x="6154862" y="2526729"/>
            <a:ext cx="0" cy="42036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21" name="Gerader Verbinder 35"/>
          <p:cNvCxnSpPr>
            <a:stCxn id="116" idx="1"/>
            <a:endCxn id="117" idx="0"/>
          </p:cNvCxnSpPr>
          <p:nvPr/>
        </p:nvCxnSpPr>
        <p:spPr>
          <a:xfrm rot="10800000" flipV="1">
            <a:off x="6154863" y="1951117"/>
            <a:ext cx="1021943" cy="294392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22" name="Gerader Verbinder 121"/>
          <p:cNvCxnSpPr>
            <a:stCxn id="104" idx="1"/>
            <a:endCxn id="118" idx="3"/>
          </p:cNvCxnSpPr>
          <p:nvPr/>
        </p:nvCxnSpPr>
        <p:spPr>
          <a:xfrm flipH="1">
            <a:off x="6410844" y="3091097"/>
            <a:ext cx="37449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23" name="Gerader Verbinder 122"/>
          <p:cNvCxnSpPr>
            <a:stCxn id="115" idx="1"/>
            <a:endCxn id="104" idx="3"/>
          </p:cNvCxnSpPr>
          <p:nvPr/>
        </p:nvCxnSpPr>
        <p:spPr>
          <a:xfrm flipH="1">
            <a:off x="7992000" y="3091097"/>
            <a:ext cx="43404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24" name="Gerader Verbinder 44"/>
          <p:cNvCxnSpPr>
            <a:stCxn id="116" idx="3"/>
            <a:endCxn id="119" idx="0"/>
          </p:cNvCxnSpPr>
          <p:nvPr/>
        </p:nvCxnSpPr>
        <p:spPr>
          <a:xfrm>
            <a:off x="7688769" y="1951117"/>
            <a:ext cx="996149" cy="294392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25" name="Gerader Verbinder 124"/>
          <p:cNvCxnSpPr>
            <a:stCxn id="119" idx="2"/>
            <a:endCxn id="115" idx="0"/>
          </p:cNvCxnSpPr>
          <p:nvPr/>
        </p:nvCxnSpPr>
        <p:spPr>
          <a:xfrm flipH="1">
            <a:off x="8682028" y="2526729"/>
            <a:ext cx="2890" cy="42036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26" name="Gerader Verbinder 125"/>
          <p:cNvCxnSpPr>
            <a:stCxn id="114" idx="1"/>
          </p:cNvCxnSpPr>
          <p:nvPr/>
        </p:nvCxnSpPr>
        <p:spPr>
          <a:xfrm flipH="1">
            <a:off x="6419850" y="2413536"/>
            <a:ext cx="365488" cy="55588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27" name="Textfeld 126"/>
          <p:cNvSpPr txBox="1"/>
          <p:nvPr/>
        </p:nvSpPr>
        <p:spPr>
          <a:xfrm>
            <a:off x="5899538" y="3498357"/>
            <a:ext cx="2947650" cy="784830"/>
          </a:xfrm>
          <a:prstGeom prst="rect">
            <a:avLst/>
          </a:prstGeom>
          <a:noFill/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max(maxWeight,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min(minWeight,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*(kMinWeight, minWeight, this.k)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maxWeight) 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kMinWeight)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6657924" y="5939270"/>
            <a:ext cx="1629973" cy="412762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e12: Link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== UNCL.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:= ACTIVE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6638288" y="5020466"/>
            <a:ext cx="1432099" cy="22907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this : LStarKTCAlgorithm 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653188" y="5478774"/>
            <a:ext cx="780622" cy="22907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n1 : Node</a:t>
            </a:r>
          </a:p>
        </p:txBody>
      </p:sp>
      <p:cxnSp>
        <p:nvCxnSpPr>
          <p:cNvPr id="131" name="Gerader Verbinder 130"/>
          <p:cNvCxnSpPr>
            <a:endCxn id="130" idx="2"/>
          </p:cNvCxnSpPr>
          <p:nvPr/>
        </p:nvCxnSpPr>
        <p:spPr>
          <a:xfrm flipH="1" flipV="1">
            <a:off x="7043499" y="5707850"/>
            <a:ext cx="1" cy="23142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32" name="Gerader Verbinder 131"/>
          <p:cNvCxnSpPr>
            <a:endCxn id="130" idx="0"/>
          </p:cNvCxnSpPr>
          <p:nvPr/>
        </p:nvCxnSpPr>
        <p:spPr>
          <a:xfrm>
            <a:off x="7040909" y="5256969"/>
            <a:ext cx="2590" cy="22180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33" name="Abgerundetes Rechteck 132"/>
          <p:cNvSpPr/>
          <p:nvPr/>
        </p:nvSpPr>
        <p:spPr>
          <a:xfrm>
            <a:off x="6482446" y="4756320"/>
            <a:ext cx="1984187" cy="1653766"/>
          </a:xfrm>
          <a:prstGeom prst="roundRect">
            <a:avLst>
              <a:gd name="adj" fmla="val 775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ActivateRemainingLinks</a:t>
            </a:r>
          </a:p>
        </p:txBody>
      </p:sp>
      <p:sp>
        <p:nvSpPr>
          <p:cNvPr id="134" name="Textfeld 133"/>
          <p:cNvSpPr txBox="1"/>
          <p:nvPr/>
        </p:nvSpPr>
        <p:spPr>
          <a:xfrm>
            <a:off x="5905185" y="2024847"/>
            <a:ext cx="274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in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6813008" y="1751110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8394592" y="2749372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7" name="Textfeld 136"/>
          <p:cNvSpPr txBox="1"/>
          <p:nvPr/>
        </p:nvSpPr>
        <p:spPr>
          <a:xfrm>
            <a:off x="8147316" y="306579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8" name="Textfeld 137"/>
          <p:cNvSpPr txBox="1"/>
          <p:nvPr/>
        </p:nvSpPr>
        <p:spPr>
          <a:xfrm>
            <a:off x="6332173" y="3065799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9" name="Textfeld 138"/>
          <p:cNvSpPr txBox="1"/>
          <p:nvPr/>
        </p:nvSpPr>
        <p:spPr>
          <a:xfrm>
            <a:off x="5841065" y="2749372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7707899" y="1759372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5834653" y="2503865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Textfeld 141"/>
          <p:cNvSpPr txBox="1"/>
          <p:nvPr/>
        </p:nvSpPr>
        <p:spPr>
          <a:xfrm>
            <a:off x="8368944" y="2024847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8439476" y="2503865"/>
            <a:ext cx="274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in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6144739" y="2670249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node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5" name="Textfeld 144"/>
          <p:cNvSpPr txBox="1"/>
          <p:nvPr/>
        </p:nvSpPr>
        <p:spPr>
          <a:xfrm>
            <a:off x="6502261" y="3065799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7941656" y="3065799"/>
            <a:ext cx="274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in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6705530" y="5651168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8" name="Textfeld 147"/>
          <p:cNvSpPr txBox="1"/>
          <p:nvPr/>
        </p:nvSpPr>
        <p:spPr>
          <a:xfrm>
            <a:off x="7043499" y="5733939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9" name="Textfeld 148"/>
          <p:cNvSpPr txBox="1"/>
          <p:nvPr/>
        </p:nvSpPr>
        <p:spPr>
          <a:xfrm>
            <a:off x="6628427" y="5259584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node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150" name="Gerader Verbinder 149"/>
          <p:cNvCxnSpPr/>
          <p:nvPr/>
        </p:nvCxnSpPr>
        <p:spPr>
          <a:xfrm>
            <a:off x="6785338" y="3027096"/>
            <a:ext cx="1206661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51" name="Gerader Verbinder 150"/>
          <p:cNvCxnSpPr/>
          <p:nvPr/>
        </p:nvCxnSpPr>
        <p:spPr>
          <a:xfrm>
            <a:off x="6653188" y="6073744"/>
            <a:ext cx="163832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152" name="Gruppieren 151"/>
          <p:cNvGrpSpPr/>
          <p:nvPr/>
        </p:nvGrpSpPr>
        <p:grpSpPr>
          <a:xfrm rot="16200000">
            <a:off x="7893360" y="5463442"/>
            <a:ext cx="1370585" cy="431465"/>
            <a:chOff x="7152697" y="7485440"/>
            <a:chExt cx="2983190" cy="939122"/>
          </a:xfrm>
        </p:grpSpPr>
        <p:cxnSp>
          <p:nvCxnSpPr>
            <p:cNvPr id="158" name="Gerader Verbinder 42"/>
            <p:cNvCxnSpPr>
              <a:stCxn id="160" idx="2"/>
              <a:endCxn id="159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59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0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1" name="Rechteck 160"/>
            <p:cNvSpPr/>
            <p:nvPr/>
          </p:nvSpPr>
          <p:spPr>
            <a:xfrm>
              <a:off x="7905380" y="7922136"/>
              <a:ext cx="1490530" cy="50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grpSp>
        <p:nvGrpSpPr>
          <p:cNvPr id="153" name="Gruppieren 152"/>
          <p:cNvGrpSpPr/>
          <p:nvPr/>
        </p:nvGrpSpPr>
        <p:grpSpPr>
          <a:xfrm>
            <a:off x="7309330" y="4203851"/>
            <a:ext cx="1370584" cy="447070"/>
            <a:chOff x="7152697" y="7485440"/>
            <a:chExt cx="2983190" cy="973087"/>
          </a:xfrm>
        </p:grpSpPr>
        <p:cxnSp>
          <p:nvCxnSpPr>
            <p:cNvPr id="154" name="Gerader Verbinder 42"/>
            <p:cNvCxnSpPr>
              <a:stCxn id="156" idx="2"/>
              <a:endCxn id="155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55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6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7" name="Rechteck 156"/>
            <p:cNvSpPr/>
            <p:nvPr/>
          </p:nvSpPr>
          <p:spPr>
            <a:xfrm>
              <a:off x="7905379" y="7956101"/>
              <a:ext cx="1490531" cy="50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grpSp>
        <p:nvGrpSpPr>
          <p:cNvPr id="382" name="TopologyForActivationLoop"/>
          <p:cNvGrpSpPr/>
          <p:nvPr/>
        </p:nvGrpSpPr>
        <p:grpSpPr>
          <a:xfrm>
            <a:off x="2518578" y="4338650"/>
            <a:ext cx="2496581" cy="2096780"/>
            <a:chOff x="2518578" y="4338650"/>
            <a:chExt cx="2496581" cy="2096780"/>
          </a:xfrm>
        </p:grpSpPr>
        <p:sp>
          <p:nvSpPr>
            <p:cNvPr id="327" name="Textfeld 326"/>
            <p:cNvSpPr txBox="1"/>
            <p:nvPr/>
          </p:nvSpPr>
          <p:spPr>
            <a:xfrm>
              <a:off x="2518578" y="5850655"/>
              <a:ext cx="24965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mtClean="0"/>
                <a:t>After loop</a:t>
              </a:r>
            </a:p>
            <a:p>
              <a:pPr algn="ctr"/>
              <a:r>
                <a:rPr lang="en-US" sz="1600" smtClean="0"/>
                <a:t>"ActivateLinksInTriangle"</a:t>
              </a:r>
              <a:endParaRPr lang="en-US" sz="1600"/>
            </a:p>
          </p:txBody>
        </p:sp>
        <p:grpSp>
          <p:nvGrpSpPr>
            <p:cNvPr id="334" name="Gruppieren 333"/>
            <p:cNvGrpSpPr/>
            <p:nvPr/>
          </p:nvGrpSpPr>
          <p:grpSpPr>
            <a:xfrm>
              <a:off x="2872234" y="4338650"/>
              <a:ext cx="2087627" cy="1524767"/>
              <a:chOff x="7290140" y="4128143"/>
              <a:chExt cx="2549876" cy="1862386"/>
            </a:xfrm>
          </p:grpSpPr>
          <p:cxnSp>
            <p:nvCxnSpPr>
              <p:cNvPr id="335" name="Link"/>
              <p:cNvCxnSpPr>
                <a:stCxn id="353" idx="5"/>
                <a:endCxn id="336" idx="2"/>
              </p:cNvCxnSpPr>
              <p:nvPr/>
            </p:nvCxnSpPr>
            <p:spPr>
              <a:xfrm>
                <a:off x="8713543" y="4527606"/>
                <a:ext cx="658473" cy="2513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Node"/>
              <p:cNvSpPr/>
              <p:nvPr/>
            </p:nvSpPr>
            <p:spPr>
              <a:xfrm>
                <a:off x="9372016" y="4544939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2</a:t>
                </a:r>
                <a:r>
                  <a:rPr lang="en-US" sz="1200" smtClean="0">
                    <a:solidFill>
                      <a:schemeClr val="bg1"/>
                    </a:solidFill>
                  </a:rPr>
                  <a:t/>
                </a:r>
                <a:br>
                  <a:rPr lang="en-US" sz="1200" smtClean="0">
                    <a:solidFill>
                      <a:schemeClr val="bg1"/>
                    </a:solidFill>
                  </a:rPr>
                </a:b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37" name="Node"/>
              <p:cNvSpPr/>
              <p:nvPr/>
            </p:nvSpPr>
            <p:spPr>
              <a:xfrm>
                <a:off x="8544943" y="5381921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3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38" name="Link"/>
              <p:cNvCxnSpPr>
                <a:stCxn id="353" idx="4"/>
                <a:endCxn id="337" idx="0"/>
              </p:cNvCxnSpPr>
              <p:nvPr/>
            </p:nvCxnSpPr>
            <p:spPr>
              <a:xfrm>
                <a:off x="8548080" y="4596143"/>
                <a:ext cx="230863" cy="785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Link"/>
              <p:cNvCxnSpPr>
                <a:stCxn id="353" idx="3"/>
                <a:endCxn id="351" idx="7"/>
              </p:cNvCxnSpPr>
              <p:nvPr/>
            </p:nvCxnSpPr>
            <p:spPr>
              <a:xfrm flipH="1">
                <a:off x="7689603" y="4527606"/>
                <a:ext cx="693014" cy="10634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Link"/>
              <p:cNvCxnSpPr>
                <a:stCxn id="337" idx="2"/>
                <a:endCxn id="351" idx="6"/>
              </p:cNvCxnSpPr>
              <p:nvPr/>
            </p:nvCxnSpPr>
            <p:spPr>
              <a:xfrm flipH="1">
                <a:off x="7758140" y="5615921"/>
                <a:ext cx="786803" cy="140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Link"/>
              <p:cNvCxnSpPr>
                <a:stCxn id="336" idx="4"/>
                <a:endCxn id="337" idx="7"/>
              </p:cNvCxnSpPr>
              <p:nvPr/>
            </p:nvCxnSpPr>
            <p:spPr>
              <a:xfrm flipH="1">
                <a:off x="8944406" y="5012939"/>
                <a:ext cx="661610" cy="4375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Link weight"/>
              <p:cNvSpPr txBox="1"/>
              <p:nvPr/>
            </p:nvSpPr>
            <p:spPr>
              <a:xfrm>
                <a:off x="8944406" y="4328544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343" name="Link weight"/>
              <p:cNvSpPr txBox="1"/>
              <p:nvPr/>
            </p:nvSpPr>
            <p:spPr>
              <a:xfrm>
                <a:off x="9017853" y="4960408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344" name="Link weight"/>
              <p:cNvSpPr txBox="1"/>
              <p:nvPr/>
            </p:nvSpPr>
            <p:spPr>
              <a:xfrm>
                <a:off x="8004854" y="5353253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345" name="Link weight"/>
              <p:cNvSpPr txBox="1"/>
              <p:nvPr/>
            </p:nvSpPr>
            <p:spPr>
              <a:xfrm>
                <a:off x="8661723" y="4789459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3</a:t>
                </a:r>
                <a:endParaRPr lang="en-US" sz="1200"/>
              </a:p>
            </p:txBody>
          </p:sp>
          <p:sp>
            <p:nvSpPr>
              <p:cNvPr id="346" name="Link weight"/>
              <p:cNvSpPr txBox="1"/>
              <p:nvPr/>
            </p:nvSpPr>
            <p:spPr>
              <a:xfrm>
                <a:off x="7767678" y="4852787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6</a:t>
                </a:r>
                <a:endParaRPr lang="en-US" sz="1200"/>
              </a:p>
            </p:txBody>
          </p:sp>
          <p:grpSp>
            <p:nvGrpSpPr>
              <p:cNvPr id="347" name="Gruppieren 346"/>
              <p:cNvGrpSpPr/>
              <p:nvPr/>
            </p:nvGrpSpPr>
            <p:grpSpPr>
              <a:xfrm>
                <a:off x="8314080" y="4128143"/>
                <a:ext cx="468000" cy="468000"/>
                <a:chOff x="8314080" y="4128143"/>
                <a:chExt cx="468000" cy="468000"/>
              </a:xfrm>
            </p:grpSpPr>
            <p:sp>
              <p:nvSpPr>
                <p:cNvPr id="353" name="Node"/>
                <p:cNvSpPr/>
                <p:nvPr/>
              </p:nvSpPr>
              <p:spPr>
                <a:xfrm>
                  <a:off x="8314080" y="4128143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0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54" name="Gerader Verbinder 353"/>
                <p:cNvCxnSpPr>
                  <a:stCxn id="353" idx="2"/>
                  <a:endCxn id="353" idx="6"/>
                </p:cNvCxnSpPr>
                <p:nvPr/>
              </p:nvCxnSpPr>
              <p:spPr>
                <a:xfrm>
                  <a:off x="8314080" y="4362143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8" name="Gerader Verbinder 347"/>
              <p:cNvCxnSpPr>
                <a:stCxn id="336" idx="2"/>
                <a:endCxn id="336" idx="6"/>
              </p:cNvCxnSpPr>
              <p:nvPr/>
            </p:nvCxnSpPr>
            <p:spPr>
              <a:xfrm>
                <a:off x="9372016" y="4778939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r Verbinder 348"/>
              <p:cNvCxnSpPr>
                <a:stCxn id="337" idx="2"/>
                <a:endCxn id="337" idx="6"/>
              </p:cNvCxnSpPr>
              <p:nvPr/>
            </p:nvCxnSpPr>
            <p:spPr>
              <a:xfrm>
                <a:off x="8544943" y="5615921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0" name="Gruppieren 349"/>
              <p:cNvGrpSpPr/>
              <p:nvPr/>
            </p:nvGrpSpPr>
            <p:grpSpPr>
              <a:xfrm>
                <a:off x="7290140" y="5522529"/>
                <a:ext cx="490333" cy="468000"/>
                <a:chOff x="7674507" y="5749484"/>
                <a:chExt cx="490333" cy="468000"/>
              </a:xfrm>
            </p:grpSpPr>
            <p:sp>
              <p:nvSpPr>
                <p:cNvPr id="351" name="Node"/>
                <p:cNvSpPr/>
                <p:nvPr/>
              </p:nvSpPr>
              <p:spPr>
                <a:xfrm>
                  <a:off x="7674507" y="5749484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52" name="Gerader Verbinder 351"/>
                <p:cNvCxnSpPr>
                  <a:stCxn id="351" idx="2"/>
                </p:cNvCxnSpPr>
                <p:nvPr/>
              </p:nvCxnSpPr>
              <p:spPr>
                <a:xfrm>
                  <a:off x="7674507" y="5983484"/>
                  <a:ext cx="490333" cy="56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8" name="Match3"/>
          <p:cNvGrpSpPr/>
          <p:nvPr/>
        </p:nvGrpSpPr>
        <p:grpSpPr>
          <a:xfrm>
            <a:off x="4037600" y="4394762"/>
            <a:ext cx="3862486" cy="1313089"/>
            <a:chOff x="3809988" y="2260184"/>
            <a:chExt cx="3862486" cy="1313089"/>
          </a:xfrm>
        </p:grpSpPr>
        <p:cxnSp>
          <p:nvCxnSpPr>
            <p:cNvPr id="329" name="Gerade Verbindung mit Pfeil 185"/>
            <p:cNvCxnSpPr>
              <a:stCxn id="130" idx="1"/>
              <a:endCxn id="353" idx="7"/>
            </p:cNvCxnSpPr>
            <p:nvPr/>
          </p:nvCxnSpPr>
          <p:spPr bwMode="auto">
            <a:xfrm rot="10800000">
              <a:off x="3809988" y="2260184"/>
              <a:ext cx="2615589" cy="1198550"/>
            </a:xfrm>
            <a:prstGeom prst="curvedConnector4">
              <a:avLst>
                <a:gd name="adj1" fmla="val 48927"/>
                <a:gd name="adj2" fmla="val 119073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0" name="Gerade Verbindung mit Pfeil 185"/>
            <p:cNvCxnSpPr>
              <a:stCxn id="363" idx="2"/>
              <a:endCxn id="337" idx="5"/>
            </p:cNvCxnSpPr>
            <p:nvPr/>
          </p:nvCxnSpPr>
          <p:spPr bwMode="auto">
            <a:xfrm rot="5400000" flipH="1">
              <a:off x="5827905" y="1728704"/>
              <a:ext cx="15663" cy="3673475"/>
            </a:xfrm>
            <a:prstGeom prst="curvedConnector3">
              <a:avLst>
                <a:gd name="adj1" fmla="val -1717736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75" name="Match2"/>
          <p:cNvGrpSpPr/>
          <p:nvPr/>
        </p:nvGrpSpPr>
        <p:grpSpPr>
          <a:xfrm>
            <a:off x="4093918" y="1764275"/>
            <a:ext cx="4588110" cy="1470823"/>
            <a:chOff x="3808625" y="518427"/>
            <a:chExt cx="4588110" cy="1470823"/>
          </a:xfrm>
        </p:grpSpPr>
        <p:cxnSp>
          <p:nvCxnSpPr>
            <p:cNvPr id="276" name="Gerade Verbindung mit Pfeil 185"/>
            <p:cNvCxnSpPr>
              <a:stCxn id="115" idx="2"/>
              <a:endCxn id="167" idx="5"/>
            </p:cNvCxnSpPr>
            <p:nvPr/>
          </p:nvCxnSpPr>
          <p:spPr bwMode="auto">
            <a:xfrm rot="5400000" flipH="1">
              <a:off x="6014697" y="-392788"/>
              <a:ext cx="308865" cy="4455211"/>
            </a:xfrm>
            <a:prstGeom prst="curvedConnector3">
              <a:avLst>
                <a:gd name="adj1" fmla="val -74013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Gerade Verbindung mit Pfeil 185"/>
            <p:cNvCxnSpPr>
              <a:stCxn id="116" idx="0"/>
              <a:endCxn id="166" idx="0"/>
            </p:cNvCxnSpPr>
            <p:nvPr/>
          </p:nvCxnSpPr>
          <p:spPr bwMode="auto">
            <a:xfrm rot="16200000" flipH="1" flipV="1">
              <a:off x="5757544" y="-721865"/>
              <a:ext cx="115599" cy="2664300"/>
            </a:xfrm>
            <a:prstGeom prst="curvedConnector3">
              <a:avLst>
                <a:gd name="adj1" fmla="val -197753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Gerade Verbindung mit Pfeil 185"/>
            <p:cNvCxnSpPr>
              <a:stCxn id="118" idx="1"/>
              <a:endCxn id="183" idx="6"/>
            </p:cNvCxnSpPr>
            <p:nvPr/>
          </p:nvCxnSpPr>
          <p:spPr bwMode="auto">
            <a:xfrm rot="10800000">
              <a:off x="3808625" y="518427"/>
              <a:ext cx="1804963" cy="1326822"/>
            </a:xfrm>
            <a:prstGeom prst="curvedConnector3">
              <a:avLst>
                <a:gd name="adj1" fmla="val 89754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72" name="InactivatedLink"/>
          <p:cNvGrpSpPr/>
          <p:nvPr/>
        </p:nvGrpSpPr>
        <p:grpSpPr>
          <a:xfrm>
            <a:off x="3195927" y="1899613"/>
            <a:ext cx="567382" cy="870673"/>
            <a:chOff x="2698402" y="3349440"/>
            <a:chExt cx="567382" cy="870673"/>
          </a:xfrm>
        </p:grpSpPr>
        <p:cxnSp>
          <p:nvCxnSpPr>
            <p:cNvPr id="269" name="Link"/>
            <p:cNvCxnSpPr/>
            <p:nvPr/>
          </p:nvCxnSpPr>
          <p:spPr>
            <a:xfrm flipH="1">
              <a:off x="2698402" y="3349440"/>
              <a:ext cx="567382" cy="870673"/>
            </a:xfrm>
            <a:prstGeom prst="straightConnector1">
              <a:avLst/>
            </a:prstGeom>
            <a:ln w="41275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Link"/>
            <p:cNvCxnSpPr/>
            <p:nvPr/>
          </p:nvCxnSpPr>
          <p:spPr>
            <a:xfrm flipH="1">
              <a:off x="2698402" y="3349440"/>
              <a:ext cx="567382" cy="870673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Match1"/>
          <p:cNvGrpSpPr/>
          <p:nvPr/>
        </p:nvGrpSpPr>
        <p:grpSpPr>
          <a:xfrm>
            <a:off x="3064020" y="1628807"/>
            <a:ext cx="5618008" cy="1606290"/>
            <a:chOff x="3064020" y="1628807"/>
            <a:chExt cx="5618008" cy="1606290"/>
          </a:xfrm>
        </p:grpSpPr>
        <p:cxnSp>
          <p:nvCxnSpPr>
            <p:cNvPr id="186" name="Gerade Verbindung mit Pfeil 185"/>
            <p:cNvCxnSpPr>
              <a:stCxn id="118" idx="1"/>
              <a:endCxn id="183" idx="7"/>
            </p:cNvCxnSpPr>
            <p:nvPr/>
          </p:nvCxnSpPr>
          <p:spPr bwMode="auto">
            <a:xfrm rot="10800000">
              <a:off x="4037806" y="1628807"/>
              <a:ext cx="1861075" cy="1462290"/>
            </a:xfrm>
            <a:prstGeom prst="curvedConnector4">
              <a:avLst>
                <a:gd name="adj1" fmla="val 23107"/>
                <a:gd name="adj2" fmla="val 115633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8" name="Gerade Verbindung mit Pfeil 185"/>
            <p:cNvCxnSpPr>
              <a:stCxn id="116" idx="0"/>
              <a:endCxn id="167" idx="2"/>
            </p:cNvCxnSpPr>
            <p:nvPr/>
          </p:nvCxnSpPr>
          <p:spPr bwMode="auto">
            <a:xfrm rot="16200000" flipH="1" flipV="1">
              <a:off x="5170063" y="528040"/>
              <a:ext cx="992430" cy="3533018"/>
            </a:xfrm>
            <a:prstGeom prst="curvedConnector4">
              <a:avLst>
                <a:gd name="adj1" fmla="val -65903"/>
                <a:gd name="adj2" fmla="val 112365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3" name="Gerade Verbindung mit Pfeil 185"/>
            <p:cNvCxnSpPr>
              <a:stCxn id="115" idx="2"/>
              <a:endCxn id="181" idx="4"/>
            </p:cNvCxnSpPr>
            <p:nvPr/>
          </p:nvCxnSpPr>
          <p:spPr bwMode="auto">
            <a:xfrm rot="5400000" flipH="1">
              <a:off x="5804206" y="357276"/>
              <a:ext cx="137635" cy="5618008"/>
            </a:xfrm>
            <a:prstGeom prst="curvedConnector3">
              <a:avLst>
                <a:gd name="adj1" fmla="val -69206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7" name="Textfeld 196"/>
          <p:cNvSpPr txBox="1"/>
          <p:nvPr/>
        </p:nvSpPr>
        <p:spPr>
          <a:xfrm>
            <a:off x="1018388" y="337176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/>
              <a:t>Initial</a:t>
            </a:r>
            <a:endParaRPr lang="en-US" sz="1600"/>
          </a:p>
        </p:txBody>
      </p:sp>
      <p:sp>
        <p:nvSpPr>
          <p:cNvPr id="266" name="Textfeld 265"/>
          <p:cNvSpPr txBox="1"/>
          <p:nvPr/>
        </p:nvSpPr>
        <p:spPr>
          <a:xfrm>
            <a:off x="158875" y="14488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k=2</a:t>
            </a:r>
            <a:endParaRPr lang="en-US"/>
          </a:p>
        </p:txBody>
      </p:sp>
      <p:sp>
        <p:nvSpPr>
          <p:cNvPr id="305" name="Textfeld 304"/>
          <p:cNvSpPr txBox="1"/>
          <p:nvPr/>
        </p:nvSpPr>
        <p:spPr>
          <a:xfrm>
            <a:off x="8275515" y="3575293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✘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7509775" y="5478774"/>
            <a:ext cx="780622" cy="22907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n2 : Node</a:t>
            </a:r>
          </a:p>
        </p:txBody>
      </p:sp>
      <p:cxnSp>
        <p:nvCxnSpPr>
          <p:cNvPr id="367" name="Gerader Verbinder 366"/>
          <p:cNvCxnSpPr/>
          <p:nvPr/>
        </p:nvCxnSpPr>
        <p:spPr>
          <a:xfrm flipH="1" flipV="1">
            <a:off x="7883724" y="5714158"/>
            <a:ext cx="1" cy="23142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368" name="Textfeld 367"/>
          <p:cNvSpPr txBox="1"/>
          <p:nvPr/>
        </p:nvSpPr>
        <p:spPr>
          <a:xfrm>
            <a:off x="7564990" y="5657476"/>
            <a:ext cx="3193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369" name="Textfeld 368"/>
          <p:cNvSpPr txBox="1"/>
          <p:nvPr/>
        </p:nvSpPr>
        <p:spPr>
          <a:xfrm>
            <a:off x="7883724" y="5740247"/>
            <a:ext cx="274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in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381" name="Gruppieren 380"/>
          <p:cNvGrpSpPr/>
          <p:nvPr/>
        </p:nvGrpSpPr>
        <p:grpSpPr>
          <a:xfrm>
            <a:off x="158923" y="5664679"/>
            <a:ext cx="2292615" cy="546323"/>
            <a:chOff x="249636" y="5664679"/>
            <a:chExt cx="2292615" cy="546323"/>
          </a:xfrm>
        </p:grpSpPr>
        <p:sp>
          <p:nvSpPr>
            <p:cNvPr id="373" name="Textfeld 372"/>
            <p:cNvSpPr txBox="1"/>
            <p:nvPr/>
          </p:nvSpPr>
          <p:spPr>
            <a:xfrm>
              <a:off x="249636" y="5903225"/>
              <a:ext cx="22926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match (only for type Node)</a:t>
              </a:r>
              <a:endParaRPr lang="en-US" sz="1400"/>
            </a:p>
          </p:txBody>
        </p:sp>
        <p:cxnSp>
          <p:nvCxnSpPr>
            <p:cNvPr id="375" name="Gerade Verbindung mit Pfeil 185"/>
            <p:cNvCxnSpPr/>
            <p:nvPr/>
          </p:nvCxnSpPr>
          <p:spPr bwMode="auto">
            <a:xfrm flipV="1">
              <a:off x="288695" y="5664679"/>
              <a:ext cx="1773765" cy="23221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385" name="Link"/>
          <p:cNvCxnSpPr>
            <a:stCxn id="353" idx="4"/>
            <a:endCxn id="337" idx="0"/>
          </p:cNvCxnSpPr>
          <p:nvPr/>
        </p:nvCxnSpPr>
        <p:spPr>
          <a:xfrm>
            <a:off x="3902131" y="4721810"/>
            <a:ext cx="189012" cy="643329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7" name="Gruppieren 396"/>
          <p:cNvGrpSpPr/>
          <p:nvPr/>
        </p:nvGrpSpPr>
        <p:grpSpPr>
          <a:xfrm>
            <a:off x="3255394" y="4665698"/>
            <a:ext cx="1512887" cy="1006139"/>
            <a:chOff x="3255394" y="4665698"/>
            <a:chExt cx="1512887" cy="1006139"/>
          </a:xfrm>
        </p:grpSpPr>
        <p:cxnSp>
          <p:nvCxnSpPr>
            <p:cNvPr id="395" name="Link"/>
            <p:cNvCxnSpPr>
              <a:stCxn id="353" idx="5"/>
            </p:cNvCxnSpPr>
            <p:nvPr/>
          </p:nvCxnSpPr>
          <p:spPr>
            <a:xfrm>
              <a:off x="4037599" y="4665698"/>
              <a:ext cx="539102" cy="214383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Link"/>
            <p:cNvCxnSpPr>
              <a:stCxn id="336" idx="4"/>
              <a:endCxn id="337" idx="7"/>
            </p:cNvCxnSpPr>
            <p:nvPr/>
          </p:nvCxnSpPr>
          <p:spPr>
            <a:xfrm flipH="1">
              <a:off x="4226611" y="5063048"/>
              <a:ext cx="541670" cy="358203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Link"/>
            <p:cNvCxnSpPr>
              <a:stCxn id="337" idx="2"/>
              <a:endCxn id="351" idx="6"/>
            </p:cNvCxnSpPr>
            <p:nvPr/>
          </p:nvCxnSpPr>
          <p:spPr>
            <a:xfrm flipH="1">
              <a:off x="3255394" y="5556719"/>
              <a:ext cx="644169" cy="115118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7" name="Rechteck 406"/>
          <p:cNvSpPr/>
          <p:nvPr/>
        </p:nvSpPr>
        <p:spPr bwMode="auto">
          <a:xfrm>
            <a:off x="158875" y="5365139"/>
            <a:ext cx="2259785" cy="921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smtClean="0"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26281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/>
      <p:bldP spid="30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l*-kTC story diagram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14</a:t>
            </a:fld>
            <a:endParaRPr lang="en-US"/>
          </a:p>
        </p:txBody>
      </p:sp>
      <p:sp>
        <p:nvSpPr>
          <p:cNvPr id="66" name="Ellipse 65"/>
          <p:cNvSpPr/>
          <p:nvPr/>
        </p:nvSpPr>
        <p:spPr>
          <a:xfrm>
            <a:off x="2462863" y="2161058"/>
            <a:ext cx="242683" cy="242683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7" name="Gruppieren 66"/>
          <p:cNvGrpSpPr/>
          <p:nvPr/>
        </p:nvGrpSpPr>
        <p:grpSpPr>
          <a:xfrm>
            <a:off x="7469438" y="2157287"/>
            <a:ext cx="364024" cy="364024"/>
            <a:chOff x="2595200" y="3760724"/>
            <a:chExt cx="540000" cy="540000"/>
          </a:xfrm>
        </p:grpSpPr>
        <p:sp>
          <p:nvSpPr>
            <p:cNvPr id="68" name="Ellipse 67"/>
            <p:cNvSpPr/>
            <p:nvPr/>
          </p:nvSpPr>
          <p:spPr>
            <a:xfrm>
              <a:off x="2595200" y="3760724"/>
              <a:ext cx="540000" cy="5400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2685200" y="3850724"/>
              <a:ext cx="360000" cy="360000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70" name="Gerader Verbinder 69"/>
          <p:cNvCxnSpPr>
            <a:stCxn id="66" idx="4"/>
            <a:endCxn id="72" idx="0"/>
          </p:cNvCxnSpPr>
          <p:nvPr/>
        </p:nvCxnSpPr>
        <p:spPr>
          <a:xfrm flipH="1">
            <a:off x="2584070" y="2403741"/>
            <a:ext cx="135" cy="284993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71" name="Gerader Verbinder 70"/>
          <p:cNvCxnSpPr>
            <a:stCxn id="106" idx="0"/>
            <a:endCxn id="68" idx="4"/>
          </p:cNvCxnSpPr>
          <p:nvPr/>
        </p:nvCxnSpPr>
        <p:spPr>
          <a:xfrm flipV="1">
            <a:off x="7650070" y="2521311"/>
            <a:ext cx="1380" cy="741779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2" name="Abgerundetes Rechteck 71"/>
          <p:cNvSpPr/>
          <p:nvPr/>
        </p:nvSpPr>
        <p:spPr>
          <a:xfrm>
            <a:off x="278126" y="2688734"/>
            <a:ext cx="4611888" cy="3175311"/>
          </a:xfrm>
          <a:prstGeom prst="roundRect">
            <a:avLst>
              <a:gd name="adj" fmla="val 7755"/>
            </a:avLst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InactivateLinksInTriangles</a:t>
            </a:r>
          </a:p>
        </p:txBody>
      </p:sp>
      <p:cxnSp>
        <p:nvCxnSpPr>
          <p:cNvPr id="73" name="Gerader Verbinder 72"/>
          <p:cNvCxnSpPr>
            <a:stCxn id="72" idx="3"/>
            <a:endCxn id="106" idx="1"/>
          </p:cNvCxnSpPr>
          <p:nvPr/>
        </p:nvCxnSpPr>
        <p:spPr>
          <a:xfrm>
            <a:off x="4890014" y="4276390"/>
            <a:ext cx="1522831" cy="11215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4" name="Rechteck 73"/>
          <p:cNvSpPr/>
          <p:nvPr/>
        </p:nvSpPr>
        <p:spPr>
          <a:xfrm>
            <a:off x="2694869" y="2167335"/>
            <a:ext cx="17748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prstClr val="black"/>
                </a:solidFill>
                <a:latin typeface="Arial"/>
              </a:rPr>
              <a:t>LStarKTCAlgorithm::run()</a:t>
            </a:r>
            <a:endParaRPr lang="en-US" sz="110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75" name="Gruppieren 74"/>
          <p:cNvGrpSpPr/>
          <p:nvPr/>
        </p:nvGrpSpPr>
        <p:grpSpPr>
          <a:xfrm>
            <a:off x="1596727" y="5679974"/>
            <a:ext cx="2011026" cy="594537"/>
            <a:chOff x="7152697" y="7485440"/>
            <a:chExt cx="2983190" cy="881947"/>
          </a:xfrm>
        </p:grpSpPr>
        <p:cxnSp>
          <p:nvCxnSpPr>
            <p:cNvPr id="76" name="Gerader Verbinder 42"/>
            <p:cNvCxnSpPr>
              <a:stCxn id="78" idx="2"/>
              <a:endCxn id="77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77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Rechteck 78"/>
            <p:cNvSpPr/>
            <p:nvPr/>
          </p:nvSpPr>
          <p:spPr>
            <a:xfrm>
              <a:off x="8060679" y="7979310"/>
              <a:ext cx="1179926" cy="3880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sp>
        <p:nvSpPr>
          <p:cNvPr id="80" name="Rechteck 79"/>
          <p:cNvSpPr/>
          <p:nvPr/>
        </p:nvSpPr>
        <p:spPr>
          <a:xfrm>
            <a:off x="5318059" y="4018768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1100">
              <a:solidFill>
                <a:prstClr val="black"/>
              </a:solidFill>
              <a:latin typeface="Arial"/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7720587" y="273914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11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94149" y="4644531"/>
            <a:ext cx="4325019" cy="1107996"/>
          </a:xfrm>
          <a:prstGeom prst="rect">
            <a:avLst/>
          </a:prstGeom>
          <a:noFill/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max(maxWeight,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min(minWeight,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*(kMinWeight, minWeight, this.k)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maxWeight)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kMinWeight)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hopCountOK(n1.hopCount, </a:t>
            </a:r>
            <a:r>
              <a:rPr lang="en-US" sz="1100" kern="0" smtClean="0">
                <a:solidFill>
                  <a:prstClr val="black"/>
                </a:solidFill>
                <a:latin typeface="Arial"/>
              </a:rPr>
              <a:t>n2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.hopCount, </a:t>
            </a:r>
            <a:r>
              <a:rPr lang="en-US" sz="1100" kern="0" smtClean="0">
                <a:solidFill>
                  <a:prstClr val="black"/>
                </a:solidFill>
                <a:latin typeface="Arial"/>
              </a:rPr>
              <a:t>n3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.hopCount, this.a)</a:t>
            </a:r>
          </a:p>
        </p:txBody>
      </p:sp>
      <p:grpSp>
        <p:nvGrpSpPr>
          <p:cNvPr id="101" name="Gruppieren 100"/>
          <p:cNvGrpSpPr/>
          <p:nvPr/>
        </p:nvGrpSpPr>
        <p:grpSpPr>
          <a:xfrm>
            <a:off x="6461367" y="5114505"/>
            <a:ext cx="2011026" cy="594537"/>
            <a:chOff x="7152697" y="7485440"/>
            <a:chExt cx="2983190" cy="881947"/>
          </a:xfrm>
        </p:grpSpPr>
        <p:cxnSp>
          <p:nvCxnSpPr>
            <p:cNvPr id="102" name="Gerader Verbinder 42"/>
            <p:cNvCxnSpPr>
              <a:stCxn id="104" idx="2"/>
              <a:endCxn id="103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03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8060679" y="7979310"/>
              <a:ext cx="1179926" cy="3880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sp>
        <p:nvSpPr>
          <p:cNvPr id="106" name="Abgerundetes Rechteck 105"/>
          <p:cNvSpPr/>
          <p:nvPr/>
        </p:nvSpPr>
        <p:spPr>
          <a:xfrm>
            <a:off x="6412845" y="3263090"/>
            <a:ext cx="2474450" cy="2049029"/>
          </a:xfrm>
          <a:prstGeom prst="roundRect">
            <a:avLst>
              <a:gd name="adj" fmla="val 7755"/>
            </a:avLst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ActivateRemainingLinks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493183" y="2930595"/>
            <a:ext cx="8249609" cy="2278571"/>
            <a:chOff x="493183" y="2930595"/>
            <a:chExt cx="8249609" cy="2278571"/>
          </a:xfrm>
        </p:grpSpPr>
        <p:sp>
          <p:nvSpPr>
            <p:cNvPr id="65" name="Rechteck 64"/>
            <p:cNvSpPr/>
            <p:nvPr/>
          </p:nvSpPr>
          <p:spPr>
            <a:xfrm>
              <a:off x="1793864" y="4039298"/>
              <a:ext cx="1770506" cy="531484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e12: Link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== UNCLASSIFIED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:= INACTIVE</a:t>
              </a:r>
            </a:p>
          </p:txBody>
        </p:sp>
        <p:sp>
          <p:nvSpPr>
            <p:cNvPr id="82" name="Rechteck 81"/>
            <p:cNvSpPr/>
            <p:nvPr/>
          </p:nvSpPr>
          <p:spPr>
            <a:xfrm>
              <a:off x="1793863" y="3477743"/>
              <a:ext cx="1789957" cy="336117"/>
            </a:xfrm>
            <a:prstGeom prst="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this : LStarKTCAlgorithm </a:t>
              </a:r>
            </a:p>
          </p:txBody>
        </p:sp>
        <p:sp>
          <p:nvSpPr>
            <p:cNvPr id="83" name="Rechteck 82"/>
            <p:cNvSpPr/>
            <p:nvPr/>
          </p:nvSpPr>
          <p:spPr>
            <a:xfrm>
              <a:off x="3879363" y="4136981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n2: Node</a:t>
              </a:r>
            </a:p>
          </p:txBody>
        </p:sp>
        <p:sp>
          <p:nvSpPr>
            <p:cNvPr id="84" name="Rechteck 83"/>
            <p:cNvSpPr/>
            <p:nvPr/>
          </p:nvSpPr>
          <p:spPr>
            <a:xfrm>
              <a:off x="2368253" y="2973568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n3: Node</a:t>
              </a:r>
            </a:p>
          </p:txBody>
        </p:sp>
        <p:sp>
          <p:nvSpPr>
            <p:cNvPr id="85" name="Rechteck 84"/>
            <p:cNvSpPr/>
            <p:nvPr/>
          </p:nvSpPr>
          <p:spPr>
            <a:xfrm>
              <a:off x="493183" y="3477743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e13: Link</a:t>
              </a:r>
            </a:p>
          </p:txBody>
        </p:sp>
        <p:sp>
          <p:nvSpPr>
            <p:cNvPr id="86" name="Rechteck 85"/>
            <p:cNvSpPr/>
            <p:nvPr/>
          </p:nvSpPr>
          <p:spPr>
            <a:xfrm>
              <a:off x="493183" y="4136981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n1 : Node</a:t>
              </a:r>
            </a:p>
          </p:txBody>
        </p:sp>
        <p:sp>
          <p:nvSpPr>
            <p:cNvPr id="87" name="Rechteck 86"/>
            <p:cNvSpPr/>
            <p:nvPr/>
          </p:nvSpPr>
          <p:spPr>
            <a:xfrm>
              <a:off x="3883603" y="3477743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e32 : Link</a:t>
              </a:r>
            </a:p>
          </p:txBody>
        </p:sp>
        <p:cxnSp>
          <p:nvCxnSpPr>
            <p:cNvPr id="88" name="Gerader Verbinder 87"/>
            <p:cNvCxnSpPr>
              <a:stCxn id="85" idx="2"/>
              <a:endCxn id="86" idx="0"/>
            </p:cNvCxnSpPr>
            <p:nvPr/>
          </p:nvCxnSpPr>
          <p:spPr>
            <a:xfrm>
              <a:off x="868779" y="3813860"/>
              <a:ext cx="0" cy="32312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89" name="Gerader Verbinder 35"/>
            <p:cNvCxnSpPr>
              <a:stCxn id="84" idx="1"/>
              <a:endCxn id="85" idx="0"/>
            </p:cNvCxnSpPr>
            <p:nvPr/>
          </p:nvCxnSpPr>
          <p:spPr>
            <a:xfrm rot="10800000" flipV="1">
              <a:off x="868781" y="3141627"/>
              <a:ext cx="1499473" cy="33611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0" name="Gerader Verbinder 89"/>
            <p:cNvCxnSpPr>
              <a:stCxn id="65" idx="1"/>
              <a:endCxn id="86" idx="3"/>
            </p:cNvCxnSpPr>
            <p:nvPr/>
          </p:nvCxnSpPr>
          <p:spPr>
            <a:xfrm flipH="1">
              <a:off x="1244376" y="4305040"/>
              <a:ext cx="54948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1" name="Gerader Verbinder 90"/>
            <p:cNvCxnSpPr>
              <a:stCxn id="83" idx="1"/>
              <a:endCxn id="65" idx="3"/>
            </p:cNvCxnSpPr>
            <p:nvPr/>
          </p:nvCxnSpPr>
          <p:spPr>
            <a:xfrm flipH="1">
              <a:off x="3564370" y="4305040"/>
              <a:ext cx="31499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2" name="Gerader Verbinder 44"/>
            <p:cNvCxnSpPr>
              <a:stCxn id="84" idx="3"/>
              <a:endCxn id="87" idx="0"/>
            </p:cNvCxnSpPr>
            <p:nvPr/>
          </p:nvCxnSpPr>
          <p:spPr>
            <a:xfrm>
              <a:off x="3119446" y="3141626"/>
              <a:ext cx="1139754" cy="33611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3" name="Gerader Verbinder 92"/>
            <p:cNvCxnSpPr>
              <a:stCxn id="87" idx="2"/>
              <a:endCxn id="83" idx="0"/>
            </p:cNvCxnSpPr>
            <p:nvPr/>
          </p:nvCxnSpPr>
          <p:spPr>
            <a:xfrm flipH="1">
              <a:off x="4254959" y="3813860"/>
              <a:ext cx="4240" cy="32312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4" name="Gerader Verbinder 93"/>
            <p:cNvCxnSpPr>
              <a:stCxn id="82" idx="1"/>
              <a:endCxn id="86" idx="3"/>
            </p:cNvCxnSpPr>
            <p:nvPr/>
          </p:nvCxnSpPr>
          <p:spPr>
            <a:xfrm flipH="1">
              <a:off x="1244376" y="3645802"/>
              <a:ext cx="549487" cy="65923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96" name="Rechteck 95"/>
            <p:cNvSpPr/>
            <p:nvPr/>
          </p:nvSpPr>
          <p:spPr>
            <a:xfrm>
              <a:off x="6670318" y="4677682"/>
              <a:ext cx="2043663" cy="531484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e12: Link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== UNCLASSIFIED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:= ACTIVE</a:t>
              </a:r>
            </a:p>
          </p:txBody>
        </p:sp>
        <p:sp>
          <p:nvSpPr>
            <p:cNvPr id="97" name="Rechteck 96"/>
            <p:cNvSpPr/>
            <p:nvPr/>
          </p:nvSpPr>
          <p:spPr>
            <a:xfrm>
              <a:off x="6641507" y="3556460"/>
              <a:ext cx="2101285" cy="336117"/>
            </a:xfrm>
            <a:prstGeom prst="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this : LStarKTCAlgorithm </a:t>
              </a:r>
            </a:p>
          </p:txBody>
        </p:sp>
        <p:sp>
          <p:nvSpPr>
            <p:cNvPr id="98" name="Rechteck 97"/>
            <p:cNvSpPr/>
            <p:nvPr/>
          </p:nvSpPr>
          <p:spPr>
            <a:xfrm>
              <a:off x="7316553" y="4079332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n1 : Node</a:t>
              </a:r>
            </a:p>
          </p:txBody>
        </p:sp>
        <p:cxnSp>
          <p:nvCxnSpPr>
            <p:cNvPr id="99" name="Gerader Verbinder 98"/>
            <p:cNvCxnSpPr/>
            <p:nvPr/>
          </p:nvCxnSpPr>
          <p:spPr>
            <a:xfrm flipV="1">
              <a:off x="7685840" y="4415449"/>
              <a:ext cx="0" cy="26223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00" name="Gerader Verbinder 99"/>
            <p:cNvCxnSpPr>
              <a:stCxn id="97" idx="2"/>
              <a:endCxn id="98" idx="0"/>
            </p:cNvCxnSpPr>
            <p:nvPr/>
          </p:nvCxnSpPr>
          <p:spPr>
            <a:xfrm>
              <a:off x="7692150" y="3892577"/>
              <a:ext cx="0" cy="18675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107" name="Textfeld 106"/>
            <p:cNvSpPr txBox="1"/>
            <p:nvPr/>
          </p:nvSpPr>
          <p:spPr>
            <a:xfrm>
              <a:off x="584491" y="3269902"/>
              <a:ext cx="2952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08" name="Textfeld 107"/>
            <p:cNvSpPr txBox="1"/>
            <p:nvPr/>
          </p:nvSpPr>
          <p:spPr>
            <a:xfrm>
              <a:off x="2005631" y="2930595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261167" y="3935558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3598175" y="4061989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268476" y="4077852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538394" y="3942499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3152999" y="2930595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538394" y="3774440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4235299" y="3264209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4261167" y="3776880"/>
              <a:ext cx="2952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995001" y="3887963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node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1406611" y="4275476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530564" y="4291152"/>
              <a:ext cx="2952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20" name="Textfeld 119"/>
            <p:cNvSpPr txBox="1"/>
            <p:nvPr/>
          </p:nvSpPr>
          <p:spPr>
            <a:xfrm>
              <a:off x="7310704" y="4365160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7684682" y="4461094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7221732" y="3871152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node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123" name="Gerader Verbinder 122"/>
            <p:cNvCxnSpPr/>
            <p:nvPr/>
          </p:nvCxnSpPr>
          <p:spPr>
            <a:xfrm>
              <a:off x="1793863" y="4215146"/>
              <a:ext cx="1770506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4" name="Gerader Verbinder 123"/>
            <p:cNvCxnSpPr/>
            <p:nvPr/>
          </p:nvCxnSpPr>
          <p:spPr>
            <a:xfrm>
              <a:off x="6678426" y="4854070"/>
              <a:ext cx="201984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25" name="Gruppieren 124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126" name="Eingekerbter Richtungspfeil 125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400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Spec.</a:t>
              </a: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27" name="Eingekerbter Richtungspfeil 126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128" name="Eingekerbter Richtungspfeil 127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sp>
        <p:nvSpPr>
          <p:cNvPr id="8" name="Rechteck 7"/>
          <p:cNvSpPr/>
          <p:nvPr/>
        </p:nvSpPr>
        <p:spPr>
          <a:xfrm>
            <a:off x="6733005" y="5795383"/>
            <a:ext cx="2159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b="1">
                <a:solidFill>
                  <a:srgbClr val="FFFFFF">
                    <a:lumMod val="50000"/>
                  </a:srgbClr>
                </a:solidFill>
              </a:rPr>
              <a:t>[FNT+98] Fischer et al.: "Story Diagrams: A New Graph Rewrite Language Based on the UML and Java," 1998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468313" y="5509340"/>
            <a:ext cx="5841785" cy="709409"/>
            <a:chOff x="468313" y="5509340"/>
            <a:chExt cx="5841785" cy="709409"/>
          </a:xfrm>
        </p:grpSpPr>
        <p:sp>
          <p:nvSpPr>
            <p:cNvPr id="129" name="Abgerundete rechteckige Legende 128"/>
            <p:cNvSpPr/>
            <p:nvPr/>
          </p:nvSpPr>
          <p:spPr bwMode="auto">
            <a:xfrm>
              <a:off x="5005371" y="5509340"/>
              <a:ext cx="1304727" cy="709409"/>
            </a:xfrm>
            <a:prstGeom prst="wedgeRoundRectCallout">
              <a:avLst>
                <a:gd name="adj1" fmla="val -65524"/>
                <a:gd name="adj2" fmla="val -31438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l*-kTC</a:t>
              </a:r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:</a:t>
              </a:r>
              <a:b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</a:br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Custom constraint</a:t>
              </a:r>
            </a:p>
          </p:txBody>
        </p:sp>
        <p:sp>
          <p:nvSpPr>
            <p:cNvPr id="133" name="Rechteck 132"/>
            <p:cNvSpPr/>
            <p:nvPr/>
          </p:nvSpPr>
          <p:spPr bwMode="auto">
            <a:xfrm>
              <a:off x="468313" y="5517547"/>
              <a:ext cx="4031679" cy="228442"/>
            </a:xfrm>
            <a:prstGeom prst="rect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6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Generation for Testbed Evaluation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250825" y="5373216"/>
            <a:ext cx="8523858" cy="653472"/>
            <a:chOff x="227558" y="4391815"/>
            <a:chExt cx="8125120" cy="653472"/>
          </a:xfrm>
        </p:grpSpPr>
        <p:sp>
          <p:nvSpPr>
            <p:cNvPr id="7" name="Eingekerbter Richtungspfeil 6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600" b="1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(i</a:t>
              </a:r>
              <a:r>
                <a:rPr lang="en-US" sz="1600" b="1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) </a:t>
              </a:r>
              <a:r>
                <a:rPr lang="en-US" sz="1600" b="1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Specification</a:t>
              </a:r>
              <a:endParaRPr lang="en-US" sz="16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8" name="Eingekerbter Richtungspfeil 7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</a:t>
              </a:r>
              <a:r>
                <a:rPr lang="en-US" sz="1600" b="1">
                  <a:solidFill>
                    <a:srgbClr val="FFFFFF"/>
                  </a:solidFill>
                  <a:cs typeface="Lucida Sans Unicode" panose="020B0602030504020204" pitchFamily="34" charset="0"/>
                </a:rPr>
                <a:t>) </a:t>
              </a:r>
              <a:r>
                <a:rPr lang="en-US" sz="1600" b="1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Simulation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9" name="Eingekerbter Richtungspfeil 8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(iii</a:t>
              </a:r>
              <a:r>
                <a:rPr lang="en-US" sz="1600" b="1">
                  <a:solidFill>
                    <a:srgbClr val="FFFFFF"/>
                  </a:solidFill>
                  <a:cs typeface="Lucida Sans Unicode" panose="020B0602030504020204" pitchFamily="34" charset="0"/>
                </a:rPr>
                <a:t>) </a:t>
              </a:r>
              <a:r>
                <a:rPr lang="en-US" sz="1600" b="1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Testbed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8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smtClean="0"/>
              <a:t>Contiki</a:t>
            </a:r>
            <a:r>
              <a:rPr lang="en-US" smtClean="0"/>
              <a:t> and </a:t>
            </a:r>
            <a:r>
              <a:rPr lang="en-US" cap="small" smtClean="0"/>
              <a:t>ToCoCo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as target platform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Contiki OS:</a:t>
            </a:r>
            <a:r>
              <a:rPr lang="en-US" b="0" smtClean="0"/>
              <a:t> widely used in the WSN community</a:t>
            </a:r>
          </a:p>
          <a:p>
            <a:r>
              <a:rPr lang="en-US" smtClean="0"/>
              <a:t>ToCoCo – Topology Control framework for Contiki: </a:t>
            </a:r>
            <a:r>
              <a:rPr lang="en-US" b="0" smtClean="0"/>
              <a:t>rapid prototyping and evaluation of Topology Control algorithms</a:t>
            </a:r>
          </a:p>
          <a:p>
            <a:endParaRPr lang="en-US" b="0" smtClean="0"/>
          </a:p>
          <a:p>
            <a:r>
              <a:rPr lang="en-US" smtClean="0"/>
              <a:t>cMoflon creates a		per subclass of 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250825" y="3717032"/>
            <a:ext cx="8658225" cy="2425701"/>
            <a:chOff x="250825" y="3717032"/>
            <a:chExt cx="8658225" cy="2425701"/>
          </a:xfrm>
        </p:grpSpPr>
        <p:sp>
          <p:nvSpPr>
            <p:cNvPr id="9" name="Rechteck 8"/>
            <p:cNvSpPr/>
            <p:nvPr/>
          </p:nvSpPr>
          <p:spPr>
            <a:xfrm>
              <a:off x="336550" y="4305973"/>
              <a:ext cx="8496300" cy="1271610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t"/>
            <a:lstStyle/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small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ToCoCo</a:t>
              </a: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2988228" y="4453797"/>
              <a:ext cx="1509512" cy="360000"/>
              <a:chOff x="17167352" y="5919649"/>
              <a:chExt cx="1509512" cy="360000"/>
            </a:xfrm>
          </p:grpSpPr>
          <p:sp>
            <p:nvSpPr>
              <p:cNvPr id="55" name="Rechteck 54"/>
              <p:cNvSpPr/>
              <p:nvPr/>
            </p:nvSpPr>
            <p:spPr>
              <a:xfrm>
                <a:off x="17167352" y="5919649"/>
                <a:ext cx="1509512" cy="360000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Routing</a:t>
                </a:r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18406306" y="5962705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Rechteck 56"/>
              <p:cNvSpPr/>
              <p:nvPr/>
            </p:nvSpPr>
            <p:spPr>
              <a:xfrm>
                <a:off x="18343222" y="5996246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Rechteck 57"/>
              <p:cNvSpPr/>
              <p:nvPr/>
            </p:nvSpPr>
            <p:spPr>
              <a:xfrm>
                <a:off x="18343222" y="6119022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5043758" y="4453797"/>
              <a:ext cx="1093941" cy="360000"/>
              <a:chOff x="17582922" y="5919649"/>
              <a:chExt cx="1093941" cy="360000"/>
            </a:xfrm>
          </p:grpSpPr>
          <p:sp>
            <p:nvSpPr>
              <p:cNvPr id="51" name="Rechteck 50"/>
              <p:cNvSpPr/>
              <p:nvPr/>
            </p:nvSpPr>
            <p:spPr>
              <a:xfrm>
                <a:off x="17582922" y="5919649"/>
                <a:ext cx="1093941" cy="360000"/>
              </a:xfrm>
              <a:prstGeom prst="rect">
                <a:avLst/>
              </a:prstGeom>
              <a:solidFill>
                <a:schemeClr val="accent2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TC</a:t>
                </a:r>
              </a:p>
            </p:txBody>
          </p:sp>
          <p:sp>
            <p:nvSpPr>
              <p:cNvPr id="52" name="Rechteck 51"/>
              <p:cNvSpPr/>
              <p:nvPr/>
            </p:nvSpPr>
            <p:spPr>
              <a:xfrm>
                <a:off x="18406306" y="5962705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" name="Rechteck 52"/>
              <p:cNvSpPr/>
              <p:nvPr/>
            </p:nvSpPr>
            <p:spPr>
              <a:xfrm>
                <a:off x="18343222" y="5996246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Rechteck 53"/>
              <p:cNvSpPr/>
              <p:nvPr/>
            </p:nvSpPr>
            <p:spPr>
              <a:xfrm>
                <a:off x="18343222" y="6119022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uppieren 11"/>
            <p:cNvGrpSpPr/>
            <p:nvPr/>
          </p:nvGrpSpPr>
          <p:grpSpPr>
            <a:xfrm>
              <a:off x="2988223" y="5088042"/>
              <a:ext cx="5780340" cy="360000"/>
              <a:chOff x="12076310" y="5919648"/>
              <a:chExt cx="6106915" cy="360000"/>
            </a:xfrm>
          </p:grpSpPr>
          <p:sp>
            <p:nvSpPr>
              <p:cNvPr id="47" name="Rechteck 46"/>
              <p:cNvSpPr/>
              <p:nvPr/>
            </p:nvSpPr>
            <p:spPr>
              <a:xfrm>
                <a:off x="12076310" y="5919648"/>
                <a:ext cx="6106915" cy="360000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Topology abstraction</a:t>
                </a:r>
              </a:p>
            </p:txBody>
          </p:sp>
          <p:sp>
            <p:nvSpPr>
              <p:cNvPr id="48" name="Rechteck 47"/>
              <p:cNvSpPr/>
              <p:nvPr/>
            </p:nvSpPr>
            <p:spPr>
              <a:xfrm>
                <a:off x="17908092" y="5962705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" name="Rechteck 48"/>
              <p:cNvSpPr/>
              <p:nvPr/>
            </p:nvSpPr>
            <p:spPr>
              <a:xfrm>
                <a:off x="17845009" y="5996246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" name="Rechteck 49"/>
              <p:cNvSpPr/>
              <p:nvPr/>
            </p:nvSpPr>
            <p:spPr>
              <a:xfrm>
                <a:off x="17845009" y="6119022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981466" y="5095086"/>
              <a:ext cx="1738602" cy="360000"/>
              <a:chOff x="16654587" y="5919649"/>
              <a:chExt cx="2022276" cy="360000"/>
            </a:xfrm>
          </p:grpSpPr>
          <p:sp>
            <p:nvSpPr>
              <p:cNvPr id="43" name="Rechteck 42"/>
              <p:cNvSpPr/>
              <p:nvPr/>
            </p:nvSpPr>
            <p:spPr>
              <a:xfrm>
                <a:off x="16654587" y="5919649"/>
                <a:ext cx="2022276" cy="360000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Power control</a:t>
                </a:r>
              </a:p>
            </p:txBody>
          </p:sp>
          <p:sp>
            <p:nvSpPr>
              <p:cNvPr id="44" name="Rechteck 43"/>
              <p:cNvSpPr/>
              <p:nvPr/>
            </p:nvSpPr>
            <p:spPr>
              <a:xfrm>
                <a:off x="18406306" y="5962705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18343222" y="5996246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" name="Rechteck 45"/>
              <p:cNvSpPr/>
              <p:nvPr/>
            </p:nvSpPr>
            <p:spPr>
              <a:xfrm>
                <a:off x="18343222" y="6119022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4" name="Rechteck 13"/>
            <p:cNvSpPr/>
            <p:nvPr/>
          </p:nvSpPr>
          <p:spPr>
            <a:xfrm>
              <a:off x="336550" y="5713971"/>
              <a:ext cx="4707208" cy="332892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t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Radio module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2584450" y="3807041"/>
              <a:ext cx="6248400" cy="360000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t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Application</a:t>
              </a: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1848506" y="5443971"/>
              <a:ext cx="106338" cy="270000"/>
              <a:chOff x="18379734" y="6848929"/>
              <a:chExt cx="152400" cy="270000"/>
            </a:xfrm>
          </p:grpSpPr>
          <p:cxnSp>
            <p:nvCxnSpPr>
              <p:cNvPr id="41" name="Gerade Verbindung mit Pfeil 40"/>
              <p:cNvCxnSpPr/>
              <p:nvPr/>
            </p:nvCxnSpPr>
            <p:spPr>
              <a:xfrm>
                <a:off x="183797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2" name="Gerade Verbindung mit Pfeil 41"/>
              <p:cNvCxnSpPr/>
              <p:nvPr/>
            </p:nvCxnSpPr>
            <p:spPr>
              <a:xfrm>
                <a:off x="185321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grpSp>
          <p:nvGrpSpPr>
            <p:cNvPr id="17" name="Gruppieren 16"/>
            <p:cNvGrpSpPr/>
            <p:nvPr/>
          </p:nvGrpSpPr>
          <p:grpSpPr>
            <a:xfrm rot="5400000">
              <a:off x="2779942" y="5133042"/>
              <a:ext cx="152400" cy="270000"/>
              <a:chOff x="18379734" y="6848929"/>
              <a:chExt cx="152400" cy="270000"/>
            </a:xfrm>
          </p:grpSpPr>
          <p:cxnSp>
            <p:nvCxnSpPr>
              <p:cNvPr id="39" name="Gerade Verbindung mit Pfeil 38"/>
              <p:cNvCxnSpPr/>
              <p:nvPr/>
            </p:nvCxnSpPr>
            <p:spPr>
              <a:xfrm>
                <a:off x="183797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0" name="Gerade Verbindung mit Pfeil 39"/>
              <p:cNvCxnSpPr/>
              <p:nvPr/>
            </p:nvCxnSpPr>
            <p:spPr>
              <a:xfrm>
                <a:off x="185321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grpSp>
          <p:nvGrpSpPr>
            <p:cNvPr id="18" name="Gruppieren 17"/>
            <p:cNvGrpSpPr/>
            <p:nvPr/>
          </p:nvGrpSpPr>
          <p:grpSpPr>
            <a:xfrm>
              <a:off x="3590584" y="4818041"/>
              <a:ext cx="152400" cy="270000"/>
              <a:chOff x="18379734" y="6848929"/>
              <a:chExt cx="152400" cy="270000"/>
            </a:xfrm>
          </p:grpSpPr>
          <p:cxnSp>
            <p:nvCxnSpPr>
              <p:cNvPr id="37" name="Gerade Verbindung mit Pfeil 36"/>
              <p:cNvCxnSpPr/>
              <p:nvPr/>
            </p:nvCxnSpPr>
            <p:spPr>
              <a:xfrm>
                <a:off x="183797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8" name="Gerade Verbindung mit Pfeil 37"/>
              <p:cNvCxnSpPr/>
              <p:nvPr/>
            </p:nvCxnSpPr>
            <p:spPr>
              <a:xfrm>
                <a:off x="185321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grpSp>
          <p:nvGrpSpPr>
            <p:cNvPr id="19" name="Gruppieren 18"/>
            <p:cNvGrpSpPr/>
            <p:nvPr/>
          </p:nvGrpSpPr>
          <p:grpSpPr>
            <a:xfrm>
              <a:off x="5514528" y="4818041"/>
              <a:ext cx="152400" cy="270000"/>
              <a:chOff x="18379734" y="6848929"/>
              <a:chExt cx="152400" cy="270000"/>
            </a:xfrm>
          </p:grpSpPr>
          <p:cxnSp>
            <p:nvCxnSpPr>
              <p:cNvPr id="35" name="Gerade Verbindung mit Pfeil 34"/>
              <p:cNvCxnSpPr/>
              <p:nvPr/>
            </p:nvCxnSpPr>
            <p:spPr>
              <a:xfrm>
                <a:off x="183797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Gerade Verbindung mit Pfeil 35"/>
              <p:cNvCxnSpPr/>
              <p:nvPr/>
            </p:nvCxnSpPr>
            <p:spPr>
              <a:xfrm>
                <a:off x="185321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grpSp>
          <p:nvGrpSpPr>
            <p:cNvPr id="20" name="Gruppieren 19"/>
            <p:cNvGrpSpPr/>
            <p:nvPr/>
          </p:nvGrpSpPr>
          <p:grpSpPr>
            <a:xfrm>
              <a:off x="7645736" y="4818041"/>
              <a:ext cx="152400" cy="270000"/>
              <a:chOff x="18379734" y="6848929"/>
              <a:chExt cx="152400" cy="270000"/>
            </a:xfrm>
          </p:grpSpPr>
          <p:cxnSp>
            <p:nvCxnSpPr>
              <p:cNvPr id="33" name="Gerade Verbindung mit Pfeil 32"/>
              <p:cNvCxnSpPr/>
              <p:nvPr/>
            </p:nvCxnSpPr>
            <p:spPr>
              <a:xfrm>
                <a:off x="183797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4" name="Gerade Verbindung mit Pfeil 33"/>
              <p:cNvCxnSpPr/>
              <p:nvPr/>
            </p:nvCxnSpPr>
            <p:spPr>
              <a:xfrm>
                <a:off x="185321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grpSp>
          <p:nvGrpSpPr>
            <p:cNvPr id="21" name="Gruppieren 20"/>
            <p:cNvGrpSpPr/>
            <p:nvPr/>
          </p:nvGrpSpPr>
          <p:grpSpPr>
            <a:xfrm>
              <a:off x="6493841" y="4447350"/>
              <a:ext cx="2274722" cy="364965"/>
              <a:chOff x="21750233" y="4783664"/>
              <a:chExt cx="2274722" cy="364965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21750233" y="4783664"/>
                <a:ext cx="2274722" cy="3649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Neighbor discovery</a:t>
                </a:r>
              </a:p>
            </p:txBody>
          </p:sp>
          <p:sp>
            <p:nvSpPr>
              <p:cNvPr id="30" name="Rechteck 29"/>
              <p:cNvSpPr/>
              <p:nvPr/>
            </p:nvSpPr>
            <p:spPr>
              <a:xfrm>
                <a:off x="23754397" y="4826720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23691313" y="4860261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23691313" y="4983037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uppieren 21"/>
            <p:cNvGrpSpPr/>
            <p:nvPr/>
          </p:nvGrpSpPr>
          <p:grpSpPr>
            <a:xfrm>
              <a:off x="3590584" y="4167041"/>
              <a:ext cx="152400" cy="280309"/>
              <a:chOff x="18379734" y="6848929"/>
              <a:chExt cx="152400" cy="270000"/>
            </a:xfrm>
          </p:grpSpPr>
          <p:cxnSp>
            <p:nvCxnSpPr>
              <p:cNvPr id="27" name="Gerade Verbindung mit Pfeil 26"/>
              <p:cNvCxnSpPr/>
              <p:nvPr/>
            </p:nvCxnSpPr>
            <p:spPr>
              <a:xfrm>
                <a:off x="183797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8" name="Gerade Verbindung mit Pfeil 27"/>
              <p:cNvCxnSpPr/>
              <p:nvPr/>
            </p:nvCxnSpPr>
            <p:spPr>
              <a:xfrm>
                <a:off x="185321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3" name="Rechteck 22"/>
            <p:cNvSpPr/>
            <p:nvPr/>
          </p:nvSpPr>
          <p:spPr>
            <a:xfrm>
              <a:off x="250825" y="3717032"/>
              <a:ext cx="8658225" cy="242570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t"/>
            <a:lstStyle/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small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Contiki</a:t>
              </a:r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4298252" y="5447051"/>
              <a:ext cx="152400" cy="270000"/>
              <a:chOff x="18379734" y="6848929"/>
              <a:chExt cx="152400" cy="270000"/>
            </a:xfrm>
          </p:grpSpPr>
          <p:cxnSp>
            <p:nvCxnSpPr>
              <p:cNvPr id="25" name="Gerade Verbindung mit Pfeil 24"/>
              <p:cNvCxnSpPr/>
              <p:nvPr/>
            </p:nvCxnSpPr>
            <p:spPr>
              <a:xfrm>
                <a:off x="183797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6" name="Gerade Verbindung mit Pfeil 25"/>
              <p:cNvCxnSpPr/>
              <p:nvPr/>
            </p:nvCxnSpPr>
            <p:spPr>
              <a:xfrm>
                <a:off x="185321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</p:grpSp>
      <p:sp>
        <p:nvSpPr>
          <p:cNvPr id="61" name="Rechteck 60"/>
          <p:cNvSpPr/>
          <p:nvPr/>
        </p:nvSpPr>
        <p:spPr>
          <a:xfrm>
            <a:off x="147227" y="6125373"/>
            <a:ext cx="84172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[Stein16] Stein et al.: "Control in Wireless Sensor Networks: What Blocks the Breakthrough?," In: LCN 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2016</a:t>
            </a:r>
          </a:p>
          <a:p>
            <a:r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t>Source code on GitHub: </a:t>
            </a:r>
            <a:r>
              <a:rPr lang="en-US" sz="105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https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hlinkClick r:id="rId2"/>
              </a:rPr>
              <a:t>://github.com/steinmic/ToCoCo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grpSp>
        <p:nvGrpSpPr>
          <p:cNvPr id="59" name="Gruppieren 58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60" name="Eingekerbter Richtungspfeil 59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62" name="Eingekerbter Richtungspfeil 61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63" name="Eingekerbter Richtungspfeil 62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9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Codegen.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2615532" y="2872485"/>
            <a:ext cx="1093941" cy="360000"/>
            <a:chOff x="17582922" y="5919649"/>
            <a:chExt cx="1093941" cy="360000"/>
          </a:xfrm>
        </p:grpSpPr>
        <p:sp>
          <p:nvSpPr>
            <p:cNvPr id="65" name="Rechteck 64"/>
            <p:cNvSpPr/>
            <p:nvPr/>
          </p:nvSpPr>
          <p:spPr>
            <a:xfrm>
              <a:off x="17582922" y="5919649"/>
              <a:ext cx="1093941" cy="360000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TC</a:t>
              </a:r>
            </a:p>
          </p:txBody>
        </p:sp>
        <p:sp>
          <p:nvSpPr>
            <p:cNvPr id="66" name="Rechteck 65"/>
            <p:cNvSpPr/>
            <p:nvPr/>
          </p:nvSpPr>
          <p:spPr>
            <a:xfrm>
              <a:off x="18406306" y="5962705"/>
              <a:ext cx="223470" cy="274265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Rechteck 66"/>
            <p:cNvSpPr/>
            <p:nvPr/>
          </p:nvSpPr>
          <p:spPr>
            <a:xfrm>
              <a:off x="18343222" y="5996246"/>
              <a:ext cx="129516" cy="67821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18343222" y="6119022"/>
              <a:ext cx="129516" cy="67821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5829441" y="2730654"/>
            <a:ext cx="1694887" cy="643661"/>
            <a:chOff x="10670725" y="14118028"/>
            <a:chExt cx="2651412" cy="950550"/>
          </a:xfrm>
        </p:grpSpPr>
        <p:sp>
          <p:nvSpPr>
            <p:cNvPr id="70" name="Rechteck 69"/>
            <p:cNvSpPr/>
            <p:nvPr/>
          </p:nvSpPr>
          <p:spPr>
            <a:xfrm>
              <a:off x="10670727" y="14118028"/>
              <a:ext cx="2651410" cy="950550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≪abstract≫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TopologyControlAlgorithm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≪abstract≫ run() : void</a:t>
              </a:r>
            </a:p>
          </p:txBody>
        </p:sp>
        <p:cxnSp>
          <p:nvCxnSpPr>
            <p:cNvPr id="71" name="Gerader Verbinder 70"/>
            <p:cNvCxnSpPr/>
            <p:nvPr/>
          </p:nvCxnSpPr>
          <p:spPr>
            <a:xfrm>
              <a:off x="10670725" y="14717997"/>
              <a:ext cx="265141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360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smtClean="0"/>
              <a:t>A</a:t>
            </a:r>
            <a:r>
              <a:rPr lang="en-US" smtClean="0"/>
              <a:t> lean variant of </a:t>
            </a:r>
            <a:r>
              <a:rPr lang="en-US" cap="small" smtClean="0"/>
              <a:t>eMoflon</a:t>
            </a:r>
            <a:endParaRPr lang="en-US" cap="small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6" y="1455344"/>
            <a:ext cx="8640763" cy="4789487"/>
          </a:xfrm>
        </p:spPr>
        <p:txBody>
          <a:bodyPr/>
          <a:lstStyle/>
          <a:p>
            <a:r>
              <a:rPr lang="en-US" smtClean="0"/>
              <a:t>Extensive reuse:</a:t>
            </a:r>
            <a:r>
              <a:rPr lang="en-US" b="0" smtClean="0"/>
              <a:t> Modeling frontend, preprocessing</a:t>
            </a:r>
          </a:p>
          <a:p>
            <a:r>
              <a:rPr lang="en-US" smtClean="0"/>
              <a:t>Exchanged </a:t>
            </a:r>
            <a:r>
              <a:rPr lang="en-US" b="0" smtClean="0"/>
              <a:t>code generation phase (ca. 3400 LOC, 1% of </a:t>
            </a:r>
            <a:r>
              <a:rPr lang="en-US" b="0" cap="small" smtClean="0"/>
              <a:t>eMoflon</a:t>
            </a:r>
            <a:r>
              <a:rPr lang="en-US" b="0" smtClean="0"/>
              <a:t>)</a:t>
            </a:r>
            <a:endParaRPr lang="en-US" b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17</a:t>
            </a:fld>
            <a:endParaRPr lang="en-US"/>
          </a:p>
        </p:txBody>
      </p:sp>
      <p:grpSp>
        <p:nvGrpSpPr>
          <p:cNvPr id="237" name="Gruppieren 236"/>
          <p:cNvGrpSpPr>
            <a:grpSpLocks noChangeAspect="1"/>
          </p:cNvGrpSpPr>
          <p:nvPr/>
        </p:nvGrpSpPr>
        <p:grpSpPr>
          <a:xfrm>
            <a:off x="738025" y="3012432"/>
            <a:ext cx="7560000" cy="3499221"/>
            <a:chOff x="9113644" y="2989856"/>
            <a:chExt cx="10132667" cy="4690005"/>
          </a:xfrm>
        </p:grpSpPr>
        <p:grpSp>
          <p:nvGrpSpPr>
            <p:cNvPr id="121" name="Gruppieren 120"/>
            <p:cNvGrpSpPr/>
            <p:nvPr/>
          </p:nvGrpSpPr>
          <p:grpSpPr>
            <a:xfrm>
              <a:off x="17626905" y="5382752"/>
              <a:ext cx="1182247" cy="678530"/>
              <a:chOff x="17494616" y="5919649"/>
              <a:chExt cx="1182247" cy="678530"/>
            </a:xfrm>
          </p:grpSpPr>
          <p:sp>
            <p:nvSpPr>
              <p:cNvPr id="122" name="Rechteck 121"/>
              <p:cNvSpPr/>
              <p:nvPr/>
            </p:nvSpPr>
            <p:spPr>
              <a:xfrm>
                <a:off x="17494616" y="5919649"/>
                <a:ext cx="1182247" cy="678530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3" name="Rechteck 122"/>
              <p:cNvSpPr/>
              <p:nvPr/>
            </p:nvSpPr>
            <p:spPr>
              <a:xfrm>
                <a:off x="18406306" y="5962705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4" name="Rechteck 123"/>
              <p:cNvSpPr/>
              <p:nvPr/>
            </p:nvSpPr>
            <p:spPr>
              <a:xfrm>
                <a:off x="18343222" y="5996246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5" name="Rechteck 124"/>
              <p:cNvSpPr/>
              <p:nvPr/>
            </p:nvSpPr>
            <p:spPr>
              <a:xfrm>
                <a:off x="18343222" y="6119022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6" name="Gruppieren 125"/>
            <p:cNvGrpSpPr/>
            <p:nvPr/>
          </p:nvGrpSpPr>
          <p:grpSpPr>
            <a:xfrm>
              <a:off x="17579817" y="5437599"/>
              <a:ext cx="1182247" cy="678530"/>
              <a:chOff x="17494616" y="5919649"/>
              <a:chExt cx="1182247" cy="678530"/>
            </a:xfrm>
          </p:grpSpPr>
          <p:sp>
            <p:nvSpPr>
              <p:cNvPr id="127" name="Rechteck 126"/>
              <p:cNvSpPr/>
              <p:nvPr/>
            </p:nvSpPr>
            <p:spPr>
              <a:xfrm>
                <a:off x="17494616" y="5919649"/>
                <a:ext cx="1182247" cy="678530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" name="Rechteck 127"/>
              <p:cNvSpPr/>
              <p:nvPr/>
            </p:nvSpPr>
            <p:spPr>
              <a:xfrm>
                <a:off x="18406306" y="5962705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" name="Rechteck 128"/>
              <p:cNvSpPr/>
              <p:nvPr/>
            </p:nvSpPr>
            <p:spPr>
              <a:xfrm>
                <a:off x="18343222" y="5996246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0" name="Rechteck 129"/>
              <p:cNvSpPr/>
              <p:nvPr/>
            </p:nvSpPr>
            <p:spPr>
              <a:xfrm>
                <a:off x="18343222" y="6119022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31" name="Rechteck 130"/>
            <p:cNvSpPr/>
            <p:nvPr/>
          </p:nvSpPr>
          <p:spPr>
            <a:xfrm>
              <a:off x="10485326" y="4466303"/>
              <a:ext cx="754011" cy="705772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&lt;/&gt;</a:t>
              </a:r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10485325" y="5153133"/>
              <a:ext cx="754011" cy="28892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.xmi</a:t>
              </a:r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12296320" y="4466303"/>
              <a:ext cx="754011" cy="705772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34" name="Gruppieren 133"/>
            <p:cNvGrpSpPr/>
            <p:nvPr/>
          </p:nvGrpSpPr>
          <p:grpSpPr>
            <a:xfrm>
              <a:off x="12422500" y="4584239"/>
              <a:ext cx="501650" cy="469900"/>
              <a:chOff x="13124682" y="4584239"/>
              <a:chExt cx="501650" cy="469900"/>
            </a:xfrm>
          </p:grpSpPr>
          <p:sp>
            <p:nvSpPr>
              <p:cNvPr id="135" name="Rechteck 134"/>
              <p:cNvSpPr/>
              <p:nvPr/>
            </p:nvSpPr>
            <p:spPr>
              <a:xfrm>
                <a:off x="13124682" y="4933489"/>
                <a:ext cx="120650" cy="120650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6" name="Rechteck 135"/>
              <p:cNvSpPr/>
              <p:nvPr/>
            </p:nvSpPr>
            <p:spPr>
              <a:xfrm>
                <a:off x="13505682" y="4933489"/>
                <a:ext cx="120650" cy="120650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7" name="Rechteck 136"/>
              <p:cNvSpPr/>
              <p:nvPr/>
            </p:nvSpPr>
            <p:spPr>
              <a:xfrm>
                <a:off x="13315182" y="4584239"/>
                <a:ext cx="120650" cy="120650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38" name="Gerader Verbinder 14"/>
              <p:cNvCxnSpPr>
                <a:stCxn id="135" idx="0"/>
                <a:endCxn id="137" idx="2"/>
              </p:cNvCxnSpPr>
              <p:nvPr/>
            </p:nvCxnSpPr>
            <p:spPr>
              <a:xfrm rot="5400000" flipH="1" flipV="1">
                <a:off x="13165957" y="4723939"/>
                <a:ext cx="228600" cy="1905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9" name="Gerader Verbinder 14"/>
              <p:cNvCxnSpPr>
                <a:stCxn id="136" idx="0"/>
                <a:endCxn id="137" idx="2"/>
              </p:cNvCxnSpPr>
              <p:nvPr/>
            </p:nvCxnSpPr>
            <p:spPr>
              <a:xfrm rot="16200000" flipV="1">
                <a:off x="13356457" y="4723939"/>
                <a:ext cx="228600" cy="1905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40" name="Rechteck 139"/>
            <p:cNvSpPr/>
            <p:nvPr/>
          </p:nvSpPr>
          <p:spPr>
            <a:xfrm>
              <a:off x="14574637" y="4466303"/>
              <a:ext cx="754011" cy="705772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4700817" y="4584239"/>
              <a:ext cx="501650" cy="469900"/>
              <a:chOff x="13124682" y="4584239"/>
              <a:chExt cx="501650" cy="469900"/>
            </a:xfrm>
          </p:grpSpPr>
          <p:sp>
            <p:nvSpPr>
              <p:cNvPr id="142" name="Rechteck 141"/>
              <p:cNvSpPr/>
              <p:nvPr/>
            </p:nvSpPr>
            <p:spPr>
              <a:xfrm>
                <a:off x="13124682" y="4933489"/>
                <a:ext cx="120650" cy="120650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3" name="Rechteck 142"/>
              <p:cNvSpPr/>
              <p:nvPr/>
            </p:nvSpPr>
            <p:spPr>
              <a:xfrm>
                <a:off x="13505682" y="4933489"/>
                <a:ext cx="120650" cy="120650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4" name="Rechteck 143"/>
              <p:cNvSpPr/>
              <p:nvPr/>
            </p:nvSpPr>
            <p:spPr>
              <a:xfrm>
                <a:off x="13315182" y="4584239"/>
                <a:ext cx="120650" cy="120650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5" name="Gerader Verbinder 14"/>
              <p:cNvCxnSpPr>
                <a:stCxn id="142" idx="0"/>
                <a:endCxn id="144" idx="2"/>
              </p:cNvCxnSpPr>
              <p:nvPr/>
            </p:nvCxnSpPr>
            <p:spPr>
              <a:xfrm rot="5400000" flipH="1" flipV="1">
                <a:off x="13165957" y="4723939"/>
                <a:ext cx="228600" cy="1905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6" name="Gerader Verbinder 14"/>
              <p:cNvCxnSpPr>
                <a:stCxn id="143" idx="0"/>
                <a:endCxn id="144" idx="2"/>
              </p:cNvCxnSpPr>
              <p:nvPr/>
            </p:nvCxnSpPr>
            <p:spPr>
              <a:xfrm rot="16200000" flipV="1">
                <a:off x="13356457" y="4723939"/>
                <a:ext cx="228600" cy="1905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47" name="Rechteck 146"/>
            <p:cNvSpPr/>
            <p:nvPr/>
          </p:nvSpPr>
          <p:spPr>
            <a:xfrm>
              <a:off x="11760413" y="3931601"/>
              <a:ext cx="1825822" cy="452438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Metamodel</a:t>
              </a:r>
            </a:p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with story diagrams</a:t>
              </a:r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13976036" y="3865012"/>
              <a:ext cx="1951210" cy="66530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Metamodel with </a:t>
              </a:r>
            </a:p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 flow models</a:t>
              </a:r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10373715" y="3817115"/>
              <a:ext cx="994748" cy="70659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EA</a:t>
              </a:r>
              <a:b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export file</a:t>
              </a:r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17651313" y="3021960"/>
              <a:ext cx="1251133" cy="452438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Standalone 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EMF code</a:t>
              </a:r>
            </a:p>
          </p:txBody>
        </p:sp>
        <p:grpSp>
          <p:nvGrpSpPr>
            <p:cNvPr id="151" name="Gruppieren 150"/>
            <p:cNvGrpSpPr/>
            <p:nvPr/>
          </p:nvGrpSpPr>
          <p:grpSpPr>
            <a:xfrm>
              <a:off x="17742196" y="3522913"/>
              <a:ext cx="958777" cy="920082"/>
              <a:chOff x="16680166" y="4394407"/>
              <a:chExt cx="958777" cy="920082"/>
            </a:xfrm>
          </p:grpSpPr>
          <p:grpSp>
            <p:nvGrpSpPr>
              <p:cNvPr id="152" name="Gruppieren 151"/>
              <p:cNvGrpSpPr/>
              <p:nvPr/>
            </p:nvGrpSpPr>
            <p:grpSpPr>
              <a:xfrm>
                <a:off x="16790757" y="4394407"/>
                <a:ext cx="848186" cy="848186"/>
                <a:chOff x="16680166" y="4466303"/>
                <a:chExt cx="848186" cy="848186"/>
              </a:xfrm>
            </p:grpSpPr>
            <p:sp>
              <p:nvSpPr>
                <p:cNvPr id="169" name="Gefaltete Ecke 168"/>
                <p:cNvSpPr/>
                <p:nvPr/>
              </p:nvSpPr>
              <p:spPr>
                <a:xfrm>
                  <a:off x="16680166" y="4466303"/>
                  <a:ext cx="848186" cy="848186"/>
                </a:xfrm>
                <a:prstGeom prst="foldedCorner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907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0" name="Gerader Verbinder 169"/>
                <p:cNvCxnSpPr/>
                <p:nvPr/>
              </p:nvCxnSpPr>
              <p:spPr>
                <a:xfrm>
                  <a:off x="16774341" y="4556125"/>
                  <a:ext cx="58020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71" name="Gerader Verbinder 170"/>
                <p:cNvCxnSpPr/>
                <p:nvPr/>
              </p:nvCxnSpPr>
              <p:spPr>
                <a:xfrm>
                  <a:off x="16774341" y="4650914"/>
                  <a:ext cx="44050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72" name="Gerader Verbinder 171"/>
                <p:cNvCxnSpPr/>
                <p:nvPr/>
              </p:nvCxnSpPr>
              <p:spPr>
                <a:xfrm>
                  <a:off x="16774341" y="4745703"/>
                  <a:ext cx="51353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73" name="Gerader Verbinder 172"/>
                <p:cNvCxnSpPr/>
                <p:nvPr/>
              </p:nvCxnSpPr>
              <p:spPr>
                <a:xfrm>
                  <a:off x="16774341" y="4840492"/>
                  <a:ext cx="51353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74" name="Gerader Verbinder 173"/>
                <p:cNvCxnSpPr/>
                <p:nvPr/>
              </p:nvCxnSpPr>
              <p:spPr>
                <a:xfrm>
                  <a:off x="16774341" y="4935281"/>
                  <a:ext cx="256767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75" name="Gerader Verbinder 174"/>
                <p:cNvCxnSpPr/>
                <p:nvPr/>
              </p:nvCxnSpPr>
              <p:spPr>
                <a:xfrm>
                  <a:off x="16774341" y="5030070"/>
                  <a:ext cx="40558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53" name="Gruppieren 152"/>
              <p:cNvGrpSpPr/>
              <p:nvPr/>
            </p:nvGrpSpPr>
            <p:grpSpPr>
              <a:xfrm>
                <a:off x="16727253" y="4430355"/>
                <a:ext cx="848186" cy="848186"/>
                <a:chOff x="16680166" y="4466303"/>
                <a:chExt cx="848186" cy="848186"/>
              </a:xfrm>
            </p:grpSpPr>
            <p:sp>
              <p:nvSpPr>
                <p:cNvPr id="162" name="Gefaltete Ecke 161"/>
                <p:cNvSpPr/>
                <p:nvPr/>
              </p:nvSpPr>
              <p:spPr>
                <a:xfrm>
                  <a:off x="16680166" y="4466303"/>
                  <a:ext cx="848186" cy="848186"/>
                </a:xfrm>
                <a:prstGeom prst="foldedCorner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907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cxnSp>
              <p:nvCxnSpPr>
                <p:cNvPr id="163" name="Gerader Verbinder 162"/>
                <p:cNvCxnSpPr/>
                <p:nvPr/>
              </p:nvCxnSpPr>
              <p:spPr>
                <a:xfrm>
                  <a:off x="16774341" y="4556125"/>
                  <a:ext cx="58020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4" name="Gerader Verbinder 163"/>
                <p:cNvCxnSpPr/>
                <p:nvPr/>
              </p:nvCxnSpPr>
              <p:spPr>
                <a:xfrm>
                  <a:off x="16774341" y="4650914"/>
                  <a:ext cx="44050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5" name="Gerader Verbinder 164"/>
                <p:cNvCxnSpPr/>
                <p:nvPr/>
              </p:nvCxnSpPr>
              <p:spPr>
                <a:xfrm>
                  <a:off x="16774341" y="4745703"/>
                  <a:ext cx="51353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6" name="Gerader Verbinder 165"/>
                <p:cNvCxnSpPr/>
                <p:nvPr/>
              </p:nvCxnSpPr>
              <p:spPr>
                <a:xfrm>
                  <a:off x="16774341" y="4840492"/>
                  <a:ext cx="51353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7" name="Gerader Verbinder 166"/>
                <p:cNvCxnSpPr/>
                <p:nvPr/>
              </p:nvCxnSpPr>
              <p:spPr>
                <a:xfrm>
                  <a:off x="16774341" y="4935281"/>
                  <a:ext cx="256767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8" name="Gerader Verbinder 167"/>
                <p:cNvCxnSpPr/>
                <p:nvPr/>
              </p:nvCxnSpPr>
              <p:spPr>
                <a:xfrm>
                  <a:off x="16774341" y="5030070"/>
                  <a:ext cx="40558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54" name="Gruppieren 153"/>
              <p:cNvGrpSpPr/>
              <p:nvPr/>
            </p:nvGrpSpPr>
            <p:grpSpPr>
              <a:xfrm>
                <a:off x="16680166" y="4466303"/>
                <a:ext cx="848186" cy="848186"/>
                <a:chOff x="16680166" y="4466303"/>
                <a:chExt cx="848186" cy="848186"/>
              </a:xfrm>
            </p:grpSpPr>
            <p:sp>
              <p:nvSpPr>
                <p:cNvPr id="155" name="Gefaltete Ecke 154"/>
                <p:cNvSpPr/>
                <p:nvPr/>
              </p:nvSpPr>
              <p:spPr>
                <a:xfrm>
                  <a:off x="16680166" y="4466303"/>
                  <a:ext cx="848186" cy="848186"/>
                </a:xfrm>
                <a:prstGeom prst="foldedCorner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907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6" name="Gerader Verbinder 155"/>
                <p:cNvCxnSpPr/>
                <p:nvPr/>
              </p:nvCxnSpPr>
              <p:spPr>
                <a:xfrm>
                  <a:off x="16774341" y="4556125"/>
                  <a:ext cx="58020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7" name="Gerader Verbinder 156"/>
                <p:cNvCxnSpPr/>
                <p:nvPr/>
              </p:nvCxnSpPr>
              <p:spPr>
                <a:xfrm>
                  <a:off x="16774341" y="4650914"/>
                  <a:ext cx="44050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8" name="Gerader Verbinder 157"/>
                <p:cNvCxnSpPr/>
                <p:nvPr/>
              </p:nvCxnSpPr>
              <p:spPr>
                <a:xfrm>
                  <a:off x="16774341" y="4745703"/>
                  <a:ext cx="51353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9" name="Gerader Verbinder 158"/>
                <p:cNvCxnSpPr/>
                <p:nvPr/>
              </p:nvCxnSpPr>
              <p:spPr>
                <a:xfrm>
                  <a:off x="16774341" y="4840492"/>
                  <a:ext cx="51353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0" name="Gerader Verbinder 159"/>
                <p:cNvCxnSpPr/>
                <p:nvPr/>
              </p:nvCxnSpPr>
              <p:spPr>
                <a:xfrm>
                  <a:off x="16774341" y="4935281"/>
                  <a:ext cx="256767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1" name="Gerader Verbinder 160"/>
                <p:cNvCxnSpPr/>
                <p:nvPr/>
              </p:nvCxnSpPr>
              <p:spPr>
                <a:xfrm>
                  <a:off x="16774341" y="5030070"/>
                  <a:ext cx="40558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176" name="Rechteck 175"/>
            <p:cNvSpPr/>
            <p:nvPr/>
          </p:nvSpPr>
          <p:spPr>
            <a:xfrm>
              <a:off x="17684009" y="4414189"/>
              <a:ext cx="902546" cy="28892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.java</a:t>
              </a:r>
            </a:p>
          </p:txBody>
        </p:sp>
        <p:sp>
          <p:nvSpPr>
            <p:cNvPr id="177" name="Pfeil nach rechts 176"/>
            <p:cNvSpPr/>
            <p:nvPr/>
          </p:nvSpPr>
          <p:spPr bwMode="gray">
            <a:xfrm>
              <a:off x="11344544" y="4683585"/>
              <a:ext cx="900000" cy="360000"/>
            </a:xfrm>
            <a:prstGeom prst="rightArrow">
              <a:avLst/>
            </a:prstGeom>
            <a:solidFill>
              <a:sysClr val="window" lastClr="FFFFFF">
                <a:lumMod val="6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8" name="Pfeil nach rechts 177"/>
            <p:cNvSpPr/>
            <p:nvPr/>
          </p:nvSpPr>
          <p:spPr bwMode="gray">
            <a:xfrm>
              <a:off x="13165900" y="4683585"/>
              <a:ext cx="1350679" cy="360000"/>
            </a:xfrm>
            <a:prstGeom prst="rightArrow">
              <a:avLst/>
            </a:prstGeom>
            <a:solidFill>
              <a:sysClr val="window" lastClr="FFFFFF">
                <a:lumMod val="6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9" name="Pfeil nach rechts 178"/>
            <p:cNvSpPr/>
            <p:nvPr/>
          </p:nvSpPr>
          <p:spPr>
            <a:xfrm>
              <a:off x="16222379" y="3826141"/>
              <a:ext cx="1310350" cy="360000"/>
            </a:xfrm>
            <a:prstGeom prst="rightArrow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0" name="Textfeld 179"/>
            <p:cNvSpPr txBox="1"/>
            <p:nvPr/>
          </p:nvSpPr>
          <p:spPr>
            <a:xfrm>
              <a:off x="11311747" y="4400126"/>
              <a:ext cx="853386" cy="371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/>
                </a:rPr>
                <a:t>Parser</a:t>
              </a:r>
              <a:endParaRPr lang="en-US" sz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81" name="Textfeld 180"/>
            <p:cNvSpPr txBox="1"/>
            <p:nvPr/>
          </p:nvSpPr>
          <p:spPr>
            <a:xfrm>
              <a:off x="13173621" y="4400126"/>
              <a:ext cx="705138" cy="371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/>
                </a:rPr>
                <a:t>M2M</a:t>
              </a:r>
              <a:endParaRPr lang="en-US" sz="120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82" name="Gruppieren 181"/>
            <p:cNvGrpSpPr/>
            <p:nvPr/>
          </p:nvGrpSpPr>
          <p:grpSpPr>
            <a:xfrm>
              <a:off x="11991623" y="5453190"/>
              <a:ext cx="1256608" cy="778954"/>
              <a:chOff x="12796706" y="5755734"/>
              <a:chExt cx="860805" cy="778954"/>
            </a:xfrm>
          </p:grpSpPr>
          <p:sp>
            <p:nvSpPr>
              <p:cNvPr id="183" name="Rechteck 182"/>
              <p:cNvSpPr/>
              <p:nvPr/>
            </p:nvSpPr>
            <p:spPr>
              <a:xfrm>
                <a:off x="12903500" y="5755734"/>
                <a:ext cx="754011" cy="705772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4" name="Rechteck 183"/>
              <p:cNvSpPr/>
              <p:nvPr/>
            </p:nvSpPr>
            <p:spPr>
              <a:xfrm>
                <a:off x="12850103" y="5792325"/>
                <a:ext cx="754011" cy="705772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5" name="Rechteck 184"/>
              <p:cNvSpPr/>
              <p:nvPr/>
            </p:nvSpPr>
            <p:spPr>
              <a:xfrm>
                <a:off x="12796706" y="5828916"/>
                <a:ext cx="754011" cy="705772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Story</a:t>
                </a:r>
                <a:b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</a:b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diagrams</a:t>
                </a:r>
              </a:p>
            </p:txBody>
          </p:sp>
        </p:grpSp>
        <p:cxnSp>
          <p:nvCxnSpPr>
            <p:cNvPr id="186" name="Gerade Verbindung mit Pfeil 185"/>
            <p:cNvCxnSpPr>
              <a:endCxn id="140" idx="2"/>
            </p:cNvCxnSpPr>
            <p:nvPr/>
          </p:nvCxnSpPr>
          <p:spPr>
            <a:xfrm flipV="1">
              <a:off x="14950440" y="5172075"/>
              <a:ext cx="1203" cy="70294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  <a:tailEnd type="triangle"/>
            </a:ln>
            <a:effectLst/>
          </p:spPr>
        </p:cxnSp>
        <p:grpSp>
          <p:nvGrpSpPr>
            <p:cNvPr id="187" name="Gruppieren 186"/>
            <p:cNvGrpSpPr/>
            <p:nvPr/>
          </p:nvGrpSpPr>
          <p:grpSpPr>
            <a:xfrm>
              <a:off x="13118692" y="5562748"/>
              <a:ext cx="1408634" cy="146511"/>
              <a:chOff x="13447524" y="6020261"/>
              <a:chExt cx="1079802" cy="114300"/>
            </a:xfrm>
          </p:grpSpPr>
          <p:cxnSp>
            <p:nvCxnSpPr>
              <p:cNvPr id="188" name="Gerader Verbinder 187"/>
              <p:cNvCxnSpPr/>
              <p:nvPr/>
            </p:nvCxnSpPr>
            <p:spPr>
              <a:xfrm>
                <a:off x="13554318" y="6020261"/>
                <a:ext cx="962261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89" name="Gerader Verbinder 188"/>
              <p:cNvCxnSpPr/>
              <p:nvPr/>
            </p:nvCxnSpPr>
            <p:spPr>
              <a:xfrm>
                <a:off x="13500921" y="6077411"/>
                <a:ext cx="102640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90" name="Gerader Verbinder 189"/>
              <p:cNvCxnSpPr/>
              <p:nvPr/>
            </p:nvCxnSpPr>
            <p:spPr>
              <a:xfrm>
                <a:off x="13447524" y="6134561"/>
                <a:ext cx="107980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sysDot"/>
                <a:miter lim="800000"/>
              </a:ln>
              <a:effectLst/>
            </p:spPr>
          </p:cxnSp>
        </p:grpSp>
        <p:sp>
          <p:nvSpPr>
            <p:cNvPr id="191" name="Textfeld 190"/>
            <p:cNvSpPr txBox="1"/>
            <p:nvPr/>
          </p:nvSpPr>
          <p:spPr>
            <a:xfrm>
              <a:off x="12245994" y="6194037"/>
              <a:ext cx="3108713" cy="371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/>
                </a:rPr>
                <a:t>Attached to the corr. operations</a:t>
              </a:r>
              <a:endParaRPr lang="en-US" sz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92" name="Rechteck 191"/>
            <p:cNvSpPr/>
            <p:nvPr/>
          </p:nvSpPr>
          <p:spPr>
            <a:xfrm rot="16200000">
              <a:off x="15674713" y="4639637"/>
              <a:ext cx="2056325" cy="174239"/>
            </a:xfrm>
            <a:prstGeom prst="rect">
              <a:avLst/>
            </a:prstGeom>
            <a:solidFill>
              <a:srgbClr val="00A2E8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3" name="Rechteck 192"/>
            <p:cNvSpPr/>
            <p:nvPr/>
          </p:nvSpPr>
          <p:spPr>
            <a:xfrm>
              <a:off x="15442117" y="2989856"/>
              <a:ext cx="2018721" cy="677294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973263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rPr>
                <a:t>User-defined code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194" name="Pfeil nach rechts 193"/>
            <p:cNvSpPr/>
            <p:nvPr/>
          </p:nvSpPr>
          <p:spPr>
            <a:xfrm>
              <a:off x="16222380" y="5659070"/>
              <a:ext cx="1308328" cy="360000"/>
            </a:xfrm>
            <a:prstGeom prst="rightArrow">
              <a:avLst/>
            </a:prstGeom>
            <a:solidFill>
              <a:srgbClr val="00A2E8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17401623" y="4730071"/>
              <a:ext cx="1844688" cy="73080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small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ToCoCo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TC components</a:t>
              </a:r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17684009" y="6188079"/>
              <a:ext cx="902546" cy="28892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.c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,</a:t>
              </a: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.h</a:t>
              </a:r>
            </a:p>
          </p:txBody>
        </p:sp>
        <p:sp>
          <p:nvSpPr>
            <p:cNvPr id="197" name="Rechteck 196"/>
            <p:cNvSpPr/>
            <p:nvPr/>
          </p:nvSpPr>
          <p:spPr>
            <a:xfrm rot="5400000">
              <a:off x="16897158" y="3720519"/>
              <a:ext cx="218083" cy="174239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98" name="Gruppieren 197"/>
            <p:cNvGrpSpPr/>
            <p:nvPr/>
          </p:nvGrpSpPr>
          <p:grpSpPr>
            <a:xfrm>
              <a:off x="10416069" y="6978590"/>
              <a:ext cx="3160770" cy="701271"/>
              <a:chOff x="10349667" y="7955105"/>
              <a:chExt cx="3160770" cy="701271"/>
            </a:xfrm>
          </p:grpSpPr>
          <p:sp>
            <p:nvSpPr>
              <p:cNvPr id="199" name="Pfeil nach rechts 198"/>
              <p:cNvSpPr/>
              <p:nvPr/>
            </p:nvSpPr>
            <p:spPr>
              <a:xfrm>
                <a:off x="10349667" y="8098270"/>
                <a:ext cx="900000" cy="360000"/>
              </a:xfrm>
              <a:prstGeom prst="rightArrow">
                <a:avLst/>
              </a:prstGeom>
              <a:solidFill>
                <a:sysClr val="window" lastClr="FFFFFF">
                  <a:lumMod val="65000"/>
                </a:sys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0" name="Textfeld 199"/>
              <p:cNvSpPr txBox="1"/>
              <p:nvPr/>
            </p:nvSpPr>
            <p:spPr>
              <a:xfrm>
                <a:off x="11258374" y="7955105"/>
                <a:ext cx="2252063" cy="701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Common to </a:t>
                </a:r>
              </a:p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small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eMoflon</a:t>
                </a: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&amp; </a:t>
                </a:r>
                <a:r>
                  <a:rPr kumimoji="0" lang="en-US" sz="1200" b="0" i="0" u="none" strike="noStrike" kern="0" cap="small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cMoflon</a:t>
                </a:r>
              </a:p>
            </p:txBody>
          </p:sp>
        </p:grpSp>
        <p:grpSp>
          <p:nvGrpSpPr>
            <p:cNvPr id="201" name="Gruppieren 200"/>
            <p:cNvGrpSpPr/>
            <p:nvPr/>
          </p:nvGrpSpPr>
          <p:grpSpPr>
            <a:xfrm>
              <a:off x="15888105" y="7009368"/>
              <a:ext cx="2014926" cy="660021"/>
              <a:chOff x="13762060" y="8366083"/>
              <a:chExt cx="2014926" cy="660021"/>
            </a:xfrm>
          </p:grpSpPr>
          <p:sp>
            <p:nvSpPr>
              <p:cNvPr id="202" name="Pfeil nach rechts 201"/>
              <p:cNvSpPr/>
              <p:nvPr/>
            </p:nvSpPr>
            <p:spPr>
              <a:xfrm>
                <a:off x="13762060" y="8478470"/>
                <a:ext cx="900000" cy="360000"/>
              </a:xfrm>
              <a:prstGeom prst="rightArrow">
                <a:avLst/>
              </a:prstGeom>
              <a:solidFill>
                <a:srgbClr val="00A2E8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3" name="Textfeld 202"/>
              <p:cNvSpPr txBox="1"/>
              <p:nvPr/>
            </p:nvSpPr>
            <p:spPr>
              <a:xfrm>
                <a:off x="14670077" y="8366083"/>
                <a:ext cx="1106909" cy="660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small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cMoflon</a:t>
                </a:r>
              </a:p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only</a:t>
                </a:r>
              </a:p>
            </p:txBody>
          </p:sp>
        </p:grpSp>
        <p:grpSp>
          <p:nvGrpSpPr>
            <p:cNvPr id="204" name="Gruppieren 203"/>
            <p:cNvGrpSpPr/>
            <p:nvPr/>
          </p:nvGrpSpPr>
          <p:grpSpPr>
            <a:xfrm>
              <a:off x="13762060" y="7009368"/>
              <a:ext cx="1998316" cy="660021"/>
              <a:chOff x="13762060" y="7839795"/>
              <a:chExt cx="1998316" cy="660021"/>
            </a:xfrm>
          </p:grpSpPr>
          <p:sp>
            <p:nvSpPr>
              <p:cNvPr id="205" name="Pfeil nach rechts 204"/>
              <p:cNvSpPr/>
              <p:nvPr/>
            </p:nvSpPr>
            <p:spPr>
              <a:xfrm>
                <a:off x="13762060" y="7952182"/>
                <a:ext cx="900000" cy="360000"/>
              </a:xfrm>
              <a:prstGeom prst="rightArrow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6" name="Textfeld 205"/>
              <p:cNvSpPr txBox="1"/>
              <p:nvPr/>
            </p:nvSpPr>
            <p:spPr>
              <a:xfrm>
                <a:off x="14662060" y="7839795"/>
                <a:ext cx="1098316" cy="660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small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eMoflon</a:t>
                </a:r>
                <a:br>
                  <a:rPr kumimoji="0" lang="en-US" sz="1200" b="0" i="0" u="none" strike="noStrike" kern="0" cap="small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</a:b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only</a:t>
                </a:r>
                <a:endParaRPr kumimoji="0" lang="en-US" sz="1400" b="0" i="0" u="none" strike="noStrike" kern="0" cap="small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207" name="Gruppieren 206"/>
            <p:cNvGrpSpPr/>
            <p:nvPr/>
          </p:nvGrpSpPr>
          <p:grpSpPr>
            <a:xfrm>
              <a:off x="10850879" y="6574989"/>
              <a:ext cx="1727195" cy="450604"/>
              <a:chOff x="10220446" y="7675384"/>
              <a:chExt cx="2357629" cy="450604"/>
            </a:xfrm>
          </p:grpSpPr>
          <p:cxnSp>
            <p:nvCxnSpPr>
              <p:cNvPr id="208" name="Gerader Verbinder 207"/>
              <p:cNvCxnSpPr/>
              <p:nvPr/>
            </p:nvCxnSpPr>
            <p:spPr>
              <a:xfrm>
                <a:off x="10220446" y="7675384"/>
                <a:ext cx="2357629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09" name="Textfeld 208"/>
              <p:cNvSpPr txBox="1"/>
              <p:nvPr/>
            </p:nvSpPr>
            <p:spPr>
              <a:xfrm>
                <a:off x="10630594" y="7713474"/>
                <a:ext cx="1537333" cy="41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I: Import</a:t>
                </a:r>
              </a:p>
            </p:txBody>
          </p:sp>
        </p:grpSp>
        <p:grpSp>
          <p:nvGrpSpPr>
            <p:cNvPr id="210" name="Gruppieren 209"/>
            <p:cNvGrpSpPr/>
            <p:nvPr/>
          </p:nvGrpSpPr>
          <p:grpSpPr>
            <a:xfrm>
              <a:off x="12668837" y="6574989"/>
              <a:ext cx="2281603" cy="450604"/>
              <a:chOff x="12668836" y="7675384"/>
              <a:chExt cx="2776486" cy="450604"/>
            </a:xfrm>
          </p:grpSpPr>
          <p:cxnSp>
            <p:nvCxnSpPr>
              <p:cNvPr id="211" name="Gerader Verbinder 210"/>
              <p:cNvCxnSpPr/>
              <p:nvPr/>
            </p:nvCxnSpPr>
            <p:spPr>
              <a:xfrm>
                <a:off x="12668836" y="7675384"/>
                <a:ext cx="2776486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12" name="Textfeld 211"/>
              <p:cNvSpPr txBox="1"/>
              <p:nvPr/>
            </p:nvSpPr>
            <p:spPr>
              <a:xfrm>
                <a:off x="13102517" y="7713474"/>
                <a:ext cx="1909122" cy="41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II: Validation</a:t>
                </a:r>
              </a:p>
            </p:txBody>
          </p:sp>
        </p:grpSp>
        <p:sp>
          <p:nvSpPr>
            <p:cNvPr id="213" name="Textfeld 212"/>
            <p:cNvSpPr txBox="1"/>
            <p:nvPr/>
          </p:nvSpPr>
          <p:spPr>
            <a:xfrm>
              <a:off x="15464187" y="4660355"/>
              <a:ext cx="660021" cy="371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/>
                </a:rPr>
                <a:t>M2T</a:t>
              </a:r>
              <a:endParaRPr lang="en-US" sz="120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214" name="Gruppieren 213"/>
            <p:cNvGrpSpPr/>
            <p:nvPr/>
          </p:nvGrpSpPr>
          <p:grpSpPr>
            <a:xfrm>
              <a:off x="15011964" y="6574989"/>
              <a:ext cx="4039961" cy="450604"/>
              <a:chOff x="15536084" y="7675384"/>
              <a:chExt cx="2300320" cy="450604"/>
            </a:xfrm>
          </p:grpSpPr>
          <p:cxnSp>
            <p:nvCxnSpPr>
              <p:cNvPr id="215" name="Gerader Verbinder 214"/>
              <p:cNvCxnSpPr/>
              <p:nvPr/>
            </p:nvCxnSpPr>
            <p:spPr>
              <a:xfrm>
                <a:off x="15536084" y="7675384"/>
                <a:ext cx="2300320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16" name="Textfeld 215"/>
              <p:cNvSpPr txBox="1"/>
              <p:nvPr/>
            </p:nvSpPr>
            <p:spPr>
              <a:xfrm>
                <a:off x="16067136" y="7713474"/>
                <a:ext cx="1339803" cy="41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III: Code generation</a:t>
                </a:r>
              </a:p>
            </p:txBody>
          </p:sp>
        </p:grpSp>
        <p:grpSp>
          <p:nvGrpSpPr>
            <p:cNvPr id="217" name="Gruppieren 216"/>
            <p:cNvGrpSpPr/>
            <p:nvPr/>
          </p:nvGrpSpPr>
          <p:grpSpPr>
            <a:xfrm>
              <a:off x="17532729" y="5492446"/>
              <a:ext cx="1182247" cy="678530"/>
              <a:chOff x="17494616" y="5919649"/>
              <a:chExt cx="1182247" cy="678530"/>
            </a:xfrm>
          </p:grpSpPr>
          <p:sp>
            <p:nvSpPr>
              <p:cNvPr id="218" name="Rechteck 217"/>
              <p:cNvSpPr/>
              <p:nvPr/>
            </p:nvSpPr>
            <p:spPr>
              <a:xfrm>
                <a:off x="17494616" y="5919649"/>
                <a:ext cx="1182247" cy="678530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TC</a:t>
                </a:r>
              </a:p>
            </p:txBody>
          </p:sp>
          <p:sp>
            <p:nvSpPr>
              <p:cNvPr id="219" name="Rechteck 218"/>
              <p:cNvSpPr/>
              <p:nvPr/>
            </p:nvSpPr>
            <p:spPr>
              <a:xfrm>
                <a:off x="18406306" y="5962705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0" name="Rechteck 219"/>
              <p:cNvSpPr/>
              <p:nvPr/>
            </p:nvSpPr>
            <p:spPr>
              <a:xfrm>
                <a:off x="18343222" y="5996246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1" name="Rechteck 220"/>
              <p:cNvSpPr/>
              <p:nvPr/>
            </p:nvSpPr>
            <p:spPr>
              <a:xfrm>
                <a:off x="18343222" y="6119022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cxnSp>
          <p:nvCxnSpPr>
            <p:cNvPr id="222" name="Gerade Verbindung mit Pfeil 221"/>
            <p:cNvCxnSpPr/>
            <p:nvPr/>
          </p:nvCxnSpPr>
          <p:spPr>
            <a:xfrm flipH="1" flipV="1">
              <a:off x="12361177" y="5168790"/>
              <a:ext cx="45" cy="28440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  <a:tailEnd type="triangle"/>
            </a:ln>
            <a:effectLst/>
          </p:spPr>
        </p:cxnSp>
        <p:sp>
          <p:nvSpPr>
            <p:cNvPr id="223" name="Rechteck 222"/>
            <p:cNvSpPr/>
            <p:nvPr/>
          </p:nvSpPr>
          <p:spPr>
            <a:xfrm>
              <a:off x="12367850" y="5153133"/>
              <a:ext cx="754011" cy="28892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.ecore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4224552" y="5453190"/>
              <a:ext cx="1460456" cy="778954"/>
              <a:chOff x="12796706" y="5755734"/>
              <a:chExt cx="860805" cy="778954"/>
            </a:xfrm>
          </p:grpSpPr>
          <p:sp>
            <p:nvSpPr>
              <p:cNvPr id="225" name="Rechteck 224"/>
              <p:cNvSpPr/>
              <p:nvPr/>
            </p:nvSpPr>
            <p:spPr>
              <a:xfrm>
                <a:off x="12903500" y="5755734"/>
                <a:ext cx="754011" cy="705772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6" name="Rechteck 225"/>
              <p:cNvSpPr/>
              <p:nvPr/>
            </p:nvSpPr>
            <p:spPr>
              <a:xfrm>
                <a:off x="12850103" y="5792325"/>
                <a:ext cx="754011" cy="705772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7" name="Rechteck 226"/>
              <p:cNvSpPr/>
              <p:nvPr/>
            </p:nvSpPr>
            <p:spPr>
              <a:xfrm>
                <a:off x="12796706" y="5828916"/>
                <a:ext cx="754011" cy="705772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Control flow </a:t>
                </a:r>
                <a:b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</a:b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models</a:t>
                </a:r>
              </a:p>
            </p:txBody>
          </p:sp>
        </p:grpSp>
        <p:sp>
          <p:nvSpPr>
            <p:cNvPr id="228" name="Rechteck 227"/>
            <p:cNvSpPr/>
            <p:nvPr/>
          </p:nvSpPr>
          <p:spPr>
            <a:xfrm>
              <a:off x="12864688" y="2989856"/>
              <a:ext cx="2018721" cy="677294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973263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rPr>
                <a:t>User-defined </a:t>
              </a:r>
              <a:b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rPr>
              </a:b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rPr>
                <a:t>attribute constraints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229" name="Rechteck 228"/>
            <p:cNvSpPr/>
            <p:nvPr/>
          </p:nvSpPr>
          <p:spPr bwMode="gray">
            <a:xfrm rot="5400000">
              <a:off x="13344076" y="4156364"/>
              <a:ext cx="1059943" cy="174683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0" name="Rechteck 229"/>
            <p:cNvSpPr/>
            <p:nvPr/>
          </p:nvSpPr>
          <p:spPr>
            <a:xfrm rot="5400000">
              <a:off x="16026494" y="4289098"/>
              <a:ext cx="566009" cy="174239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1" name="Rechteck 230"/>
            <p:cNvSpPr/>
            <p:nvPr/>
          </p:nvSpPr>
          <p:spPr>
            <a:xfrm>
              <a:off x="15365915" y="4484983"/>
              <a:ext cx="856464" cy="174239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2" name="Rechteck 231"/>
            <p:cNvSpPr/>
            <p:nvPr/>
          </p:nvSpPr>
          <p:spPr>
            <a:xfrm rot="16200000">
              <a:off x="15928521" y="5286821"/>
              <a:ext cx="761957" cy="174239"/>
            </a:xfrm>
            <a:prstGeom prst="rect">
              <a:avLst/>
            </a:prstGeom>
            <a:solidFill>
              <a:srgbClr val="00A2E8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3" name="Rechteck 232"/>
            <p:cNvSpPr/>
            <p:nvPr/>
          </p:nvSpPr>
          <p:spPr>
            <a:xfrm>
              <a:off x="15365915" y="4992961"/>
              <a:ext cx="856464" cy="174239"/>
            </a:xfrm>
            <a:prstGeom prst="rect">
              <a:avLst/>
            </a:prstGeom>
            <a:solidFill>
              <a:srgbClr val="00A2E8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4" name="Textfeld 233"/>
            <p:cNvSpPr txBox="1"/>
            <p:nvPr/>
          </p:nvSpPr>
          <p:spPr>
            <a:xfrm>
              <a:off x="13119196" y="5256462"/>
              <a:ext cx="1263751" cy="371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/>
                </a:rPr>
                <a:t>1:1 relation</a:t>
              </a:r>
              <a:endParaRPr lang="en-US" sz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35" name="Pfeil nach rechts 234"/>
            <p:cNvSpPr/>
            <p:nvPr/>
          </p:nvSpPr>
          <p:spPr bwMode="gray">
            <a:xfrm>
              <a:off x="9291986" y="4687142"/>
              <a:ext cx="1067159" cy="360000"/>
            </a:xfrm>
            <a:prstGeom prst="rightArrow">
              <a:avLst/>
            </a:prstGeom>
            <a:solidFill>
              <a:sysClr val="window" lastClr="FFFFFF">
                <a:lumMod val="6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6" name="Rechteck 235"/>
            <p:cNvSpPr/>
            <p:nvPr/>
          </p:nvSpPr>
          <p:spPr>
            <a:xfrm>
              <a:off x="9113644" y="3897102"/>
              <a:ext cx="1223219" cy="84918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Export of</a:t>
              </a:r>
              <a:b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200" b="0" i="0" u="none" strike="noStrike" kern="0" cap="small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eMoflon</a:t>
              </a:r>
            </a:p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EA add-in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8203260" y="4358787"/>
            <a:ext cx="922881" cy="1274351"/>
            <a:chOff x="8203260" y="4358787"/>
            <a:chExt cx="922881" cy="1274351"/>
          </a:xfrm>
        </p:grpSpPr>
        <p:pic>
          <p:nvPicPr>
            <p:cNvPr id="239" name="Grafik 2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3260" y="4358787"/>
              <a:ext cx="922881" cy="922881"/>
            </a:xfrm>
            <a:prstGeom prst="rect">
              <a:avLst/>
            </a:prstGeom>
          </p:spPr>
        </p:pic>
        <p:sp>
          <p:nvSpPr>
            <p:cNvPr id="240" name="Textfeld 239"/>
            <p:cNvSpPr txBox="1"/>
            <p:nvPr/>
          </p:nvSpPr>
          <p:spPr>
            <a:xfrm>
              <a:off x="8203261" y="5356139"/>
              <a:ext cx="92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cap="small"/>
                <a:t>c</a:t>
              </a:r>
              <a:r>
                <a:rPr lang="en-US" sz="1200" cap="small" smtClean="0"/>
                <a:t>Moflon</a:t>
              </a:r>
              <a:endParaRPr lang="en-US" sz="1400" cap="small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8154207" y="2932916"/>
            <a:ext cx="922880" cy="1171339"/>
            <a:chOff x="10610485" y="3235239"/>
            <a:chExt cx="922880" cy="117133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1125" y="3235239"/>
              <a:ext cx="921600" cy="921600"/>
            </a:xfrm>
            <a:prstGeom prst="rect">
              <a:avLst/>
            </a:prstGeom>
          </p:spPr>
        </p:pic>
        <p:sp>
          <p:nvSpPr>
            <p:cNvPr id="241" name="Textfeld 240"/>
            <p:cNvSpPr txBox="1"/>
            <p:nvPr/>
          </p:nvSpPr>
          <p:spPr>
            <a:xfrm>
              <a:off x="10610485" y="4129579"/>
              <a:ext cx="92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cap="small"/>
                <a:t>e</a:t>
              </a:r>
              <a:r>
                <a:rPr lang="en-US" sz="1200" cap="small" smtClean="0"/>
                <a:t>Moflon</a:t>
              </a:r>
              <a:endParaRPr lang="en-US" sz="1400" cap="small"/>
            </a:p>
          </p:txBody>
        </p:sp>
      </p:grpSp>
      <p:grpSp>
        <p:nvGrpSpPr>
          <p:cNvPr id="238" name="Gruppieren 237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242" name="Eingekerbter Richtungspfeil 241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243" name="Eingekerbter Richtungspfeil 242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244" name="Eingekerbter Richtungspfeil 243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9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Codegen.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92" y="2175126"/>
            <a:ext cx="2922061" cy="15399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86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Control flow code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18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" y="1700808"/>
            <a:ext cx="6888951" cy="4536505"/>
          </a:xfrm>
          <a:prstGeom prst="rect">
            <a:avLst/>
          </a:prstGeom>
        </p:spPr>
      </p:pic>
      <p:grpSp>
        <p:nvGrpSpPr>
          <p:cNvPr id="136" name="Gruppieren 135"/>
          <p:cNvGrpSpPr/>
          <p:nvPr/>
        </p:nvGrpSpPr>
        <p:grpSpPr>
          <a:xfrm>
            <a:off x="61179" y="1101481"/>
            <a:ext cx="3096344" cy="2111495"/>
            <a:chOff x="61179" y="1101481"/>
            <a:chExt cx="3096344" cy="2111495"/>
          </a:xfrm>
        </p:grpSpPr>
        <p:cxnSp>
          <p:nvCxnSpPr>
            <p:cNvPr id="10" name="Gerade Verbindung mit Pfeil 9"/>
            <p:cNvCxnSpPr/>
            <p:nvPr/>
          </p:nvCxnSpPr>
          <p:spPr bwMode="auto">
            <a:xfrm rot="16200000" flipH="1">
              <a:off x="-376794" y="2273731"/>
              <a:ext cx="1528416" cy="350073"/>
            </a:xfrm>
            <a:prstGeom prst="bentConnector3">
              <a:avLst>
                <a:gd name="adj1" fmla="val 99744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Textfeld 11"/>
            <p:cNvSpPr txBox="1"/>
            <p:nvPr/>
          </p:nvSpPr>
          <p:spPr>
            <a:xfrm>
              <a:off x="61179" y="1101481"/>
              <a:ext cx="3096344" cy="578882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Memory management (I):</a:t>
              </a:r>
            </a:p>
            <a:p>
              <a:r>
                <a:rPr lang="en-US" sz="140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free</a:t>
              </a:r>
              <a:r>
                <a:rPr lang="en-US" sz="1400" smtClean="0">
                  <a:solidFill>
                    <a:schemeClr val="bg1"/>
                  </a:solidFill>
                </a:rPr>
                <a:t> after use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cxnSp>
          <p:nvCxnSpPr>
            <p:cNvPr id="114" name="Gerade Verbindung mit Pfeil 8"/>
            <p:cNvCxnSpPr/>
            <p:nvPr/>
          </p:nvCxnSpPr>
          <p:spPr bwMode="auto">
            <a:xfrm rot="16200000" flipH="1">
              <a:off x="128283" y="2366670"/>
              <a:ext cx="517029" cy="343760"/>
            </a:xfrm>
            <a:prstGeom prst="bentConnector3">
              <a:avLst>
                <a:gd name="adj1" fmla="val 99679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8" name="Gruppieren 137"/>
          <p:cNvGrpSpPr/>
          <p:nvPr/>
        </p:nvGrpSpPr>
        <p:grpSpPr>
          <a:xfrm>
            <a:off x="3502872" y="1099805"/>
            <a:ext cx="3443636" cy="601003"/>
            <a:chOff x="3502872" y="1099805"/>
            <a:chExt cx="3443636" cy="601003"/>
          </a:xfrm>
        </p:grpSpPr>
        <p:sp>
          <p:nvSpPr>
            <p:cNvPr id="18" name="Textfeld 17"/>
            <p:cNvSpPr txBox="1"/>
            <p:nvPr/>
          </p:nvSpPr>
          <p:spPr>
            <a:xfrm>
              <a:off x="3850164" y="1099805"/>
              <a:ext cx="3096344" cy="578882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Auxiliary type</a:t>
              </a:r>
              <a:r>
                <a:rPr lang="en-US" sz="1400" smtClean="0">
                  <a:solidFill>
                    <a:schemeClr val="bg1"/>
                  </a:solidFill>
                </a:rPr>
                <a:t>: Developer provides</a:t>
              </a:r>
              <a:br>
                <a:rPr lang="en-US" sz="1400" smtClean="0">
                  <a:solidFill>
                    <a:schemeClr val="bg1"/>
                  </a:solidFill>
                </a:rPr>
              </a:br>
              <a:r>
                <a:rPr lang="en-US" sz="1400" smtClean="0">
                  <a:solidFill>
                    <a:schemeClr val="bg1"/>
                  </a:solidFill>
                </a:rPr>
                <a:t>mapping (i.e., C struct)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cxnSp>
          <p:nvCxnSpPr>
            <p:cNvPr id="21" name="Gerade Verbindung mit Pfeil 9"/>
            <p:cNvCxnSpPr>
              <a:stCxn id="18" idx="1"/>
              <a:endCxn id="7" idx="0"/>
            </p:cNvCxnSpPr>
            <p:nvPr/>
          </p:nvCxnSpPr>
          <p:spPr bwMode="auto">
            <a:xfrm rot="10800000" flipV="1">
              <a:off x="3502872" y="1389246"/>
              <a:ext cx="347293" cy="31156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2" name="Gruppieren 21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23" name="Eingekerbter Richtungspfeil 22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27" name="Eingekerbter Richtungspfeil 26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9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Codegen.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sp>
        <p:nvSpPr>
          <p:cNvPr id="68" name="Ellipse 67"/>
          <p:cNvSpPr/>
          <p:nvPr/>
        </p:nvSpPr>
        <p:spPr>
          <a:xfrm>
            <a:off x="7939356" y="1534488"/>
            <a:ext cx="150072" cy="150072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9" name="Gruppieren 68"/>
          <p:cNvGrpSpPr/>
          <p:nvPr/>
        </p:nvGrpSpPr>
        <p:grpSpPr>
          <a:xfrm>
            <a:off x="7901838" y="6180478"/>
            <a:ext cx="225108" cy="225108"/>
            <a:chOff x="2595200" y="3760724"/>
            <a:chExt cx="540000" cy="540000"/>
          </a:xfrm>
        </p:grpSpPr>
        <p:sp>
          <p:nvSpPr>
            <p:cNvPr id="125" name="Ellipse 124"/>
            <p:cNvSpPr/>
            <p:nvPr/>
          </p:nvSpPr>
          <p:spPr>
            <a:xfrm>
              <a:off x="2595200" y="3760724"/>
              <a:ext cx="540000" cy="5400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Ellipse 125"/>
            <p:cNvSpPr/>
            <p:nvPr/>
          </p:nvSpPr>
          <p:spPr>
            <a:xfrm>
              <a:off x="2685200" y="3850724"/>
              <a:ext cx="360000" cy="360000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70" name="Gerader Verbinder 69"/>
          <p:cNvCxnSpPr>
            <a:stCxn id="68" idx="4"/>
            <a:endCxn id="72" idx="0"/>
          </p:cNvCxnSpPr>
          <p:nvPr/>
        </p:nvCxnSpPr>
        <p:spPr>
          <a:xfrm>
            <a:off x="8014392" y="1684560"/>
            <a:ext cx="1" cy="27068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71" name="Gerader Verbinder 70"/>
          <p:cNvCxnSpPr>
            <a:stCxn id="96" idx="2"/>
            <a:endCxn id="125" idx="0"/>
          </p:cNvCxnSpPr>
          <p:nvPr/>
        </p:nvCxnSpPr>
        <p:spPr>
          <a:xfrm flipH="1">
            <a:off x="8014392" y="5860643"/>
            <a:ext cx="1" cy="31983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2" name="Abgerundetes Rechteck 71"/>
          <p:cNvSpPr/>
          <p:nvPr/>
        </p:nvSpPr>
        <p:spPr>
          <a:xfrm>
            <a:off x="7380135" y="1955243"/>
            <a:ext cx="1268516" cy="1903503"/>
          </a:xfrm>
          <a:prstGeom prst="roundRect">
            <a:avLst>
              <a:gd name="adj" fmla="val 775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InactivateLinksInTriangles</a:t>
            </a:r>
          </a:p>
        </p:txBody>
      </p:sp>
      <p:cxnSp>
        <p:nvCxnSpPr>
          <p:cNvPr id="73" name="Gerader Verbinder 72"/>
          <p:cNvCxnSpPr>
            <a:stCxn id="72" idx="2"/>
            <a:endCxn id="96" idx="0"/>
          </p:cNvCxnSpPr>
          <p:nvPr/>
        </p:nvCxnSpPr>
        <p:spPr>
          <a:xfrm>
            <a:off x="8014393" y="3858746"/>
            <a:ext cx="0" cy="27075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4" name="Rechteck 73"/>
          <p:cNvSpPr/>
          <p:nvPr/>
        </p:nvSpPr>
        <p:spPr>
          <a:xfrm>
            <a:off x="8036507" y="1524123"/>
            <a:ext cx="1084445" cy="181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prstClr val="black"/>
                </a:solidFill>
                <a:latin typeface="Arial"/>
              </a:rPr>
              <a:t>LStarKTCAlgorithm::run()</a:t>
            </a:r>
            <a:endParaRPr lang="en-US" sz="700">
              <a:solidFill>
                <a:prstClr val="black"/>
              </a:solidFill>
              <a:latin typeface="Arial"/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8006647" y="3865494"/>
            <a:ext cx="460367" cy="181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700">
              <a:solidFill>
                <a:prstClr val="black"/>
              </a:solidFill>
              <a:latin typeface="Arial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8006647" y="5957096"/>
            <a:ext cx="460367" cy="181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7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7379566" y="4129499"/>
            <a:ext cx="1269654" cy="1731144"/>
          </a:xfrm>
          <a:prstGeom prst="roundRect">
            <a:avLst>
              <a:gd name="adj" fmla="val 775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ActivateRemainingLinks</a:t>
            </a:r>
          </a:p>
        </p:txBody>
      </p:sp>
      <p:grpSp>
        <p:nvGrpSpPr>
          <p:cNvPr id="115" name="Gruppieren 114"/>
          <p:cNvGrpSpPr/>
          <p:nvPr/>
        </p:nvGrpSpPr>
        <p:grpSpPr>
          <a:xfrm rot="16200000">
            <a:off x="8098427" y="4679807"/>
            <a:ext cx="1243595" cy="377331"/>
            <a:chOff x="7152697" y="7485440"/>
            <a:chExt cx="2983190" cy="905160"/>
          </a:xfrm>
        </p:grpSpPr>
        <p:cxnSp>
          <p:nvCxnSpPr>
            <p:cNvPr id="121" name="Gerader Verbinder 42"/>
            <p:cNvCxnSpPr>
              <a:stCxn id="123" idx="2"/>
              <a:endCxn id="122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22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8027097" y="7956101"/>
              <a:ext cx="1247092" cy="4344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grpSp>
        <p:nvGrpSpPr>
          <p:cNvPr id="116" name="Gruppieren 115"/>
          <p:cNvGrpSpPr/>
          <p:nvPr/>
        </p:nvGrpSpPr>
        <p:grpSpPr>
          <a:xfrm rot="16200000">
            <a:off x="8097009" y="2438890"/>
            <a:ext cx="1243595" cy="377331"/>
            <a:chOff x="7152697" y="7485440"/>
            <a:chExt cx="2983190" cy="905160"/>
          </a:xfrm>
        </p:grpSpPr>
        <p:cxnSp>
          <p:nvCxnSpPr>
            <p:cNvPr id="117" name="Gerader Verbinder 42"/>
            <p:cNvCxnSpPr>
              <a:stCxn id="119" idx="2"/>
              <a:endCxn id="118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18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8027097" y="7956101"/>
              <a:ext cx="1247092" cy="4344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9963697" y="1628934"/>
            <a:ext cx="2781953" cy="4401224"/>
            <a:chOff x="6300192" y="1534488"/>
            <a:chExt cx="2781953" cy="4401224"/>
          </a:xfrm>
        </p:grpSpPr>
        <p:sp>
          <p:nvSpPr>
            <p:cNvPr id="128" name="Rechteck 127"/>
            <p:cNvSpPr/>
            <p:nvPr/>
          </p:nvSpPr>
          <p:spPr>
            <a:xfrm>
              <a:off x="7167523" y="2695970"/>
              <a:ext cx="1094860" cy="328663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e12: Link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== UNCL.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:= INACTIVE</a:t>
              </a:r>
            </a:p>
          </p:txBody>
        </p:sp>
        <p:sp>
          <p:nvSpPr>
            <p:cNvPr id="129" name="Ellipse 128"/>
            <p:cNvSpPr/>
            <p:nvPr/>
          </p:nvSpPr>
          <p:spPr>
            <a:xfrm>
              <a:off x="7581224" y="1534488"/>
              <a:ext cx="150072" cy="150072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30" name="Gruppieren 129"/>
            <p:cNvGrpSpPr/>
            <p:nvPr/>
          </p:nvGrpSpPr>
          <p:grpSpPr>
            <a:xfrm>
              <a:off x="7543820" y="5710604"/>
              <a:ext cx="225108" cy="225108"/>
              <a:chOff x="2595200" y="3760724"/>
              <a:chExt cx="540000" cy="540000"/>
            </a:xfrm>
          </p:grpSpPr>
          <p:sp>
            <p:nvSpPr>
              <p:cNvPr id="191" name="Ellipse 190"/>
              <p:cNvSpPr/>
              <p:nvPr/>
            </p:nvSpPr>
            <p:spPr>
              <a:xfrm>
                <a:off x="2595200" y="3760724"/>
                <a:ext cx="540000" cy="540000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2" name="Ellipse 191"/>
              <p:cNvSpPr/>
              <p:nvPr/>
            </p:nvSpPr>
            <p:spPr>
              <a:xfrm>
                <a:off x="2685200" y="3850724"/>
                <a:ext cx="360000" cy="360000"/>
              </a:xfrm>
              <a:prstGeom prst="ellipse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cxnSp>
          <p:nvCxnSpPr>
            <p:cNvPr id="131" name="Gerader Verbinder 130"/>
            <p:cNvCxnSpPr>
              <a:stCxn id="129" idx="4"/>
              <a:endCxn id="133" idx="0"/>
            </p:cNvCxnSpPr>
            <p:nvPr/>
          </p:nvCxnSpPr>
          <p:spPr>
            <a:xfrm>
              <a:off x="7656260" y="1684560"/>
              <a:ext cx="34909" cy="17623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132" name="Gerader Verbinder 131"/>
            <p:cNvCxnSpPr>
              <a:stCxn id="162" idx="2"/>
              <a:endCxn id="191" idx="0"/>
            </p:cNvCxnSpPr>
            <p:nvPr/>
          </p:nvCxnSpPr>
          <p:spPr>
            <a:xfrm flipH="1">
              <a:off x="7656374" y="5496798"/>
              <a:ext cx="1407" cy="21380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33" name="Abgerundetes Rechteck 132"/>
            <p:cNvSpPr/>
            <p:nvPr/>
          </p:nvSpPr>
          <p:spPr>
            <a:xfrm>
              <a:off x="6300192" y="1860797"/>
              <a:ext cx="2781953" cy="1963575"/>
            </a:xfrm>
            <a:prstGeom prst="roundRect">
              <a:avLst>
                <a:gd name="adj" fmla="val 7755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tIns="0" rtlCol="0" anchor="t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InactivateLinksInTriangles</a:t>
              </a:r>
            </a:p>
          </p:txBody>
        </p:sp>
        <p:cxnSp>
          <p:nvCxnSpPr>
            <p:cNvPr id="134" name="Gerader Verbinder 133"/>
            <p:cNvCxnSpPr/>
            <p:nvPr/>
          </p:nvCxnSpPr>
          <p:spPr>
            <a:xfrm>
              <a:off x="7211774" y="3824372"/>
              <a:ext cx="0" cy="36204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35" name="Rechteck 134"/>
            <p:cNvSpPr/>
            <p:nvPr/>
          </p:nvSpPr>
          <p:spPr>
            <a:xfrm>
              <a:off x="7724694" y="1538370"/>
              <a:ext cx="1084445" cy="1811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LStarKTCAlgorithm::run()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7199650" y="3871333"/>
              <a:ext cx="460367" cy="1811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[Failure]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42" name="Rechteck 141"/>
            <p:cNvSpPr/>
            <p:nvPr/>
          </p:nvSpPr>
          <p:spPr>
            <a:xfrm>
              <a:off x="7668331" y="5522812"/>
              <a:ext cx="460367" cy="1811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[Failure]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7167522" y="2348711"/>
              <a:ext cx="1106888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this : LStarKTCAlgorithm </a:t>
              </a:r>
            </a:p>
          </p:txBody>
        </p:sp>
        <p:sp>
          <p:nvSpPr>
            <p:cNvPr id="144" name="Rechteck 143"/>
            <p:cNvSpPr/>
            <p:nvPr/>
          </p:nvSpPr>
          <p:spPr>
            <a:xfrm>
              <a:off x="8457171" y="2756376"/>
              <a:ext cx="464529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n2: Node</a:t>
              </a:r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7522718" y="2036935"/>
              <a:ext cx="464529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n3: Node</a:t>
              </a:r>
            </a:p>
          </p:txBody>
        </p:sp>
        <p:sp>
          <p:nvSpPr>
            <p:cNvPr id="146" name="Rechteck 145"/>
            <p:cNvSpPr/>
            <p:nvPr/>
          </p:nvSpPr>
          <p:spPr>
            <a:xfrm>
              <a:off x="6363197" y="2348711"/>
              <a:ext cx="464529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e13: Link</a:t>
              </a:r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6363197" y="2756376"/>
              <a:ext cx="464529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n1 : Node</a:t>
              </a:r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8459793" y="2348711"/>
              <a:ext cx="464529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e32 : Link</a:t>
              </a:r>
            </a:p>
          </p:txBody>
        </p:sp>
        <p:cxnSp>
          <p:nvCxnSpPr>
            <p:cNvPr id="149" name="Gerader Verbinder 148"/>
            <p:cNvCxnSpPr>
              <a:stCxn id="146" idx="2"/>
              <a:endCxn id="147" idx="0"/>
            </p:cNvCxnSpPr>
            <p:nvPr/>
          </p:nvCxnSpPr>
          <p:spPr>
            <a:xfrm>
              <a:off x="6595461" y="2556561"/>
              <a:ext cx="0" cy="19981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50" name="Gerader Verbinder 35"/>
            <p:cNvCxnSpPr>
              <a:stCxn id="145" idx="1"/>
              <a:endCxn id="146" idx="0"/>
            </p:cNvCxnSpPr>
            <p:nvPr/>
          </p:nvCxnSpPr>
          <p:spPr>
            <a:xfrm rot="10800000" flipV="1">
              <a:off x="6595462" y="2140860"/>
              <a:ext cx="927257" cy="207850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51" name="Gerader Verbinder 150"/>
            <p:cNvCxnSpPr>
              <a:stCxn id="128" idx="1"/>
              <a:endCxn id="147" idx="3"/>
            </p:cNvCxnSpPr>
            <p:nvPr/>
          </p:nvCxnSpPr>
          <p:spPr>
            <a:xfrm flipH="1">
              <a:off x="6827726" y="2860301"/>
              <a:ext cx="339797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52" name="Gerader Verbinder 151"/>
            <p:cNvCxnSpPr>
              <a:stCxn id="144" idx="1"/>
              <a:endCxn id="128" idx="3"/>
            </p:cNvCxnSpPr>
            <p:nvPr/>
          </p:nvCxnSpPr>
          <p:spPr>
            <a:xfrm flipH="1">
              <a:off x="8262383" y="2860301"/>
              <a:ext cx="19478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53" name="Gerader Verbinder 44"/>
            <p:cNvCxnSpPr>
              <a:stCxn id="145" idx="3"/>
              <a:endCxn id="148" idx="0"/>
            </p:cNvCxnSpPr>
            <p:nvPr/>
          </p:nvCxnSpPr>
          <p:spPr>
            <a:xfrm>
              <a:off x="7987247" y="2140860"/>
              <a:ext cx="704811" cy="207850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54" name="Gerader Verbinder 153"/>
            <p:cNvCxnSpPr>
              <a:stCxn id="148" idx="2"/>
              <a:endCxn id="144" idx="0"/>
            </p:cNvCxnSpPr>
            <p:nvPr/>
          </p:nvCxnSpPr>
          <p:spPr>
            <a:xfrm flipH="1">
              <a:off x="8689435" y="2556561"/>
              <a:ext cx="2622" cy="19981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55" name="Gerader Verbinder 154"/>
            <p:cNvCxnSpPr>
              <a:stCxn id="143" idx="1"/>
              <a:endCxn id="147" idx="3"/>
            </p:cNvCxnSpPr>
            <p:nvPr/>
          </p:nvCxnSpPr>
          <p:spPr>
            <a:xfrm flipH="1">
              <a:off x="6827726" y="2452636"/>
              <a:ext cx="339796" cy="40766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156" name="Textfeld 155"/>
            <p:cNvSpPr txBox="1"/>
            <p:nvPr/>
          </p:nvSpPr>
          <p:spPr>
            <a:xfrm>
              <a:off x="6363794" y="3060263"/>
              <a:ext cx="2674540" cy="630942"/>
            </a:xfrm>
            <a:prstGeom prst="rect">
              <a:avLst/>
            </a:prstGeom>
            <a:noFill/>
            <a:ln w="1270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max(maxWeight, e13.weight, e32.weight)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min(minWeight, e13.weight, e32.weight)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*(kMinWeight, minWeight, this.k)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&gt;(e12.weight, maxWeight); &gt;(e12.weight, kMinWeight)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hopCountOK(e12.hopCount, e13.hopCount, e32.hopCount, a)</a:t>
              </a:r>
            </a:p>
          </p:txBody>
        </p:sp>
        <p:sp>
          <p:nvSpPr>
            <p:cNvPr id="157" name="Rechteck 156"/>
            <p:cNvSpPr/>
            <p:nvPr/>
          </p:nvSpPr>
          <p:spPr>
            <a:xfrm>
              <a:off x="7051914" y="5104470"/>
              <a:ext cx="1263777" cy="328663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e12: Link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== UNCLASSIFIED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:= ACTIVE</a:t>
              </a:r>
            </a:p>
          </p:txBody>
        </p:sp>
        <p:sp>
          <p:nvSpPr>
            <p:cNvPr id="158" name="Rechteck 157"/>
            <p:cNvSpPr/>
            <p:nvPr/>
          </p:nvSpPr>
          <p:spPr>
            <a:xfrm>
              <a:off x="7034097" y="4411119"/>
              <a:ext cx="1299410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this : LStarKTCAlgorithm </a:t>
              </a:r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7451538" y="4734457"/>
              <a:ext cx="464529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n1 : Node</a:t>
              </a:r>
            </a:p>
          </p:txBody>
        </p:sp>
        <p:cxnSp>
          <p:nvCxnSpPr>
            <p:cNvPr id="160" name="Gerader Verbinder 159"/>
            <p:cNvCxnSpPr/>
            <p:nvPr/>
          </p:nvCxnSpPr>
          <p:spPr>
            <a:xfrm flipV="1">
              <a:off x="7679901" y="4942308"/>
              <a:ext cx="0" cy="16216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61" name="Gerader Verbinder 160"/>
            <p:cNvCxnSpPr>
              <a:stCxn id="158" idx="2"/>
              <a:endCxn id="159" idx="0"/>
            </p:cNvCxnSpPr>
            <p:nvPr/>
          </p:nvCxnSpPr>
          <p:spPr>
            <a:xfrm>
              <a:off x="7683803" y="4618970"/>
              <a:ext cx="0" cy="11548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162" name="Abgerundetes Rechteck 161"/>
            <p:cNvSpPr/>
            <p:nvPr/>
          </p:nvSpPr>
          <p:spPr>
            <a:xfrm>
              <a:off x="6892695" y="4229703"/>
              <a:ext cx="1530171" cy="1267095"/>
            </a:xfrm>
            <a:prstGeom prst="roundRect">
              <a:avLst>
                <a:gd name="adj" fmla="val 7755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tIns="0" rtlCol="0" anchor="t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ActivateRemainingLinks</a:t>
              </a: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6419661" y="2220185"/>
              <a:ext cx="229604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7298478" y="2010361"/>
              <a:ext cx="262984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8693274" y="2631817"/>
              <a:ext cx="262984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8283288" y="2710001"/>
              <a:ext cx="262984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6842628" y="2719811"/>
              <a:ext cx="276047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6391155" y="2636111"/>
              <a:ext cx="276047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8007996" y="2010361"/>
              <a:ext cx="276047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6391155" y="2532185"/>
              <a:ext cx="280400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8677277" y="2216664"/>
              <a:ext cx="280400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8693274" y="2533693"/>
              <a:ext cx="229604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3" name="Textfeld 172"/>
            <p:cNvSpPr txBox="1"/>
            <p:nvPr/>
          </p:nvSpPr>
          <p:spPr>
            <a:xfrm>
              <a:off x="6673515" y="2602386"/>
              <a:ext cx="347161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node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4" name="Textfeld 173"/>
            <p:cNvSpPr txBox="1"/>
            <p:nvPr/>
          </p:nvSpPr>
          <p:spPr>
            <a:xfrm>
              <a:off x="6882782" y="2842019"/>
              <a:ext cx="280400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5" name="Textfeld 174"/>
            <p:cNvSpPr txBox="1"/>
            <p:nvPr/>
          </p:nvSpPr>
          <p:spPr>
            <a:xfrm>
              <a:off x="8241479" y="2851713"/>
              <a:ext cx="229604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6" name="Textfeld 175"/>
            <p:cNvSpPr txBox="1"/>
            <p:nvPr/>
          </p:nvSpPr>
          <p:spPr>
            <a:xfrm>
              <a:off x="7402049" y="4911210"/>
              <a:ext cx="276047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7" name="Textfeld 176"/>
            <p:cNvSpPr txBox="1"/>
            <p:nvPr/>
          </p:nvSpPr>
          <p:spPr>
            <a:xfrm>
              <a:off x="7679184" y="4970534"/>
              <a:ext cx="280400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8" name="Textfeld 177"/>
            <p:cNvSpPr txBox="1"/>
            <p:nvPr/>
          </p:nvSpPr>
          <p:spPr>
            <a:xfrm>
              <a:off x="7354225" y="4605721"/>
              <a:ext cx="347163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node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179" name="Gerader Verbinder 178"/>
            <p:cNvCxnSpPr/>
            <p:nvPr/>
          </p:nvCxnSpPr>
          <p:spPr>
            <a:xfrm>
              <a:off x="7167522" y="2804712"/>
              <a:ext cx="109486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0" name="Gerader Verbinder 179"/>
            <p:cNvCxnSpPr/>
            <p:nvPr/>
          </p:nvCxnSpPr>
          <p:spPr>
            <a:xfrm>
              <a:off x="7056928" y="5213546"/>
              <a:ext cx="1249047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81" name="Gruppieren 180"/>
            <p:cNvGrpSpPr/>
            <p:nvPr/>
          </p:nvGrpSpPr>
          <p:grpSpPr>
            <a:xfrm rot="16200000">
              <a:off x="7889563" y="4679807"/>
              <a:ext cx="1243595" cy="377331"/>
              <a:chOff x="7152697" y="7485440"/>
              <a:chExt cx="2983190" cy="905160"/>
            </a:xfrm>
          </p:grpSpPr>
          <p:cxnSp>
            <p:nvCxnSpPr>
              <p:cNvPr id="187" name="Gerader Verbinder 42"/>
              <p:cNvCxnSpPr>
                <a:stCxn id="189" idx="2"/>
                <a:endCxn id="188" idx="2"/>
              </p:cNvCxnSpPr>
              <p:nvPr/>
            </p:nvCxnSpPr>
            <p:spPr>
              <a:xfrm rot="5400000">
                <a:off x="8644292" y="6597710"/>
                <a:ext cx="12700" cy="2346960"/>
              </a:xfrm>
              <a:prstGeom prst="bentConnector3">
                <a:avLst>
                  <a:gd name="adj1" fmla="val 486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sp>
            <p:nvSpPr>
              <p:cNvPr id="188" name="Anchor1"/>
              <p:cNvSpPr/>
              <p:nvPr/>
            </p:nvSpPr>
            <p:spPr>
              <a:xfrm>
                <a:off x="7152697" y="7485440"/>
                <a:ext cx="636230" cy="28575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9" name="Anchor1"/>
              <p:cNvSpPr/>
              <p:nvPr/>
            </p:nvSpPr>
            <p:spPr>
              <a:xfrm>
                <a:off x="9499657" y="7485440"/>
                <a:ext cx="636230" cy="28575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0" name="Rechteck 189"/>
              <p:cNvSpPr/>
              <p:nvPr/>
            </p:nvSpPr>
            <p:spPr>
              <a:xfrm>
                <a:off x="8027097" y="7956101"/>
                <a:ext cx="1247092" cy="434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[Success]</a:t>
                </a:r>
              </a:p>
            </p:txBody>
          </p:sp>
        </p:grpSp>
        <p:grpSp>
          <p:nvGrpSpPr>
            <p:cNvPr id="182" name="Gruppieren 181"/>
            <p:cNvGrpSpPr/>
            <p:nvPr/>
          </p:nvGrpSpPr>
          <p:grpSpPr>
            <a:xfrm>
              <a:off x="7642964" y="3696243"/>
              <a:ext cx="1243595" cy="377331"/>
              <a:chOff x="7152697" y="7485440"/>
              <a:chExt cx="2983190" cy="905160"/>
            </a:xfrm>
          </p:grpSpPr>
          <p:cxnSp>
            <p:nvCxnSpPr>
              <p:cNvPr id="183" name="Gerader Verbinder 42"/>
              <p:cNvCxnSpPr>
                <a:stCxn id="185" idx="2"/>
                <a:endCxn id="184" idx="2"/>
              </p:cNvCxnSpPr>
              <p:nvPr/>
            </p:nvCxnSpPr>
            <p:spPr>
              <a:xfrm rot="5400000">
                <a:off x="8644292" y="6597710"/>
                <a:ext cx="12700" cy="2346960"/>
              </a:xfrm>
              <a:prstGeom prst="bentConnector3">
                <a:avLst>
                  <a:gd name="adj1" fmla="val 486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sp>
            <p:nvSpPr>
              <p:cNvPr id="184" name="Anchor1"/>
              <p:cNvSpPr/>
              <p:nvPr/>
            </p:nvSpPr>
            <p:spPr>
              <a:xfrm>
                <a:off x="7152697" y="7485440"/>
                <a:ext cx="636230" cy="28575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5" name="Anchor1"/>
              <p:cNvSpPr/>
              <p:nvPr/>
            </p:nvSpPr>
            <p:spPr>
              <a:xfrm>
                <a:off x="9499657" y="7485440"/>
                <a:ext cx="636230" cy="28575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6" name="Rechteck 185"/>
              <p:cNvSpPr/>
              <p:nvPr/>
            </p:nvSpPr>
            <p:spPr>
              <a:xfrm>
                <a:off x="8027097" y="7956101"/>
                <a:ext cx="1247092" cy="434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[Success]</a:t>
                </a:r>
              </a:p>
            </p:txBody>
          </p:sp>
        </p:grpSp>
      </p:grpSp>
      <p:sp>
        <p:nvSpPr>
          <p:cNvPr id="193" name="Textfeld 192"/>
          <p:cNvSpPr txBox="1"/>
          <p:nvPr/>
        </p:nvSpPr>
        <p:spPr>
          <a:xfrm>
            <a:off x="7664072" y="218929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…</a:t>
            </a:r>
            <a:endParaRPr lang="en-US" sz="3600" b="1"/>
          </a:p>
        </p:txBody>
      </p:sp>
      <p:sp>
        <p:nvSpPr>
          <p:cNvPr id="194" name="Textfeld 193"/>
          <p:cNvSpPr txBox="1"/>
          <p:nvPr/>
        </p:nvSpPr>
        <p:spPr>
          <a:xfrm>
            <a:off x="7710701" y="443607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…</a:t>
            </a:r>
            <a:endParaRPr lang="en-US" sz="3600" b="1"/>
          </a:p>
        </p:txBody>
      </p:sp>
      <p:sp>
        <p:nvSpPr>
          <p:cNvPr id="195" name="Rechteck 194"/>
          <p:cNvSpPr/>
          <p:nvPr/>
        </p:nvSpPr>
        <p:spPr bwMode="auto">
          <a:xfrm>
            <a:off x="583200" y="1883358"/>
            <a:ext cx="8392158" cy="2013641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96" name="Rechteck 195"/>
          <p:cNvSpPr/>
          <p:nvPr/>
        </p:nvSpPr>
        <p:spPr bwMode="auto">
          <a:xfrm>
            <a:off x="583199" y="4056045"/>
            <a:ext cx="8409586" cy="1853681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grpSp>
        <p:nvGrpSpPr>
          <p:cNvPr id="139" name="Gruppieren 138"/>
          <p:cNvGrpSpPr/>
          <p:nvPr/>
        </p:nvGrpSpPr>
        <p:grpSpPr>
          <a:xfrm>
            <a:off x="3064116" y="3928950"/>
            <a:ext cx="3490881" cy="340519"/>
            <a:chOff x="3064116" y="3928950"/>
            <a:chExt cx="3490881" cy="340519"/>
          </a:xfrm>
        </p:grpSpPr>
        <p:sp>
          <p:nvSpPr>
            <p:cNvPr id="19" name="Textfeld 18"/>
            <p:cNvSpPr txBox="1"/>
            <p:nvPr/>
          </p:nvSpPr>
          <p:spPr>
            <a:xfrm>
              <a:off x="3516736" y="3928950"/>
              <a:ext cx="3038261" cy="340519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Traceability </a:t>
              </a:r>
              <a:r>
                <a:rPr lang="en-US" sz="1400" smtClean="0">
                  <a:solidFill>
                    <a:schemeClr val="bg1"/>
                  </a:solidFill>
                </a:rPr>
                <a:t>via story node names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cxnSp>
          <p:nvCxnSpPr>
            <p:cNvPr id="20" name="Gerade Verbindung mit Pfeil 8"/>
            <p:cNvCxnSpPr>
              <a:stCxn id="19" idx="1"/>
              <a:endCxn id="198" idx="3"/>
            </p:cNvCxnSpPr>
            <p:nvPr/>
          </p:nvCxnSpPr>
          <p:spPr bwMode="auto">
            <a:xfrm flipH="1">
              <a:off x="3064116" y="4099210"/>
              <a:ext cx="452620" cy="622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0" name="Gruppieren 139"/>
          <p:cNvGrpSpPr/>
          <p:nvPr/>
        </p:nvGrpSpPr>
        <p:grpSpPr>
          <a:xfrm>
            <a:off x="58395" y="4376640"/>
            <a:ext cx="2892400" cy="2062884"/>
            <a:chOff x="58395" y="4376640"/>
            <a:chExt cx="2892400" cy="2062884"/>
          </a:xfrm>
        </p:grpSpPr>
        <p:sp>
          <p:nvSpPr>
            <p:cNvPr id="24" name="Textfeld 23"/>
            <p:cNvSpPr txBox="1"/>
            <p:nvPr/>
          </p:nvSpPr>
          <p:spPr>
            <a:xfrm>
              <a:off x="58395" y="5860642"/>
              <a:ext cx="2892400" cy="578882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Generic match representation:</a:t>
              </a:r>
              <a:r>
                <a:rPr lang="en-US" sz="1400" smtClean="0">
                  <a:solidFill>
                    <a:schemeClr val="bg1"/>
                  </a:solidFill>
                </a:rPr>
                <a:t> Array of void*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cxnSp>
          <p:nvCxnSpPr>
            <p:cNvPr id="26" name="Gerade Verbindung mit Pfeil 9"/>
            <p:cNvCxnSpPr/>
            <p:nvPr/>
          </p:nvCxnSpPr>
          <p:spPr bwMode="auto">
            <a:xfrm rot="5400000" flipH="1" flipV="1">
              <a:off x="-350864" y="4934353"/>
              <a:ext cx="1471030" cy="355604"/>
            </a:xfrm>
            <a:prstGeom prst="bentConnector3">
              <a:avLst>
                <a:gd name="adj1" fmla="val 100986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1" name="Gruppieren 140"/>
          <p:cNvGrpSpPr/>
          <p:nvPr/>
        </p:nvGrpSpPr>
        <p:grpSpPr>
          <a:xfrm>
            <a:off x="3384825" y="4437113"/>
            <a:ext cx="3266101" cy="2002411"/>
            <a:chOff x="3384825" y="4437113"/>
            <a:chExt cx="3266101" cy="2002411"/>
          </a:xfrm>
        </p:grpSpPr>
        <p:cxnSp>
          <p:nvCxnSpPr>
            <p:cNvPr id="31" name="Gerade Verbindung mit Pfeil 9"/>
            <p:cNvCxnSpPr/>
            <p:nvPr/>
          </p:nvCxnSpPr>
          <p:spPr bwMode="auto">
            <a:xfrm rot="5400000" flipH="1" flipV="1">
              <a:off x="5022357" y="5020611"/>
              <a:ext cx="1412470" cy="245473"/>
            </a:xfrm>
            <a:prstGeom prst="bentConnector3">
              <a:avLst>
                <a:gd name="adj1" fmla="val 72119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Gerade Verbindung mit Pfeil 9"/>
            <p:cNvCxnSpPr/>
            <p:nvPr/>
          </p:nvCxnSpPr>
          <p:spPr bwMode="auto">
            <a:xfrm rot="5400000" flipH="1" flipV="1">
              <a:off x="5542953" y="5257232"/>
              <a:ext cx="653921" cy="528113"/>
            </a:xfrm>
            <a:prstGeom prst="bentConnector3">
              <a:avLst>
                <a:gd name="adj1" fmla="val 7214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Textfeld 29"/>
            <p:cNvSpPr txBox="1"/>
            <p:nvPr/>
          </p:nvSpPr>
          <p:spPr>
            <a:xfrm>
              <a:off x="3384825" y="5860642"/>
              <a:ext cx="3266101" cy="578882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bg1"/>
                  </a:solidFill>
                </a:rPr>
                <a:t>S</a:t>
              </a:r>
              <a:r>
                <a:rPr lang="en-US" sz="1400" b="1" smtClean="0">
                  <a:solidFill>
                    <a:schemeClr val="bg1"/>
                  </a:solidFill>
                </a:rPr>
                <a:t>tory pattern decomposed </a:t>
              </a:r>
              <a:r>
                <a:rPr lang="en-US" sz="1400" smtClean="0">
                  <a:solidFill>
                    <a:schemeClr val="bg1"/>
                  </a:solidFill>
                </a:rPr>
                <a:t>into sub-patterns, e.g., for the LHS and RHS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197" name="Rechteck 196"/>
          <p:cNvSpPr/>
          <p:nvPr/>
        </p:nvSpPr>
        <p:spPr bwMode="auto">
          <a:xfrm>
            <a:off x="2909100" y="1697533"/>
            <a:ext cx="2599004" cy="202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98" name="Rechteck 197"/>
          <p:cNvSpPr/>
          <p:nvPr/>
        </p:nvSpPr>
        <p:spPr bwMode="auto">
          <a:xfrm>
            <a:off x="602301" y="4060403"/>
            <a:ext cx="2461815" cy="202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99" name="Rechteck 198"/>
          <p:cNvSpPr/>
          <p:nvPr/>
        </p:nvSpPr>
        <p:spPr bwMode="auto">
          <a:xfrm>
            <a:off x="794757" y="2686359"/>
            <a:ext cx="1977043" cy="202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200" name="Rechteck 199"/>
          <p:cNvSpPr/>
          <p:nvPr/>
        </p:nvSpPr>
        <p:spPr bwMode="auto">
          <a:xfrm>
            <a:off x="794759" y="3074709"/>
            <a:ext cx="1977042" cy="202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201" name="Rechteck 200"/>
          <p:cNvSpPr/>
          <p:nvPr/>
        </p:nvSpPr>
        <p:spPr bwMode="auto">
          <a:xfrm>
            <a:off x="620830" y="4275603"/>
            <a:ext cx="1977042" cy="202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202" name="Rechteck 201"/>
          <p:cNvSpPr/>
          <p:nvPr/>
        </p:nvSpPr>
        <p:spPr bwMode="auto">
          <a:xfrm>
            <a:off x="5605855" y="4278892"/>
            <a:ext cx="598610" cy="202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203" name="Rechteck 202"/>
          <p:cNvSpPr/>
          <p:nvPr/>
        </p:nvSpPr>
        <p:spPr bwMode="auto">
          <a:xfrm>
            <a:off x="5800727" y="5052433"/>
            <a:ext cx="598610" cy="202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4701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200" grpId="0" animBg="1"/>
      <p:bldP spid="201" grpId="0" animBg="1"/>
      <p:bldP spid="202" grpId="0" animBg="1"/>
      <p:bldP spid="202" grpId="1" animBg="1"/>
      <p:bldP spid="203" grpId="0" animBg="1"/>
      <p:bldP spid="20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rafik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4" y="1658374"/>
            <a:ext cx="6868005" cy="4565066"/>
          </a:xfrm>
          <a:prstGeom prst="rect">
            <a:avLst/>
          </a:prstGeom>
        </p:spPr>
      </p:pic>
      <p:sp>
        <p:nvSpPr>
          <p:cNvPr id="72" name="Rechteck 71"/>
          <p:cNvSpPr/>
          <p:nvPr/>
        </p:nvSpPr>
        <p:spPr bwMode="auto">
          <a:xfrm>
            <a:off x="227168" y="1627637"/>
            <a:ext cx="6594520" cy="508880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Pattern matching code (I)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19</a:t>
            </a:fld>
            <a:endParaRPr lang="en-US"/>
          </a:p>
        </p:txBody>
      </p:sp>
      <p:grpSp>
        <p:nvGrpSpPr>
          <p:cNvPr id="11" name="Gruppieren 10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12" name="Eingekerbter Richtungspfeil 11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3" name="Eingekerbter Richtungspfeil 12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14" name="Eingekerbter Richtungspfeil 13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9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Codegen.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sp>
        <p:nvSpPr>
          <p:cNvPr id="41" name="Textfeld 40"/>
          <p:cNvSpPr txBox="1"/>
          <p:nvPr/>
        </p:nvSpPr>
        <p:spPr>
          <a:xfrm>
            <a:off x="179050" y="110210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…</a:t>
            </a:r>
            <a:endParaRPr lang="en-US" sz="3600" b="1"/>
          </a:p>
        </p:txBody>
      </p:sp>
      <p:sp>
        <p:nvSpPr>
          <p:cNvPr id="67" name="Rechteck 66"/>
          <p:cNvSpPr/>
          <p:nvPr/>
        </p:nvSpPr>
        <p:spPr bwMode="auto">
          <a:xfrm>
            <a:off x="5436096" y="1976418"/>
            <a:ext cx="3456384" cy="2545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6737451" y="3120762"/>
            <a:ext cx="1036746" cy="44767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e12: Link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== UNCL.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:= INACTIVE</a:t>
            </a:r>
          </a:p>
        </p:txBody>
      </p:sp>
      <p:sp>
        <p:nvSpPr>
          <p:cNvPr id="29" name="Rechteck 28"/>
          <p:cNvSpPr/>
          <p:nvPr/>
        </p:nvSpPr>
        <p:spPr>
          <a:xfrm>
            <a:off x="6737450" y="2647763"/>
            <a:ext cx="1048135" cy="283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this : LStarKTCAlgorithm </a:t>
            </a:r>
          </a:p>
        </p:txBody>
      </p:sp>
      <p:sp>
        <p:nvSpPr>
          <p:cNvPr id="30" name="Rechteck 29"/>
          <p:cNvSpPr/>
          <p:nvPr/>
        </p:nvSpPr>
        <p:spPr>
          <a:xfrm>
            <a:off x="8115138" y="3203041"/>
            <a:ext cx="632731" cy="283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n2: Node</a:t>
            </a:r>
          </a:p>
        </p:txBody>
      </p:sp>
      <p:sp>
        <p:nvSpPr>
          <p:cNvPr id="31" name="Rechteck 30"/>
          <p:cNvSpPr/>
          <p:nvPr/>
        </p:nvSpPr>
        <p:spPr>
          <a:xfrm>
            <a:off x="6970177" y="2223095"/>
            <a:ext cx="632731" cy="283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n3: Node</a:t>
            </a:r>
          </a:p>
        </p:txBody>
      </p:sp>
      <p:sp>
        <p:nvSpPr>
          <p:cNvPr id="32" name="Rechteck 31"/>
          <p:cNvSpPr/>
          <p:nvPr/>
        </p:nvSpPr>
        <p:spPr>
          <a:xfrm>
            <a:off x="5641884" y="2647763"/>
            <a:ext cx="632731" cy="283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e13: Link</a:t>
            </a:r>
          </a:p>
        </p:txBody>
      </p:sp>
      <p:sp>
        <p:nvSpPr>
          <p:cNvPr id="33" name="Rechteck 32"/>
          <p:cNvSpPr/>
          <p:nvPr/>
        </p:nvSpPr>
        <p:spPr>
          <a:xfrm>
            <a:off x="5641884" y="3203041"/>
            <a:ext cx="632731" cy="283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n1 : Node</a:t>
            </a:r>
          </a:p>
        </p:txBody>
      </p:sp>
      <p:sp>
        <p:nvSpPr>
          <p:cNvPr id="34" name="Rechteck 33"/>
          <p:cNvSpPr/>
          <p:nvPr/>
        </p:nvSpPr>
        <p:spPr>
          <a:xfrm>
            <a:off x="8118709" y="2647763"/>
            <a:ext cx="632731" cy="283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e32 : Link</a:t>
            </a:r>
          </a:p>
        </p:txBody>
      </p:sp>
      <p:cxnSp>
        <p:nvCxnSpPr>
          <p:cNvPr id="35" name="Gerader Verbinder 34"/>
          <p:cNvCxnSpPr>
            <a:stCxn id="32" idx="2"/>
            <a:endCxn id="33" idx="0"/>
          </p:cNvCxnSpPr>
          <p:nvPr/>
        </p:nvCxnSpPr>
        <p:spPr>
          <a:xfrm>
            <a:off x="5958249" y="2930874"/>
            <a:ext cx="0" cy="27216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42" name="Gerader Verbinder 35"/>
          <p:cNvCxnSpPr>
            <a:stCxn id="31" idx="1"/>
            <a:endCxn id="32" idx="0"/>
          </p:cNvCxnSpPr>
          <p:nvPr/>
        </p:nvCxnSpPr>
        <p:spPr>
          <a:xfrm rot="10800000" flipV="1">
            <a:off x="5958251" y="2364651"/>
            <a:ext cx="1011927" cy="283112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43" name="Gerader Verbinder 42"/>
          <p:cNvCxnSpPr>
            <a:stCxn id="28" idx="1"/>
            <a:endCxn id="33" idx="3"/>
          </p:cNvCxnSpPr>
          <p:nvPr/>
        </p:nvCxnSpPr>
        <p:spPr>
          <a:xfrm flipH="1">
            <a:off x="6274615" y="3344597"/>
            <a:ext cx="462836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44" name="Gerader Verbinder 43"/>
          <p:cNvCxnSpPr>
            <a:stCxn id="30" idx="1"/>
            <a:endCxn id="28" idx="3"/>
          </p:cNvCxnSpPr>
          <p:nvPr/>
        </p:nvCxnSpPr>
        <p:spPr>
          <a:xfrm flipH="1">
            <a:off x="7774197" y="3344597"/>
            <a:ext cx="340941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45" name="Gerader Verbinder 44"/>
          <p:cNvCxnSpPr>
            <a:stCxn id="31" idx="3"/>
            <a:endCxn id="34" idx="0"/>
          </p:cNvCxnSpPr>
          <p:nvPr/>
        </p:nvCxnSpPr>
        <p:spPr>
          <a:xfrm>
            <a:off x="7602908" y="2364651"/>
            <a:ext cx="832167" cy="283112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46" name="Gerader Verbinder 45"/>
          <p:cNvCxnSpPr>
            <a:stCxn id="34" idx="2"/>
            <a:endCxn id="30" idx="0"/>
          </p:cNvCxnSpPr>
          <p:nvPr/>
        </p:nvCxnSpPr>
        <p:spPr>
          <a:xfrm flipH="1">
            <a:off x="8431503" y="2930874"/>
            <a:ext cx="3571" cy="27216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47" name="Gerader Verbinder 46"/>
          <p:cNvCxnSpPr>
            <a:stCxn id="29" idx="1"/>
            <a:endCxn id="33" idx="3"/>
          </p:cNvCxnSpPr>
          <p:nvPr/>
        </p:nvCxnSpPr>
        <p:spPr>
          <a:xfrm flipH="1">
            <a:off x="6274615" y="2789319"/>
            <a:ext cx="462835" cy="555278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49" name="Textfeld 48"/>
          <p:cNvSpPr txBox="1"/>
          <p:nvPr/>
        </p:nvSpPr>
        <p:spPr>
          <a:xfrm>
            <a:off x="5803008" y="2472699"/>
            <a:ext cx="801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in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6821688" y="2186899"/>
            <a:ext cx="12022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8499100" y="3050284"/>
            <a:ext cx="12022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7976607" y="3364987"/>
            <a:ext cx="12022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6301648" y="3365473"/>
            <a:ext cx="1362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5764180" y="3039228"/>
            <a:ext cx="1362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7631171" y="2186899"/>
            <a:ext cx="1362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5764180" y="2897672"/>
            <a:ext cx="1442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8499100" y="2467903"/>
            <a:ext cx="1442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8499100" y="2916630"/>
            <a:ext cx="801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in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6140454" y="3013307"/>
            <a:ext cx="23083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node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6587268" y="3365311"/>
            <a:ext cx="1442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7804168" y="3369814"/>
            <a:ext cx="801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in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62" name="Gerader Verbinder 61"/>
          <p:cNvCxnSpPr/>
          <p:nvPr/>
        </p:nvCxnSpPr>
        <p:spPr>
          <a:xfrm>
            <a:off x="6737450" y="3280780"/>
            <a:ext cx="1036746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76" name="Rechteck 75"/>
          <p:cNvSpPr/>
          <p:nvPr/>
        </p:nvSpPr>
        <p:spPr bwMode="auto">
          <a:xfrm>
            <a:off x="227168" y="2127504"/>
            <a:ext cx="5165606" cy="48158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grpSp>
        <p:nvGrpSpPr>
          <p:cNvPr id="71" name="Gruppieren 70"/>
          <p:cNvGrpSpPr/>
          <p:nvPr/>
        </p:nvGrpSpPr>
        <p:grpSpPr>
          <a:xfrm>
            <a:off x="5642093" y="2647762"/>
            <a:ext cx="2143492" cy="838391"/>
            <a:chOff x="5642093" y="2257410"/>
            <a:chExt cx="2143492" cy="838391"/>
          </a:xfrm>
        </p:grpSpPr>
        <p:sp>
          <p:nvSpPr>
            <p:cNvPr id="69" name="Rechteck 68"/>
            <p:cNvSpPr/>
            <p:nvPr/>
          </p:nvSpPr>
          <p:spPr>
            <a:xfrm>
              <a:off x="6737450" y="2257410"/>
              <a:ext cx="1048135" cy="283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this : LStarKTCAlgorithm </a:t>
              </a:r>
            </a:p>
          </p:txBody>
        </p:sp>
        <p:sp>
          <p:nvSpPr>
            <p:cNvPr id="70" name="Rechteck 69"/>
            <p:cNvSpPr/>
            <p:nvPr/>
          </p:nvSpPr>
          <p:spPr>
            <a:xfrm>
              <a:off x="5642093" y="2812689"/>
              <a:ext cx="632731" cy="283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n1 : Node</a:t>
              </a:r>
            </a:p>
          </p:txBody>
        </p:sp>
      </p:grpSp>
      <p:grpSp>
        <p:nvGrpSpPr>
          <p:cNvPr id="78" name="Gruppieren 77"/>
          <p:cNvGrpSpPr/>
          <p:nvPr/>
        </p:nvGrpSpPr>
        <p:grpSpPr>
          <a:xfrm>
            <a:off x="65421" y="1665446"/>
            <a:ext cx="6212329" cy="1265428"/>
            <a:chOff x="65421" y="1275094"/>
            <a:chExt cx="6212329" cy="1265428"/>
          </a:xfrm>
        </p:grpSpPr>
        <p:sp>
          <p:nvSpPr>
            <p:cNvPr id="73" name="Rechteck 72"/>
            <p:cNvSpPr/>
            <p:nvPr/>
          </p:nvSpPr>
          <p:spPr bwMode="auto">
            <a:xfrm>
              <a:off x="65421" y="1275094"/>
              <a:ext cx="113629" cy="4674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5645019" y="2257410"/>
              <a:ext cx="632731" cy="283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e13: Link</a:t>
              </a:r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65212" y="2107454"/>
            <a:ext cx="7535953" cy="491152"/>
            <a:chOff x="65212" y="1770379"/>
            <a:chExt cx="7535953" cy="491152"/>
          </a:xfrm>
        </p:grpSpPr>
        <p:grpSp>
          <p:nvGrpSpPr>
            <p:cNvPr id="38" name="Gruppieren 37"/>
            <p:cNvGrpSpPr/>
            <p:nvPr/>
          </p:nvGrpSpPr>
          <p:grpSpPr>
            <a:xfrm>
              <a:off x="1682498" y="1770379"/>
              <a:ext cx="3122611" cy="489060"/>
              <a:chOff x="10728797" y="1770379"/>
              <a:chExt cx="3122611" cy="489060"/>
            </a:xfrm>
          </p:grpSpPr>
          <p:cxnSp>
            <p:nvCxnSpPr>
              <p:cNvPr id="16" name="Gerade Verbindung mit Pfeil 9"/>
              <p:cNvCxnSpPr>
                <a:stCxn id="15" idx="1"/>
              </p:cNvCxnSpPr>
              <p:nvPr/>
            </p:nvCxnSpPr>
            <p:spPr bwMode="auto">
              <a:xfrm flipH="1">
                <a:off x="10728797" y="2014909"/>
                <a:ext cx="1714985" cy="107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" name="Textfeld 14"/>
              <p:cNvSpPr txBox="1"/>
              <p:nvPr/>
            </p:nvSpPr>
            <p:spPr>
              <a:xfrm>
                <a:off x="12443782" y="1770379"/>
                <a:ext cx="1407626" cy="489060"/>
              </a:xfrm>
              <a:prstGeom prst="roundRect">
                <a:avLst/>
              </a:prstGeom>
              <a:solidFill>
                <a:schemeClr val="tx1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sz="1200" smtClean="0">
                    <a:solidFill>
                      <a:schemeClr val="bg1"/>
                    </a:solidFill>
                  </a:rPr>
                  <a:t>Proper </a:t>
                </a:r>
                <a:r>
                  <a:rPr lang="en-US" sz="1200" smtClean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NULL</a:t>
                </a:r>
                <a:r>
                  <a:rPr lang="en-US" sz="1200" smtClean="0">
                    <a:solidFill>
                      <a:schemeClr val="bg1"/>
                    </a:solidFill>
                  </a:rPr>
                  <a:t> pointer handling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4" name="Rechteck 73"/>
            <p:cNvSpPr/>
            <p:nvPr/>
          </p:nvSpPr>
          <p:spPr bwMode="auto">
            <a:xfrm>
              <a:off x="65212" y="1830457"/>
              <a:ext cx="113838" cy="4310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6968434" y="1886019"/>
              <a:ext cx="632731" cy="283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n3: Node</a:t>
              </a: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3327401" y="3364987"/>
            <a:ext cx="1973542" cy="781563"/>
            <a:chOff x="5804002" y="4318970"/>
            <a:chExt cx="1973542" cy="781563"/>
          </a:xfrm>
        </p:grpSpPr>
        <p:sp>
          <p:nvSpPr>
            <p:cNvPr id="9" name="Textfeld 8"/>
            <p:cNvSpPr txBox="1"/>
            <p:nvPr/>
          </p:nvSpPr>
          <p:spPr>
            <a:xfrm>
              <a:off x="6608265" y="4318970"/>
              <a:ext cx="1169279" cy="781563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lIns="36000" tIns="0" rIns="36000" bIns="36000" rtlCol="0">
              <a:noAutofit/>
            </a:bodyPr>
            <a:lstStyle/>
            <a:p>
              <a:r>
                <a:rPr lang="en-US" sz="1200" smtClean="0">
                  <a:solidFill>
                    <a:schemeClr val="bg1"/>
                  </a:solidFill>
                </a:rPr>
                <a:t>Mimic object orientation by conventional names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10" name="Gerade Verbindung mit Pfeil 9"/>
            <p:cNvCxnSpPr/>
            <p:nvPr/>
          </p:nvCxnSpPr>
          <p:spPr bwMode="auto">
            <a:xfrm rot="10800000" flipV="1">
              <a:off x="5804002" y="4573005"/>
              <a:ext cx="804267" cy="47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3" name="Textfeld 82"/>
          <p:cNvSpPr txBox="1"/>
          <p:nvPr/>
        </p:nvSpPr>
        <p:spPr>
          <a:xfrm>
            <a:off x="179050" y="591324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…</a:t>
            </a:r>
            <a:endParaRPr lang="en-US" sz="3600" b="1"/>
          </a:p>
        </p:txBody>
      </p:sp>
      <p:grpSp>
        <p:nvGrpSpPr>
          <p:cNvPr id="103" name="Gruppieren 102"/>
          <p:cNvGrpSpPr/>
          <p:nvPr/>
        </p:nvGrpSpPr>
        <p:grpSpPr>
          <a:xfrm>
            <a:off x="60226" y="2628940"/>
            <a:ext cx="8687642" cy="1892622"/>
            <a:chOff x="60226" y="2628940"/>
            <a:chExt cx="8687642" cy="1892622"/>
          </a:xfrm>
        </p:grpSpPr>
        <p:sp>
          <p:nvSpPr>
            <p:cNvPr id="98" name="Rechteck 97"/>
            <p:cNvSpPr/>
            <p:nvPr/>
          </p:nvSpPr>
          <p:spPr bwMode="auto">
            <a:xfrm>
              <a:off x="60226" y="2628940"/>
              <a:ext cx="118824" cy="189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99" name="Rechteck 98"/>
            <p:cNvSpPr/>
            <p:nvPr/>
          </p:nvSpPr>
          <p:spPr>
            <a:xfrm>
              <a:off x="6737450" y="3120762"/>
              <a:ext cx="1036746" cy="4476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e12: Link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== UNCL.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:= INACTIVE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8115137" y="3203041"/>
              <a:ext cx="632731" cy="283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n2: Node</a:t>
              </a:r>
            </a:p>
          </p:txBody>
        </p:sp>
        <p:cxnSp>
          <p:nvCxnSpPr>
            <p:cNvPr id="102" name="Gerader Verbinder 101"/>
            <p:cNvCxnSpPr/>
            <p:nvPr/>
          </p:nvCxnSpPr>
          <p:spPr>
            <a:xfrm>
              <a:off x="6731538" y="3280780"/>
              <a:ext cx="1036746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13" name="Gruppieren 112"/>
          <p:cNvGrpSpPr/>
          <p:nvPr/>
        </p:nvGrpSpPr>
        <p:grpSpPr>
          <a:xfrm>
            <a:off x="60226" y="4142747"/>
            <a:ext cx="8825369" cy="968276"/>
            <a:chOff x="60226" y="4142747"/>
            <a:chExt cx="8825369" cy="968276"/>
          </a:xfrm>
        </p:grpSpPr>
        <p:sp>
          <p:nvSpPr>
            <p:cNvPr id="111" name="Rechteck 110"/>
            <p:cNvSpPr/>
            <p:nvPr/>
          </p:nvSpPr>
          <p:spPr bwMode="auto">
            <a:xfrm>
              <a:off x="60226" y="4551896"/>
              <a:ext cx="118824" cy="5591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5580113" y="4142747"/>
              <a:ext cx="3305482" cy="1509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5642698" y="3616964"/>
            <a:ext cx="3105172" cy="707886"/>
          </a:xfrm>
          <a:prstGeom prst="rect">
            <a:avLst/>
          </a:prstGeom>
          <a:noFill/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max(maxWeight,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min(minWeight,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*(kMinWeight, minWeight, this.k)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maxWeight); &gt;(e12.weight, kMinWeight)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hopCountOK(e12.hopCount, e13.hopCount, e32.hopCount, a)</a:t>
            </a:r>
          </a:p>
        </p:txBody>
      </p:sp>
      <p:grpSp>
        <p:nvGrpSpPr>
          <p:cNvPr id="118" name="Gruppieren 117"/>
          <p:cNvGrpSpPr/>
          <p:nvPr/>
        </p:nvGrpSpPr>
        <p:grpSpPr>
          <a:xfrm>
            <a:off x="60226" y="2649300"/>
            <a:ext cx="8693596" cy="3574140"/>
            <a:chOff x="60226" y="2649300"/>
            <a:chExt cx="8693596" cy="3574140"/>
          </a:xfrm>
        </p:grpSpPr>
        <p:sp>
          <p:nvSpPr>
            <p:cNvPr id="116" name="Rechteck 115"/>
            <p:cNvSpPr/>
            <p:nvPr/>
          </p:nvSpPr>
          <p:spPr bwMode="auto">
            <a:xfrm>
              <a:off x="60226" y="5141358"/>
              <a:ext cx="118824" cy="10820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117" name="Rechteck 116"/>
            <p:cNvSpPr/>
            <p:nvPr/>
          </p:nvSpPr>
          <p:spPr>
            <a:xfrm>
              <a:off x="8121091" y="2649300"/>
              <a:ext cx="632731" cy="283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e32 : Link</a:t>
              </a:r>
            </a:p>
          </p:txBody>
        </p:sp>
      </p:grpSp>
      <p:sp>
        <p:nvSpPr>
          <p:cNvPr id="80" name="Rechteck 79"/>
          <p:cNvSpPr/>
          <p:nvPr/>
        </p:nvSpPr>
        <p:spPr bwMode="auto">
          <a:xfrm>
            <a:off x="227168" y="2602026"/>
            <a:ext cx="5165606" cy="1890725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81" name="Rechteck 80"/>
          <p:cNvSpPr/>
          <p:nvPr/>
        </p:nvSpPr>
        <p:spPr bwMode="auto">
          <a:xfrm>
            <a:off x="227168" y="4477488"/>
            <a:ext cx="6504370" cy="633535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82" name="Rechteck 81"/>
          <p:cNvSpPr/>
          <p:nvPr/>
        </p:nvSpPr>
        <p:spPr bwMode="auto">
          <a:xfrm>
            <a:off x="227086" y="5111023"/>
            <a:ext cx="6865194" cy="1112417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grpSp>
        <p:nvGrpSpPr>
          <p:cNvPr id="36" name="Gruppieren 35"/>
          <p:cNvGrpSpPr/>
          <p:nvPr/>
        </p:nvGrpSpPr>
        <p:grpSpPr>
          <a:xfrm>
            <a:off x="268750" y="4866096"/>
            <a:ext cx="1220592" cy="760994"/>
            <a:chOff x="309057" y="2922636"/>
            <a:chExt cx="1220592" cy="760994"/>
          </a:xfrm>
        </p:grpSpPr>
        <p:sp>
          <p:nvSpPr>
            <p:cNvPr id="22" name="Textfeld 21"/>
            <p:cNvSpPr txBox="1"/>
            <p:nvPr/>
          </p:nvSpPr>
          <p:spPr>
            <a:xfrm>
              <a:off x="309057" y="3070696"/>
              <a:ext cx="1013990" cy="612934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smtClean="0">
                  <a:solidFill>
                    <a:schemeClr val="bg1"/>
                  </a:solidFill>
                </a:rPr>
                <a:t>User-defined </a:t>
              </a:r>
              <a:br>
                <a:rPr lang="en-US" sz="1200" smtClean="0">
                  <a:solidFill>
                    <a:schemeClr val="bg1"/>
                  </a:solidFill>
                </a:rPr>
              </a:br>
              <a:r>
                <a:rPr lang="en-US" sz="1200" smtClean="0">
                  <a:solidFill>
                    <a:schemeClr val="bg1"/>
                  </a:solidFill>
                </a:rPr>
                <a:t>l</a:t>
              </a:r>
              <a:r>
                <a:rPr lang="en-US" sz="1200">
                  <a:solidFill>
                    <a:schemeClr val="bg1"/>
                  </a:solidFill>
                </a:rPr>
                <a:t>*-kTC</a:t>
              </a:r>
            </a:p>
            <a:p>
              <a:r>
                <a:rPr lang="en-US" sz="1200" smtClean="0">
                  <a:solidFill>
                    <a:schemeClr val="bg1"/>
                  </a:solidFill>
                </a:rPr>
                <a:t>constraint</a:t>
              </a:r>
            </a:p>
          </p:txBody>
        </p:sp>
        <p:cxnSp>
          <p:nvCxnSpPr>
            <p:cNvPr id="23" name="Gerade Verbindung mit Pfeil 9"/>
            <p:cNvCxnSpPr>
              <a:stCxn id="22" idx="0"/>
            </p:cNvCxnSpPr>
            <p:nvPr/>
          </p:nvCxnSpPr>
          <p:spPr bwMode="auto">
            <a:xfrm rot="5400000" flipH="1" flipV="1">
              <a:off x="1098820" y="2639868"/>
              <a:ext cx="148061" cy="713597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275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6" grpId="0" animBg="1"/>
      <p:bldP spid="76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fik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7" y="5747925"/>
            <a:ext cx="3221717" cy="684318"/>
          </a:xfrm>
          <a:prstGeom prst="rect">
            <a:avLst/>
          </a:prstGeom>
        </p:spPr>
      </p:pic>
      <p:grpSp>
        <p:nvGrpSpPr>
          <p:cNvPr id="24" name="Gruppieren 23"/>
          <p:cNvGrpSpPr/>
          <p:nvPr/>
        </p:nvGrpSpPr>
        <p:grpSpPr>
          <a:xfrm>
            <a:off x="1054169" y="1502734"/>
            <a:ext cx="7563463" cy="2390549"/>
            <a:chOff x="-7386757" y="1310402"/>
            <a:chExt cx="7563463" cy="2390549"/>
          </a:xfrm>
        </p:grpSpPr>
        <p:pic>
          <p:nvPicPr>
            <p:cNvPr id="68" name="Grafik 67"/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-4921796" y="1310402"/>
              <a:ext cx="1497693" cy="2390549"/>
            </a:xfrm>
            <a:prstGeom prst="rect">
              <a:avLst/>
            </a:prstGeom>
          </p:spPr>
        </p:pic>
        <p:pic>
          <p:nvPicPr>
            <p:cNvPr id="66" name="Grafik 65"/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958"/>
            <a:stretch/>
          </p:blipFill>
          <p:spPr>
            <a:xfrm>
              <a:off x="-2641661" y="1310402"/>
              <a:ext cx="2818367" cy="1767321"/>
            </a:xfrm>
            <a:prstGeom prst="rect">
              <a:avLst/>
            </a:prstGeom>
          </p:spPr>
        </p:pic>
        <p:pic>
          <p:nvPicPr>
            <p:cNvPr id="67" name="Grafik 66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4828" t="3903" b="27187"/>
            <a:stretch/>
          </p:blipFill>
          <p:spPr>
            <a:xfrm>
              <a:off x="-7386757" y="1310402"/>
              <a:ext cx="1195863" cy="14681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</p:pic>
      </p:grpSp>
      <p:sp>
        <p:nvSpPr>
          <p:cNvPr id="52" name="Eingekerbter Richtungspfeil 51"/>
          <p:cNvSpPr/>
          <p:nvPr/>
        </p:nvSpPr>
        <p:spPr bwMode="auto">
          <a:xfrm>
            <a:off x="250825" y="3420000"/>
            <a:ext cx="3024000" cy="648000"/>
          </a:xfrm>
          <a:prstGeom prst="chevron">
            <a:avLst/>
          </a:prstGeom>
          <a:solidFill>
            <a:srgbClr val="004E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49263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sz="1600" b="1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rPr>
              <a:t>(i) Specification: </a:t>
            </a:r>
            <a:br>
              <a:rPr lang="en-US" sz="1600" b="1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rPr>
            </a:br>
            <a:r>
              <a:rPr lang="en-US" sz="16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rPr>
              <a:t>Graph theory, …</a:t>
            </a:r>
          </a:p>
        </p:txBody>
      </p:sp>
      <p:sp>
        <p:nvSpPr>
          <p:cNvPr id="54" name="Eingekerbter Richtungspfeil 53"/>
          <p:cNvSpPr/>
          <p:nvPr/>
        </p:nvSpPr>
        <p:spPr bwMode="auto">
          <a:xfrm>
            <a:off x="3000754" y="3420000"/>
            <a:ext cx="3024000" cy="648000"/>
          </a:xfrm>
          <a:prstGeom prst="chevron">
            <a:avLst/>
          </a:prstGeom>
          <a:solidFill>
            <a:srgbClr val="004E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Lucida Sans Unicode" panose="020B0602030504020204" pitchFamily="34" charset="0"/>
              </a:rPr>
              <a:t>(ii) Simulation:</a:t>
            </a:r>
          </a:p>
          <a:p>
            <a:r>
              <a:rPr lang="en-US" sz="1600" dirty="0">
                <a:solidFill>
                  <a:srgbClr val="FFFFFF"/>
                </a:solidFill>
                <a:cs typeface="Lucida Sans Unicode" panose="020B0602030504020204" pitchFamily="34" charset="0"/>
              </a:rPr>
              <a:t> C, Java, …</a:t>
            </a:r>
            <a:endParaRPr lang="en-US" sz="900" dirty="0">
              <a:solidFill>
                <a:srgbClr val="FFFFFF"/>
              </a:solidFill>
              <a:cs typeface="Lucida Sans Unicode" panose="020B0602030504020204" pitchFamily="34" charset="0"/>
            </a:endParaRPr>
          </a:p>
        </p:txBody>
      </p:sp>
      <p:sp>
        <p:nvSpPr>
          <p:cNvPr id="55" name="Eingekerbter Richtungspfeil 54"/>
          <p:cNvSpPr/>
          <p:nvPr/>
        </p:nvSpPr>
        <p:spPr bwMode="auto">
          <a:xfrm>
            <a:off x="5750683" y="3420000"/>
            <a:ext cx="3024000" cy="648000"/>
          </a:xfrm>
          <a:prstGeom prst="chevron">
            <a:avLst/>
          </a:prstGeom>
          <a:solidFill>
            <a:srgbClr val="004E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Lucida Sans Unicode" panose="020B0602030504020204" pitchFamily="34" charset="0"/>
              </a:rPr>
              <a:t>(iii) Testbed: </a:t>
            </a:r>
            <a:br>
              <a:rPr lang="en-US" sz="1600" b="1" dirty="0">
                <a:solidFill>
                  <a:srgbClr val="FFFFFF"/>
                </a:solidFill>
                <a:cs typeface="Lucida Sans Unicode" panose="020B0602030504020204" pitchFamily="34" charset="0"/>
              </a:rPr>
            </a:br>
            <a:r>
              <a:rPr lang="en-US" sz="1600" dirty="0">
                <a:solidFill>
                  <a:srgbClr val="FFFFFF"/>
                </a:solidFill>
                <a:cs typeface="Lucida Sans Unicode" panose="020B0602030504020204" pitchFamily="34" charset="0"/>
              </a:rPr>
              <a:t>C, C++,…</a:t>
            </a:r>
            <a:endParaRPr lang="en-US" sz="900" dirty="0">
              <a:solidFill>
                <a:srgbClr val="FFFFFF"/>
              </a:solidFill>
              <a:cs typeface="Lucida Sans Unicode" panose="020B0602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The curse of low abstraction in traditional</a:t>
            </a:r>
            <a:br>
              <a:rPr lang="en-US" noProof="0" smtClean="0"/>
            </a:br>
            <a:r>
              <a:rPr lang="en-US" noProof="0" smtClean="0"/>
              <a:t>communication system development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5" name="Gruppieren 4"/>
          <p:cNvGrpSpPr/>
          <p:nvPr/>
        </p:nvGrpSpPr>
        <p:grpSpPr>
          <a:xfrm>
            <a:off x="381412" y="4140698"/>
            <a:ext cx="6980162" cy="1047468"/>
            <a:chOff x="381412" y="4719643"/>
            <a:chExt cx="6980162" cy="1047468"/>
          </a:xfrm>
        </p:grpSpPr>
        <p:sp>
          <p:nvSpPr>
            <p:cNvPr id="47" name="Textfeld 46"/>
            <p:cNvSpPr txBox="1"/>
            <p:nvPr/>
          </p:nvSpPr>
          <p:spPr>
            <a:xfrm>
              <a:off x="594661" y="4998707"/>
              <a:ext cx="2244316" cy="49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Feedback &amp; 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l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refinement</a:t>
              </a: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381412" y="4719643"/>
              <a:ext cx="6980162" cy="1047468"/>
              <a:chOff x="381412" y="4608667"/>
              <a:chExt cx="6980162" cy="1047468"/>
            </a:xfrm>
          </p:grpSpPr>
          <p:sp>
            <p:nvSpPr>
              <p:cNvPr id="43" name="Pfeil nach links 42"/>
              <p:cNvSpPr/>
              <p:nvPr/>
            </p:nvSpPr>
            <p:spPr>
              <a:xfrm rot="5400000">
                <a:off x="127542" y="4862537"/>
                <a:ext cx="866490" cy="358750"/>
              </a:xfrm>
              <a:prstGeom prst="leftArrow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hteck 44"/>
              <p:cNvSpPr/>
              <p:nvPr/>
            </p:nvSpPr>
            <p:spPr>
              <a:xfrm rot="16200000">
                <a:off x="3824361" y="2119107"/>
                <a:ext cx="180980" cy="689307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hteck 45"/>
              <p:cNvSpPr/>
              <p:nvPr/>
            </p:nvSpPr>
            <p:spPr>
              <a:xfrm>
                <a:off x="4239652" y="5226719"/>
                <a:ext cx="180980" cy="24843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hteck 52"/>
              <p:cNvSpPr/>
              <p:nvPr/>
            </p:nvSpPr>
            <p:spPr>
              <a:xfrm>
                <a:off x="7180594" y="5231642"/>
                <a:ext cx="180980" cy="26803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" name="Gruppieren 6"/>
          <p:cNvGrpSpPr/>
          <p:nvPr/>
        </p:nvGrpSpPr>
        <p:grpSpPr>
          <a:xfrm>
            <a:off x="2180374" y="3308361"/>
            <a:ext cx="3665595" cy="1625541"/>
            <a:chOff x="2180374" y="3308361"/>
            <a:chExt cx="3665595" cy="1625541"/>
          </a:xfrm>
        </p:grpSpPr>
        <p:pic>
          <p:nvPicPr>
            <p:cNvPr id="64" name="Grafik 6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6011" y="4338566"/>
              <a:ext cx="416904" cy="416904"/>
            </a:xfrm>
            <a:prstGeom prst="rect">
              <a:avLst/>
            </a:prstGeom>
          </p:spPr>
        </p:pic>
        <p:cxnSp>
          <p:nvCxnSpPr>
            <p:cNvPr id="10" name="Gerader Verbinder 9"/>
            <p:cNvCxnSpPr/>
            <p:nvPr/>
          </p:nvCxnSpPr>
          <p:spPr bwMode="auto">
            <a:xfrm>
              <a:off x="2777607" y="3308361"/>
              <a:ext cx="285607" cy="945828"/>
            </a:xfrm>
            <a:prstGeom prst="line">
              <a:avLst/>
            </a:prstGeom>
            <a:solidFill>
              <a:schemeClr val="accent2"/>
            </a:solidFill>
            <a:ln w="762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r Verbinder 12"/>
            <p:cNvCxnSpPr/>
            <p:nvPr/>
          </p:nvCxnSpPr>
          <p:spPr bwMode="auto">
            <a:xfrm>
              <a:off x="3066445" y="4254189"/>
              <a:ext cx="2779524" cy="1105"/>
            </a:xfrm>
            <a:prstGeom prst="line">
              <a:avLst/>
            </a:prstGeom>
            <a:solidFill>
              <a:schemeClr val="accent2"/>
            </a:solidFill>
            <a:ln w="762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feld 47"/>
            <p:cNvSpPr txBox="1"/>
            <p:nvPr/>
          </p:nvSpPr>
          <p:spPr>
            <a:xfrm>
              <a:off x="2180374" y="4641193"/>
              <a:ext cx="1407758" cy="29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Implementation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533457" y="2715491"/>
            <a:ext cx="8670507" cy="833371"/>
            <a:chOff x="533457" y="2715491"/>
            <a:chExt cx="8670507" cy="833371"/>
          </a:xfrm>
        </p:grpSpPr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277" y="2970339"/>
              <a:ext cx="262428" cy="262428"/>
            </a:xfrm>
            <a:prstGeom prst="rect">
              <a:avLst/>
            </a:prstGeom>
          </p:spPr>
        </p:pic>
        <p:grpSp>
          <p:nvGrpSpPr>
            <p:cNvPr id="3" name="Gruppieren 2"/>
            <p:cNvGrpSpPr/>
            <p:nvPr/>
          </p:nvGrpSpPr>
          <p:grpSpPr>
            <a:xfrm>
              <a:off x="533457" y="2715491"/>
              <a:ext cx="8670507" cy="833371"/>
              <a:chOff x="533457" y="2715491"/>
              <a:chExt cx="8670507" cy="833371"/>
            </a:xfrm>
          </p:grpSpPr>
          <p:cxnSp>
            <p:nvCxnSpPr>
              <p:cNvPr id="12" name="Gerader Verbinder 11"/>
              <p:cNvCxnSpPr/>
              <p:nvPr/>
            </p:nvCxnSpPr>
            <p:spPr bwMode="auto">
              <a:xfrm>
                <a:off x="2818796" y="3308361"/>
                <a:ext cx="571413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5" name="Gruppieren 24"/>
              <p:cNvGrpSpPr/>
              <p:nvPr/>
            </p:nvGrpSpPr>
            <p:grpSpPr>
              <a:xfrm>
                <a:off x="8625848" y="3030121"/>
                <a:ext cx="484252" cy="518741"/>
                <a:chOff x="8621950" y="3490797"/>
                <a:chExt cx="484252" cy="518741"/>
              </a:xfrm>
            </p:grpSpPr>
            <p:sp>
              <p:nvSpPr>
                <p:cNvPr id="17" name="Rechteck 16"/>
                <p:cNvSpPr/>
                <p:nvPr/>
              </p:nvSpPr>
              <p:spPr bwMode="auto">
                <a:xfrm>
                  <a:off x="8783706" y="3490797"/>
                  <a:ext cx="160741" cy="160741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mtClean="0">
                    <a:solidFill>
                      <a:schemeClr val="bg1"/>
                    </a:solidFill>
                    <a:latin typeface="Arial" pitchFamily="-65" charset="0"/>
                    <a:ea typeface="Lucida Sans Unicode" pitchFamily="-65" charset="-52"/>
                    <a:cs typeface="Lucida Sans Unicode" pitchFamily="-65" charset="-52"/>
                  </a:endParaRPr>
                </a:p>
              </p:txBody>
            </p:sp>
            <p:sp>
              <p:nvSpPr>
                <p:cNvPr id="58" name="Rechteck 57"/>
                <p:cNvSpPr/>
                <p:nvPr/>
              </p:nvSpPr>
              <p:spPr bwMode="auto">
                <a:xfrm>
                  <a:off x="8621950" y="3848797"/>
                  <a:ext cx="160741" cy="160741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mtClean="0">
                    <a:solidFill>
                      <a:schemeClr val="bg1"/>
                    </a:solidFill>
                    <a:latin typeface="Arial" pitchFamily="-65" charset="0"/>
                    <a:ea typeface="Lucida Sans Unicode" pitchFamily="-65" charset="-52"/>
                    <a:cs typeface="Lucida Sans Unicode" pitchFamily="-65" charset="-52"/>
                  </a:endParaRPr>
                </a:p>
              </p:txBody>
            </p:sp>
            <p:sp>
              <p:nvSpPr>
                <p:cNvPr id="59" name="Rechteck 58"/>
                <p:cNvSpPr/>
                <p:nvPr/>
              </p:nvSpPr>
              <p:spPr bwMode="auto">
                <a:xfrm>
                  <a:off x="8945461" y="3848797"/>
                  <a:ext cx="160741" cy="160741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mtClean="0">
                    <a:solidFill>
                      <a:schemeClr val="bg1"/>
                    </a:solidFill>
                    <a:latin typeface="Arial" pitchFamily="-65" charset="0"/>
                    <a:ea typeface="Lucida Sans Unicode" pitchFamily="-65" charset="-52"/>
                    <a:cs typeface="Lucida Sans Unicode" pitchFamily="-65" charset="-52"/>
                  </a:endParaRPr>
                </a:p>
              </p:txBody>
            </p:sp>
            <p:cxnSp>
              <p:nvCxnSpPr>
                <p:cNvPr id="20" name="Gewinkelte Verbindung 19"/>
                <p:cNvCxnSpPr>
                  <a:stCxn id="58" idx="0"/>
                  <a:endCxn id="17" idx="2"/>
                </p:cNvCxnSpPr>
                <p:nvPr/>
              </p:nvCxnSpPr>
              <p:spPr bwMode="auto">
                <a:xfrm rot="5400000" flipH="1" flipV="1">
                  <a:off x="8684570" y="3669290"/>
                  <a:ext cx="197259" cy="161756"/>
                </a:xfrm>
                <a:prstGeom prst="bentConnector3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" name="Gewinkelte Verbindung 59"/>
                <p:cNvCxnSpPr>
                  <a:stCxn id="59" idx="0"/>
                  <a:endCxn id="17" idx="2"/>
                </p:cNvCxnSpPr>
                <p:nvPr/>
              </p:nvCxnSpPr>
              <p:spPr bwMode="auto">
                <a:xfrm rot="16200000" flipV="1">
                  <a:off x="8846326" y="3669290"/>
                  <a:ext cx="197259" cy="161755"/>
                </a:xfrm>
                <a:prstGeom prst="bentConnector3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9" name="Gerader Verbinder 8"/>
              <p:cNvCxnSpPr/>
              <p:nvPr/>
            </p:nvCxnSpPr>
            <p:spPr bwMode="auto">
              <a:xfrm>
                <a:off x="533457" y="3308361"/>
                <a:ext cx="2237288" cy="0"/>
              </a:xfrm>
              <a:prstGeom prst="line">
                <a:avLst/>
              </a:prstGeom>
              <a:solidFill>
                <a:schemeClr val="accent2"/>
              </a:solidFill>
              <a:ln w="7620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Textfeld 37"/>
              <p:cNvSpPr txBox="1"/>
              <p:nvPr/>
            </p:nvSpPr>
            <p:spPr>
              <a:xfrm>
                <a:off x="585243" y="2977346"/>
                <a:ext cx="2084225" cy="292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Formalization, proofs,…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2736148" y="2982227"/>
                <a:ext cx="1274709" cy="292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Constraints </a:t>
                </a:r>
                <a:r>
                  <a:rPr lang="en-US" sz="1400" b="1">
                    <a:solidFill>
                      <a:srgbClr val="33CC33"/>
                    </a:solidFill>
                  </a:rPr>
                  <a:t>✓</a:t>
                </a:r>
                <a:endParaRPr lang="en-US" sz="1400" b="1" dirty="0">
                  <a:solidFill>
                    <a:srgbClr val="33CC33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8531985" y="2715491"/>
                <a:ext cx="671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Model</a:t>
                </a:r>
                <a:endParaRPr lang="en-US" sz="1400" b="1" dirty="0">
                  <a:solidFill>
                    <a:srgbClr val="33CC33"/>
                  </a:solidFill>
                </a:endParaRPr>
              </a:p>
            </p:txBody>
          </p:sp>
        </p:grpSp>
      </p:grpSp>
      <p:grpSp>
        <p:nvGrpSpPr>
          <p:cNvPr id="14" name="Gruppieren 13"/>
          <p:cNvGrpSpPr/>
          <p:nvPr/>
        </p:nvGrpSpPr>
        <p:grpSpPr>
          <a:xfrm>
            <a:off x="5079297" y="4079076"/>
            <a:ext cx="4095011" cy="977293"/>
            <a:chOff x="5079297" y="4079076"/>
            <a:chExt cx="4095011" cy="977293"/>
          </a:xfrm>
        </p:grpSpPr>
        <p:sp>
          <p:nvSpPr>
            <p:cNvPr id="27" name="Textfeld 26"/>
            <p:cNvSpPr txBox="1"/>
            <p:nvPr/>
          </p:nvSpPr>
          <p:spPr>
            <a:xfrm>
              <a:off x="8608929" y="451699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&lt;/&gt;</a:t>
              </a:r>
              <a:endParaRPr lang="en-US" sz="1000"/>
            </a:p>
          </p:txBody>
        </p:sp>
        <p:pic>
          <p:nvPicPr>
            <p:cNvPr id="65" name="Grafik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529" y="4338566"/>
              <a:ext cx="416904" cy="416904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>
            <a:xfrm>
              <a:off x="7361388" y="4763660"/>
              <a:ext cx="1736373" cy="29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Level of abstraction</a:t>
              </a:r>
            </a:p>
          </p:txBody>
        </p:sp>
        <p:cxnSp>
          <p:nvCxnSpPr>
            <p:cNvPr id="19" name="Gerader Verbinder 18"/>
            <p:cNvCxnSpPr/>
            <p:nvPr/>
          </p:nvCxnSpPr>
          <p:spPr bwMode="auto">
            <a:xfrm>
              <a:off x="5850616" y="4254189"/>
              <a:ext cx="177625" cy="452159"/>
            </a:xfrm>
            <a:prstGeom prst="line">
              <a:avLst/>
            </a:prstGeom>
            <a:solidFill>
              <a:schemeClr val="accent2"/>
            </a:solidFill>
            <a:ln w="762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r Verbinder 20"/>
            <p:cNvCxnSpPr/>
            <p:nvPr/>
          </p:nvCxnSpPr>
          <p:spPr bwMode="auto">
            <a:xfrm flipV="1">
              <a:off x="6036469" y="4708449"/>
              <a:ext cx="2572460" cy="1664"/>
            </a:xfrm>
            <a:prstGeom prst="line">
              <a:avLst/>
            </a:prstGeom>
            <a:solidFill>
              <a:schemeClr val="accent2"/>
            </a:solidFill>
            <a:ln w="762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feld 33"/>
            <p:cNvSpPr txBox="1"/>
            <p:nvPr/>
          </p:nvSpPr>
          <p:spPr>
            <a:xfrm>
              <a:off x="5079297" y="4641208"/>
              <a:ext cx="752129" cy="292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Porting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5900631" y="4079076"/>
              <a:ext cx="12250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Limitations </a:t>
              </a:r>
              <a:r>
                <a:rPr lang="en-US" sz="1400" b="1" smtClean="0">
                  <a:solidFill>
                    <a:srgbClr val="33CC33"/>
                  </a:solidFill>
                </a:rPr>
                <a:t>✓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41" name="Grafik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5382" y="4325132"/>
              <a:ext cx="281515" cy="281515"/>
            </a:xfrm>
            <a:prstGeom prst="rect">
              <a:avLst/>
            </a:prstGeom>
          </p:spPr>
        </p:pic>
        <p:sp>
          <p:nvSpPr>
            <p:cNvPr id="61" name="Textfeld 60"/>
            <p:cNvSpPr txBox="1"/>
            <p:nvPr/>
          </p:nvSpPr>
          <p:spPr>
            <a:xfrm>
              <a:off x="8561640" y="4319360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Code</a:t>
              </a:r>
              <a:endParaRPr lang="en-US" sz="1400" b="1" dirty="0">
                <a:solidFill>
                  <a:srgbClr val="33CC33"/>
                </a:solidFill>
              </a:endParaRPr>
            </a:p>
          </p:txBody>
        </p:sp>
      </p:grpSp>
      <p:pic>
        <p:nvPicPr>
          <p:cNvPr id="8" name="Grafik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007" y="1537028"/>
            <a:ext cx="2992848" cy="3989466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7020272" y="5907019"/>
            <a:ext cx="18641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>
                <a:hlinkClick r:id="rId11"/>
              </a:rPr>
              <a:t>https://</a:t>
            </a:r>
            <a:r>
              <a:rPr lang="en-US" sz="1050" smtClean="0">
                <a:hlinkClick r:id="rId11"/>
              </a:rPr>
              <a:t>www.flocklab.ethz.ch/wiki/chrome/site/wiki_public/observer/outdoor_1.jpg</a:t>
            </a:r>
            <a:r>
              <a:rPr lang="en-US" sz="1050" smtClean="0"/>
              <a:t> </a:t>
            </a:r>
            <a:endParaRPr lang="en-US" sz="1050"/>
          </a:p>
        </p:txBody>
      </p:sp>
      <p:grpSp>
        <p:nvGrpSpPr>
          <p:cNvPr id="22" name="Gruppieren 21"/>
          <p:cNvGrpSpPr/>
          <p:nvPr/>
        </p:nvGrpSpPr>
        <p:grpSpPr>
          <a:xfrm>
            <a:off x="-8551560" y="4163124"/>
            <a:ext cx="2152443" cy="1493780"/>
            <a:chOff x="9214499" y="3351201"/>
            <a:chExt cx="3692172" cy="2562341"/>
          </a:xfrm>
        </p:grpSpPr>
        <p:pic>
          <p:nvPicPr>
            <p:cNvPr id="49" name="Grafik 4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4499" y="3351201"/>
              <a:ext cx="1800000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0" name="Grafik 4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0968" y="4113542"/>
              <a:ext cx="1790374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1" name="Grafik 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170" y="3519762"/>
              <a:ext cx="1797600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2" name="Grafik 61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1852" y="3889845"/>
              <a:ext cx="1804819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63" name="Grafik 62"/>
          <p:cNvPicPr>
            <a:picLocks noChangeAspect="1"/>
          </p:cNvPicPr>
          <p:nvPr/>
        </p:nvPicPr>
        <p:blipFill rotWithShape="1">
          <a:blip r:embed="rId6"/>
          <a:srcRect l="4828" t="3903" b="27187"/>
          <a:stretch/>
        </p:blipFill>
        <p:spPr>
          <a:xfrm>
            <a:off x="228463" y="2095430"/>
            <a:ext cx="2794775" cy="3431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359" y="1537028"/>
            <a:ext cx="2746906" cy="43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2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1819633"/>
            <a:ext cx="8945830" cy="460584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Pattern matching code (II)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20</a:t>
            </a:fld>
            <a:endParaRPr lang="en-US"/>
          </a:p>
        </p:txBody>
      </p:sp>
      <p:sp>
        <p:nvSpPr>
          <p:cNvPr id="51" name="Rechteck 50"/>
          <p:cNvSpPr/>
          <p:nvPr/>
        </p:nvSpPr>
        <p:spPr bwMode="auto">
          <a:xfrm>
            <a:off x="1533696" y="2771409"/>
            <a:ext cx="6865194" cy="1353279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12" name="Eingekerbter Richtungspfeil 11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3" name="Eingekerbter Richtungspfeil 12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14" name="Eingekerbter Richtungspfeil 13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9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Codegen.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sp>
        <p:nvSpPr>
          <p:cNvPr id="52" name="Rechteck 51"/>
          <p:cNvSpPr/>
          <p:nvPr/>
        </p:nvSpPr>
        <p:spPr bwMode="auto">
          <a:xfrm>
            <a:off x="1533696" y="4133088"/>
            <a:ext cx="6865194" cy="2155148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179050" y="110210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…</a:t>
            </a:r>
            <a:endParaRPr lang="en-US" sz="3600" b="1"/>
          </a:p>
        </p:txBody>
      </p:sp>
      <p:sp>
        <p:nvSpPr>
          <p:cNvPr id="122" name="Rechteck 121"/>
          <p:cNvSpPr/>
          <p:nvPr/>
        </p:nvSpPr>
        <p:spPr bwMode="auto">
          <a:xfrm>
            <a:off x="1259632" y="1819633"/>
            <a:ext cx="118824" cy="88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76" name="Rechteck 75"/>
          <p:cNvSpPr/>
          <p:nvPr/>
        </p:nvSpPr>
        <p:spPr bwMode="auto">
          <a:xfrm>
            <a:off x="5328841" y="3789040"/>
            <a:ext cx="3456384" cy="2545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6630196" y="4933384"/>
            <a:ext cx="1036746" cy="447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e12: Link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== UNCL.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:= INACTIVE</a:t>
            </a:r>
          </a:p>
        </p:txBody>
      </p:sp>
      <p:sp>
        <p:nvSpPr>
          <p:cNvPr id="81" name="Rechteck 80"/>
          <p:cNvSpPr/>
          <p:nvPr/>
        </p:nvSpPr>
        <p:spPr>
          <a:xfrm>
            <a:off x="6630195" y="4460385"/>
            <a:ext cx="1048135" cy="283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this : LStarKTCAlgorithm </a:t>
            </a:r>
          </a:p>
        </p:txBody>
      </p:sp>
      <p:sp>
        <p:nvSpPr>
          <p:cNvPr id="82" name="Rechteck 81"/>
          <p:cNvSpPr/>
          <p:nvPr/>
        </p:nvSpPr>
        <p:spPr>
          <a:xfrm>
            <a:off x="8007883" y="5015663"/>
            <a:ext cx="632731" cy="283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n2: Node</a:t>
            </a:r>
          </a:p>
        </p:txBody>
      </p:sp>
      <p:sp>
        <p:nvSpPr>
          <p:cNvPr id="84" name="Rechteck 83"/>
          <p:cNvSpPr/>
          <p:nvPr/>
        </p:nvSpPr>
        <p:spPr>
          <a:xfrm>
            <a:off x="6862922" y="4035717"/>
            <a:ext cx="632731" cy="283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n3: Node</a:t>
            </a:r>
          </a:p>
        </p:txBody>
      </p:sp>
      <p:sp>
        <p:nvSpPr>
          <p:cNvPr id="86" name="Rechteck 85"/>
          <p:cNvSpPr/>
          <p:nvPr/>
        </p:nvSpPr>
        <p:spPr>
          <a:xfrm>
            <a:off x="5534629" y="4460385"/>
            <a:ext cx="632731" cy="283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e13: Link</a:t>
            </a:r>
          </a:p>
        </p:txBody>
      </p:sp>
      <p:sp>
        <p:nvSpPr>
          <p:cNvPr id="87" name="Rechteck 86"/>
          <p:cNvSpPr/>
          <p:nvPr/>
        </p:nvSpPr>
        <p:spPr>
          <a:xfrm>
            <a:off x="5534629" y="5015663"/>
            <a:ext cx="632731" cy="283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n1 : Node</a:t>
            </a:r>
          </a:p>
        </p:txBody>
      </p:sp>
      <p:sp>
        <p:nvSpPr>
          <p:cNvPr id="88" name="Rechteck 87"/>
          <p:cNvSpPr/>
          <p:nvPr/>
        </p:nvSpPr>
        <p:spPr>
          <a:xfrm>
            <a:off x="8011454" y="4460385"/>
            <a:ext cx="632731" cy="283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e32 : Link</a:t>
            </a:r>
          </a:p>
        </p:txBody>
      </p:sp>
      <p:cxnSp>
        <p:nvCxnSpPr>
          <p:cNvPr id="89" name="Gerader Verbinder 88"/>
          <p:cNvCxnSpPr>
            <a:stCxn id="86" idx="2"/>
            <a:endCxn id="87" idx="0"/>
          </p:cNvCxnSpPr>
          <p:nvPr/>
        </p:nvCxnSpPr>
        <p:spPr>
          <a:xfrm>
            <a:off x="5850994" y="4743496"/>
            <a:ext cx="0" cy="27216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90" name="Gerader Verbinder 35"/>
          <p:cNvCxnSpPr>
            <a:stCxn id="84" idx="1"/>
            <a:endCxn id="86" idx="0"/>
          </p:cNvCxnSpPr>
          <p:nvPr/>
        </p:nvCxnSpPr>
        <p:spPr>
          <a:xfrm rot="10800000" flipV="1">
            <a:off x="5850996" y="4177273"/>
            <a:ext cx="1011927" cy="283112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91" name="Gerader Verbinder 90"/>
          <p:cNvCxnSpPr>
            <a:stCxn id="80" idx="1"/>
            <a:endCxn id="87" idx="3"/>
          </p:cNvCxnSpPr>
          <p:nvPr/>
        </p:nvCxnSpPr>
        <p:spPr>
          <a:xfrm flipH="1">
            <a:off x="6167360" y="5157219"/>
            <a:ext cx="462836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92" name="Gerader Verbinder 91"/>
          <p:cNvCxnSpPr>
            <a:stCxn id="82" idx="1"/>
            <a:endCxn id="80" idx="3"/>
          </p:cNvCxnSpPr>
          <p:nvPr/>
        </p:nvCxnSpPr>
        <p:spPr>
          <a:xfrm flipH="1">
            <a:off x="7666942" y="5157219"/>
            <a:ext cx="340941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93" name="Gerader Verbinder 44"/>
          <p:cNvCxnSpPr>
            <a:stCxn id="84" idx="3"/>
            <a:endCxn id="88" idx="0"/>
          </p:cNvCxnSpPr>
          <p:nvPr/>
        </p:nvCxnSpPr>
        <p:spPr>
          <a:xfrm>
            <a:off x="7495653" y="4177273"/>
            <a:ext cx="832167" cy="283112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94" name="Gerader Verbinder 93"/>
          <p:cNvCxnSpPr>
            <a:stCxn id="88" idx="2"/>
            <a:endCxn id="82" idx="0"/>
          </p:cNvCxnSpPr>
          <p:nvPr/>
        </p:nvCxnSpPr>
        <p:spPr>
          <a:xfrm flipH="1">
            <a:off x="8324248" y="4743496"/>
            <a:ext cx="3571" cy="27216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95" name="Gerader Verbinder 94"/>
          <p:cNvCxnSpPr>
            <a:stCxn id="81" idx="1"/>
            <a:endCxn id="87" idx="3"/>
          </p:cNvCxnSpPr>
          <p:nvPr/>
        </p:nvCxnSpPr>
        <p:spPr>
          <a:xfrm flipH="1">
            <a:off x="6167360" y="4601941"/>
            <a:ext cx="462835" cy="555278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96" name="Textfeld 95"/>
          <p:cNvSpPr txBox="1"/>
          <p:nvPr/>
        </p:nvSpPr>
        <p:spPr>
          <a:xfrm>
            <a:off x="5695753" y="4285321"/>
            <a:ext cx="801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in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6714433" y="3999521"/>
            <a:ext cx="12022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8391845" y="4862906"/>
            <a:ext cx="12022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7869352" y="5177609"/>
            <a:ext cx="12022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6194393" y="5178095"/>
            <a:ext cx="1362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5656925" y="4851850"/>
            <a:ext cx="1362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7523916" y="3999521"/>
            <a:ext cx="1362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5656925" y="4710294"/>
            <a:ext cx="1442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8391845" y="4280525"/>
            <a:ext cx="1442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8391845" y="4729252"/>
            <a:ext cx="801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in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6033199" y="4825929"/>
            <a:ext cx="23083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node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6480013" y="5177933"/>
            <a:ext cx="1442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7696913" y="5182436"/>
            <a:ext cx="801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in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117" name="Gerader Verbinder 116"/>
          <p:cNvCxnSpPr/>
          <p:nvPr/>
        </p:nvCxnSpPr>
        <p:spPr>
          <a:xfrm>
            <a:off x="6630195" y="5093402"/>
            <a:ext cx="1036746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0" name="Rechteck 49"/>
          <p:cNvSpPr/>
          <p:nvPr/>
        </p:nvSpPr>
        <p:spPr>
          <a:xfrm>
            <a:off x="5534629" y="5953619"/>
            <a:ext cx="3105172" cy="150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5535443" y="5429586"/>
            <a:ext cx="3105172" cy="707886"/>
          </a:xfrm>
          <a:prstGeom prst="rect">
            <a:avLst/>
          </a:prstGeom>
          <a:noFill/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max(maxWeight,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min(minWeight,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*(kMinWeight, minWeight, this.k)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maxWeight); &gt;(e12.weight, kMinWeight)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hopCountOK(e12.hopCount, e13.hopCount, e32.hopCount, a)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1259632" y="2771409"/>
            <a:ext cx="7380169" cy="3365577"/>
            <a:chOff x="1259632" y="2771409"/>
            <a:chExt cx="7380169" cy="3365577"/>
          </a:xfrm>
        </p:grpSpPr>
        <p:sp>
          <p:nvSpPr>
            <p:cNvPr id="123" name="Rechteck 122"/>
            <p:cNvSpPr/>
            <p:nvPr/>
          </p:nvSpPr>
          <p:spPr bwMode="auto">
            <a:xfrm>
              <a:off x="1259632" y="2771409"/>
              <a:ext cx="118824" cy="13512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124" name="Textfeld 123"/>
            <p:cNvSpPr txBox="1"/>
            <p:nvPr/>
          </p:nvSpPr>
          <p:spPr>
            <a:xfrm>
              <a:off x="5534629" y="5429100"/>
              <a:ext cx="3105172" cy="7078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max(maxWeight, e13.weight, e32.weight)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min(minWeight, e13.weight, e32.weight)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*(kMinWeight, minWeight, this.k)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&gt;(e12.weight, maxWeight); &gt;(e12.weight, kMinWeight)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hopCountOK(e12.hopCount, e13.hopCount, e32.hopCount, a)</a:t>
              </a: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2795698" y="4862906"/>
            <a:ext cx="2498435" cy="1431208"/>
            <a:chOff x="7411905" y="4993556"/>
            <a:chExt cx="2498435" cy="1431208"/>
          </a:xfrm>
        </p:grpSpPr>
        <p:sp>
          <p:nvSpPr>
            <p:cNvPr id="18" name="Textfeld 17"/>
            <p:cNvSpPr txBox="1"/>
            <p:nvPr/>
          </p:nvSpPr>
          <p:spPr>
            <a:xfrm>
              <a:off x="8322055" y="5811830"/>
              <a:ext cx="1588285" cy="612934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>
                  <a:solidFill>
                    <a:schemeClr val="bg1"/>
                  </a:solidFill>
                </a:rPr>
                <a:t>Memory </a:t>
              </a:r>
              <a:r>
                <a:rPr lang="en-US" sz="1200" b="1" smtClean="0">
                  <a:solidFill>
                    <a:schemeClr val="bg1"/>
                  </a:solidFill>
                </a:rPr>
                <a:t>mgmt. (II)</a:t>
              </a:r>
              <a:endParaRPr lang="en-US" sz="1200" b="1">
                <a:solidFill>
                  <a:schemeClr val="bg1"/>
                </a:solidFill>
              </a:endParaRPr>
            </a:p>
            <a:p>
              <a:r>
                <a:rPr lang="en-US" sz="120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malloc</a:t>
              </a:r>
              <a:r>
                <a:rPr lang="en-US" sz="1200">
                  <a:solidFill>
                    <a:schemeClr val="bg1"/>
                  </a:solidFill>
                </a:rPr>
                <a:t> </a:t>
              </a:r>
              <a:r>
                <a:rPr lang="en-US" sz="1200" smtClean="0">
                  <a:solidFill>
                    <a:schemeClr val="bg1"/>
                  </a:solidFill>
                </a:rPr>
                <a:t>on match, notification on error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19" name="Gerade Verbindung mit Pfeil 9"/>
            <p:cNvCxnSpPr>
              <a:stCxn id="18" idx="0"/>
            </p:cNvCxnSpPr>
            <p:nvPr/>
          </p:nvCxnSpPr>
          <p:spPr bwMode="auto">
            <a:xfrm rot="16200000" flipV="1">
              <a:off x="7854915" y="4550546"/>
              <a:ext cx="818274" cy="1704293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3" name="Rechteck 52"/>
          <p:cNvSpPr/>
          <p:nvPr/>
        </p:nvSpPr>
        <p:spPr bwMode="auto">
          <a:xfrm>
            <a:off x="1258932" y="4177272"/>
            <a:ext cx="118824" cy="206003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5982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 for code size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smtClean="0"/>
              <a:t>… instead of </a:t>
            </a:r>
            <a:r>
              <a:rPr lang="en-US" smtClean="0"/>
              <a:t>runtime/scalability </a:t>
            </a:r>
            <a:r>
              <a:rPr lang="en-US" b="0" smtClean="0"/>
              <a:t>because </a:t>
            </a:r>
            <a:r>
              <a:rPr lang="en-US" smtClean="0"/>
              <a:t>(code) memory is scarcer</a:t>
            </a:r>
            <a:r>
              <a:rPr lang="en-US" b="0" smtClean="0"/>
              <a:t> (ca. 48kB)!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21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80103" y="6227813"/>
            <a:ext cx="838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t>Size of compiled sensor images (Contiki 3.0),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</a:rPr>
              <a:t>supp. resources available at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en-US" sz="105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github.com/eMoflon/cmoflon/releases/tag/cmoflon_1.0.0</a:t>
            </a:r>
            <a:r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9" name="Eingekerbter Richtungspfeil 8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0" name="Eingekerbter Richtungspfeil 9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11" name="Eingekerbter Richtungspfeil 10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9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Codegen.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8565"/>
              </p:ext>
            </p:extLst>
          </p:nvPr>
        </p:nvGraphicFramePr>
        <p:xfrm>
          <a:off x="336078" y="2228447"/>
          <a:ext cx="8412388" cy="266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1626"/>
                <a:gridCol w="1872208"/>
                <a:gridCol w="2520280"/>
                <a:gridCol w="24482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smtClean="0"/>
                        <a:t>Algorithm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Image</a:t>
                      </a:r>
                      <a:r>
                        <a:rPr lang="en-US" sz="1800" baseline="0" smtClean="0"/>
                        <a:t> Size[B]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Δ</a:t>
                      </a:r>
                      <a:r>
                        <a:rPr lang="en-US" sz="1800" baseline="0" smtClean="0"/>
                        <a:t> rel. to NoTC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smtClean="0"/>
                        <a:t>Δ </a:t>
                      </a:r>
                      <a:r>
                        <a:rPr lang="en-US" sz="1800" smtClean="0"/>
                        <a:t>rel. to Man.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/>
                        <a:t>No TC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36 917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/>
                        <a:t>kTC	Man</a:t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	Gen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39 135</a:t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40</a:t>
                      </a:r>
                      <a:r>
                        <a:rPr lang="en-US" sz="1800" baseline="0" smtClean="0"/>
                        <a:t> 897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+2 218 (+ 6.0 %)</a:t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+3 980 (+10.8%)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/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+1</a:t>
                      </a:r>
                      <a:r>
                        <a:rPr lang="en-US" sz="1800" baseline="0" smtClean="0"/>
                        <a:t> 762 (+ 79.2%)</a:t>
                      </a:r>
                      <a:endParaRPr 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/>
                        <a:t>l*-kTC	Man</a:t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	Gen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40</a:t>
                      </a:r>
                      <a:r>
                        <a:rPr lang="en-US" sz="1800" baseline="0" smtClean="0"/>
                        <a:t> 293</a:t>
                      </a:r>
                      <a:br>
                        <a:rPr lang="en-US" sz="1800" baseline="0" smtClean="0"/>
                      </a:br>
                      <a:r>
                        <a:rPr lang="en-US" sz="1800" baseline="0" smtClean="0"/>
                        <a:t>42 247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+3</a:t>
                      </a:r>
                      <a:r>
                        <a:rPr lang="en-US" sz="1800" baseline="0" smtClean="0"/>
                        <a:t> 376 (+  9.1%)</a:t>
                      </a:r>
                      <a:br>
                        <a:rPr lang="en-US" sz="1800" baseline="0" smtClean="0"/>
                      </a:br>
                      <a:r>
                        <a:rPr lang="en-US" sz="1800" baseline="0" smtClean="0"/>
                        <a:t>+5 330 (+14.4%)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/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+1 954</a:t>
                      </a:r>
                      <a:r>
                        <a:rPr lang="en-US" sz="1800" baseline="0" smtClean="0"/>
                        <a:t> (+ </a:t>
                      </a:r>
                      <a:r>
                        <a:rPr lang="en-US" sz="1800" smtClean="0"/>
                        <a:t>57.9%)</a:t>
                      </a:r>
                      <a:endParaRPr 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/>
                        <a:t>LMST	Man</a:t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	Gen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39 395</a:t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42 799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+2 478 (+  6.7%)</a:t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+</a:t>
                      </a:r>
                      <a:r>
                        <a:rPr lang="en-US" sz="1800" baseline="0" smtClean="0"/>
                        <a:t>5 882 (+15.9%)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/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+3 404 (+137.4%)</a:t>
                      </a:r>
                      <a:endParaRPr lang="en-US" sz="18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uppieren 14"/>
          <p:cNvGrpSpPr/>
          <p:nvPr/>
        </p:nvGrpSpPr>
        <p:grpSpPr>
          <a:xfrm>
            <a:off x="3790750" y="2128467"/>
            <a:ext cx="2570612" cy="3999366"/>
            <a:chOff x="3790750" y="2128467"/>
            <a:chExt cx="2570612" cy="3999366"/>
          </a:xfrm>
        </p:grpSpPr>
        <p:sp>
          <p:nvSpPr>
            <p:cNvPr id="13" name="Abgerundete rechteckige Legende 12"/>
            <p:cNvSpPr/>
            <p:nvPr/>
          </p:nvSpPr>
          <p:spPr bwMode="auto">
            <a:xfrm>
              <a:off x="4067944" y="5365236"/>
              <a:ext cx="2016224" cy="762597"/>
            </a:xfrm>
            <a:prstGeom prst="wedgeRoundRectCallout">
              <a:avLst>
                <a:gd name="adj1" fmla="val 21912"/>
                <a:gd name="adj2" fmla="val -108775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Increase relative to image size: +4.8pp..+9.2pp</a:t>
              </a: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3790750" y="2128467"/>
              <a:ext cx="2570612" cy="2791824"/>
            </a:xfrm>
            <a:prstGeom prst="rect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336078" y="2598159"/>
            <a:ext cx="8412388" cy="345065"/>
            <a:chOff x="336078" y="2598159"/>
            <a:chExt cx="8412388" cy="345065"/>
          </a:xfrm>
        </p:grpSpPr>
        <p:sp>
          <p:nvSpPr>
            <p:cNvPr id="14" name="Abgerundete rechteckige Legende 13"/>
            <p:cNvSpPr/>
            <p:nvPr/>
          </p:nvSpPr>
          <p:spPr bwMode="auto">
            <a:xfrm>
              <a:off x="4788024" y="2622907"/>
              <a:ext cx="3960442" cy="295570"/>
            </a:xfrm>
            <a:prstGeom prst="wedgeRoundRectCallout">
              <a:avLst>
                <a:gd name="adj1" fmla="val -76760"/>
                <a:gd name="adj2" fmla="val 7331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"Boilerplate:" OS + sample application</a:t>
              </a: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36078" y="2598159"/>
              <a:ext cx="3371825" cy="345065"/>
            </a:xfrm>
            <a:prstGeom prst="rect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09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pieren 75"/>
          <p:cNvGrpSpPr/>
          <p:nvPr/>
        </p:nvGrpSpPr>
        <p:grpSpPr>
          <a:xfrm>
            <a:off x="1965534" y="2547524"/>
            <a:ext cx="6863012" cy="2390549"/>
            <a:chOff x="-7386757" y="976649"/>
            <a:chExt cx="6863012" cy="2390549"/>
          </a:xfrm>
        </p:grpSpPr>
        <p:pic>
          <p:nvPicPr>
            <p:cNvPr id="78" name="Grafik 77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958"/>
            <a:stretch/>
          </p:blipFill>
          <p:spPr>
            <a:xfrm>
              <a:off x="-3342112" y="1227083"/>
              <a:ext cx="2818367" cy="1767321"/>
            </a:xfrm>
            <a:prstGeom prst="rect">
              <a:avLst/>
            </a:prstGeom>
          </p:spPr>
        </p:pic>
        <p:pic>
          <p:nvPicPr>
            <p:cNvPr id="77" name="Grafik 76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-5419518" y="976649"/>
              <a:ext cx="1497693" cy="2390549"/>
            </a:xfrm>
            <a:prstGeom prst="rect">
              <a:avLst/>
            </a:prstGeom>
          </p:spPr>
        </p:pic>
        <p:pic>
          <p:nvPicPr>
            <p:cNvPr id="79" name="Grafik 78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4828" t="3903" b="27187"/>
            <a:stretch/>
          </p:blipFill>
          <p:spPr>
            <a:xfrm>
              <a:off x="-7386757" y="1310402"/>
              <a:ext cx="1195863" cy="14681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and Outlook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6" y="1521744"/>
            <a:ext cx="8640763" cy="47894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smtClean="0"/>
              <a:t>Generate </a:t>
            </a:r>
            <a:r>
              <a:rPr lang="en-US" smtClean="0"/>
              <a:t>embedded C code </a:t>
            </a:r>
            <a:r>
              <a:rPr lang="en-US" b="0" smtClean="0"/>
              <a:t>of Topology Control algorithms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Extensible</a:t>
            </a:r>
            <a:r>
              <a:rPr lang="en-US" b="0" smtClean="0"/>
              <a:t>, dynamic memory &amp; null-pointer handling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Compatible </a:t>
            </a:r>
            <a:r>
              <a:rPr lang="en-US" b="0" smtClean="0"/>
              <a:t>with previous simulation support</a:t>
            </a:r>
          </a:p>
          <a:p>
            <a:pPr>
              <a:buFontTx/>
              <a:buChar char="-"/>
            </a:pPr>
            <a:endParaRPr lang="en-US" b="0" smtClean="0"/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endParaRPr lang="en-US" b="0" smtClean="0"/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endParaRPr lang="en-US" b="0" smtClean="0"/>
          </a:p>
          <a:p>
            <a:pPr lvl="1"/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Outlook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smtClean="0"/>
              <a:t>More sensor platforms and </a:t>
            </a:r>
            <a:r>
              <a:rPr lang="en-US" b="0" smtClean="0"/>
              <a:t>algorithms</a:t>
            </a:r>
            <a:endParaRPr lang="en-US" b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0" smtClean="0"/>
              <a:t>Improve </a:t>
            </a:r>
            <a:r>
              <a:rPr lang="en-US" smtClean="0"/>
              <a:t>memory </a:t>
            </a:r>
            <a:r>
              <a:rPr lang="en-US" b="1" smtClean="0"/>
              <a:t>allocation </a:t>
            </a:r>
            <a:r>
              <a:rPr lang="en-US" b="0" smtClean="0"/>
              <a:t>behavior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smtClean="0"/>
              <a:t>Reduce </a:t>
            </a:r>
            <a:r>
              <a:rPr lang="en-US" smtClean="0"/>
              <a:t>redundant null-pointer checks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22</a:t>
            </a:fld>
            <a:endParaRPr lang="en-US"/>
          </a:p>
        </p:txBody>
      </p:sp>
      <p:grpSp>
        <p:nvGrpSpPr>
          <p:cNvPr id="9" name="Gruppieren 8"/>
          <p:cNvGrpSpPr/>
          <p:nvPr/>
        </p:nvGrpSpPr>
        <p:grpSpPr>
          <a:xfrm>
            <a:off x="7354212" y="1492040"/>
            <a:ext cx="1644088" cy="461665"/>
            <a:chOff x="6958376" y="5956263"/>
            <a:chExt cx="1644088" cy="461665"/>
          </a:xfrm>
        </p:grpSpPr>
        <p:pic>
          <p:nvPicPr>
            <p:cNvPr id="241" name="Grafik 2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376" y="6015975"/>
              <a:ext cx="338998" cy="338998"/>
            </a:xfrm>
            <a:prstGeom prst="rect">
              <a:avLst/>
            </a:prstGeom>
          </p:spPr>
        </p:pic>
        <p:sp>
          <p:nvSpPr>
            <p:cNvPr id="242" name="Textfeld 241"/>
            <p:cNvSpPr txBox="1"/>
            <p:nvPr/>
          </p:nvSpPr>
          <p:spPr>
            <a:xfrm>
              <a:off x="7292490" y="5956263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Open source:</a:t>
              </a:r>
              <a:r>
                <a:rPr lang="en-US" sz="1200"/>
                <a:t/>
              </a:r>
              <a:br>
                <a:rPr lang="en-US" sz="1200"/>
              </a:br>
              <a:r>
                <a:rPr lang="en-US" sz="1200">
                  <a:hlinkClick r:id="rId6"/>
                </a:rPr>
                <a:t>eMoflon/cmoflon</a:t>
              </a:r>
              <a:endParaRPr lang="en-US" sz="1200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552615" y="2550652"/>
            <a:ext cx="8111129" cy="2579652"/>
            <a:chOff x="-65511" y="2370044"/>
            <a:chExt cx="9304511" cy="2959195"/>
          </a:xfrm>
        </p:grpSpPr>
        <p:cxnSp>
          <p:nvCxnSpPr>
            <p:cNvPr id="10" name="Gerader Verbinder 9"/>
            <p:cNvCxnSpPr/>
            <p:nvPr/>
          </p:nvCxnSpPr>
          <p:spPr bwMode="auto">
            <a:xfrm>
              <a:off x="3406850" y="2505218"/>
              <a:ext cx="497314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" name="Gruppieren 10"/>
            <p:cNvGrpSpPr/>
            <p:nvPr/>
          </p:nvGrpSpPr>
          <p:grpSpPr>
            <a:xfrm>
              <a:off x="-65511" y="2443141"/>
              <a:ext cx="8804172" cy="1294450"/>
              <a:chOff x="87417" y="2254927"/>
              <a:chExt cx="8804172" cy="1294450"/>
            </a:xfrm>
          </p:grpSpPr>
          <p:sp>
            <p:nvSpPr>
              <p:cNvPr id="12" name="Eingekerbter Richtungspfeil 11"/>
              <p:cNvSpPr/>
              <p:nvPr/>
            </p:nvSpPr>
            <p:spPr bwMode="auto">
              <a:xfrm>
                <a:off x="1167602" y="2426575"/>
                <a:ext cx="2736877" cy="648000"/>
              </a:xfrm>
              <a:prstGeom prst="chevron">
                <a:avLst/>
              </a:prstGeom>
              <a:solidFill>
                <a:srgbClr val="004E8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449263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r>
                  <a:rPr lang="en-US" sz="1400" b="1" dirty="0">
                    <a:solidFill>
                      <a:srgbClr val="FFFFFF"/>
                    </a:solidFill>
                    <a:latin typeface="+mj-lt"/>
                    <a:cs typeface="Lucida Sans Unicode" panose="020B0602030504020204" pitchFamily="34" charset="0"/>
                  </a:rPr>
                  <a:t>(i) Specification</a:t>
                </a:r>
                <a:r>
                  <a:rPr lang="en-US" sz="1400" b="1">
                    <a:solidFill>
                      <a:srgbClr val="FFFFFF"/>
                    </a:solidFill>
                    <a:latin typeface="+mj-lt"/>
                    <a:cs typeface="Lucida Sans Unicode" panose="020B0602030504020204" pitchFamily="34" charset="0"/>
                  </a:rPr>
                  <a:t>: </a:t>
                </a:r>
                <a:r>
                  <a:rPr lang="en-US" sz="1400" b="1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/>
                </a:r>
                <a:br>
                  <a:rPr lang="en-US" sz="1400" b="1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</a:br>
                <a:r>
                  <a:rPr lang="en-US" sz="140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Story-driven modeling</a:t>
                </a:r>
                <a:endParaRPr lang="en-US" sz="1400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3" name="Eingekerbter Richtungspfeil 12"/>
              <p:cNvSpPr/>
              <p:nvPr/>
            </p:nvSpPr>
            <p:spPr bwMode="auto">
              <a:xfrm>
                <a:off x="3641486" y="2426575"/>
                <a:ext cx="2736877" cy="648000"/>
              </a:xfrm>
              <a:prstGeom prst="chevron">
                <a:avLst/>
              </a:prstGeom>
              <a:solidFill>
                <a:srgbClr val="004E8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400" b="1" dirty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(ii) Simulation:</a:t>
                </a:r>
              </a:p>
              <a:p>
                <a:r>
                  <a:rPr lang="en-US" sz="1400" smtClean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Java</a:t>
                </a:r>
                <a:endParaRPr lang="en-US" sz="800" dirty="0">
                  <a:solidFill>
                    <a:srgbClr val="FFFFFF"/>
                  </a:solidFill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4" name="Eingekerbter Richtungspfeil 13"/>
              <p:cNvSpPr/>
              <p:nvPr/>
            </p:nvSpPr>
            <p:spPr bwMode="auto">
              <a:xfrm>
                <a:off x="6154712" y="2426575"/>
                <a:ext cx="2736877" cy="648000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40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(iii) Testbed</a:t>
                </a:r>
                <a:br>
                  <a:rPr lang="en-US" sz="140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</a:br>
                <a:endParaRPr lang="en-US" sz="1400" dirty="0">
                  <a:solidFill>
                    <a:srgbClr val="FFFFFF"/>
                  </a:solidFill>
                  <a:cs typeface="Lucida Sans Unicode" panose="020B0602030504020204" pitchFamily="34" charset="0"/>
                </a:endParaRPr>
              </a:p>
            </p:txBody>
          </p:sp>
          <p:pic>
            <p:nvPicPr>
              <p:cNvPr id="15" name="Grafik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1" y="2254927"/>
                <a:ext cx="921600" cy="921600"/>
              </a:xfrm>
              <a:prstGeom prst="rect">
                <a:avLst/>
              </a:prstGeom>
            </p:spPr>
          </p:pic>
          <p:sp>
            <p:nvSpPr>
              <p:cNvPr id="16" name="Textfeld 15"/>
              <p:cNvSpPr txBox="1"/>
              <p:nvPr/>
            </p:nvSpPr>
            <p:spPr>
              <a:xfrm>
                <a:off x="87417" y="3149267"/>
                <a:ext cx="11940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cap="small"/>
                  <a:t>e</a:t>
                </a:r>
                <a:r>
                  <a:rPr lang="en-US" sz="1600" cap="small" smtClean="0"/>
                  <a:t>Moflon</a:t>
                </a:r>
                <a:endParaRPr lang="en-US" cap="small"/>
              </a:p>
            </p:txBody>
          </p:sp>
          <p:cxnSp>
            <p:nvCxnSpPr>
              <p:cNvPr id="19" name="Gerader Verbinder 18"/>
              <p:cNvCxnSpPr/>
              <p:nvPr/>
            </p:nvCxnSpPr>
            <p:spPr bwMode="auto">
              <a:xfrm>
                <a:off x="1184000" y="2291535"/>
                <a:ext cx="2375778" cy="0"/>
              </a:xfrm>
              <a:prstGeom prst="line">
                <a:avLst/>
              </a:prstGeom>
              <a:solidFill>
                <a:schemeClr val="accent2"/>
              </a:solidFill>
              <a:ln w="7620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Gerader Verbinder 19"/>
              <p:cNvCxnSpPr/>
              <p:nvPr/>
            </p:nvCxnSpPr>
            <p:spPr bwMode="auto">
              <a:xfrm>
                <a:off x="3559778" y="2326283"/>
                <a:ext cx="282184" cy="898024"/>
              </a:xfrm>
              <a:prstGeom prst="line">
                <a:avLst/>
              </a:prstGeom>
              <a:solidFill>
                <a:schemeClr val="accent2"/>
              </a:solidFill>
              <a:ln w="7620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Gerader Verbinder 20"/>
              <p:cNvCxnSpPr/>
              <p:nvPr/>
            </p:nvCxnSpPr>
            <p:spPr bwMode="auto">
              <a:xfrm>
                <a:off x="3841962" y="3222715"/>
                <a:ext cx="1268877" cy="0"/>
              </a:xfrm>
              <a:prstGeom prst="line">
                <a:avLst/>
              </a:prstGeom>
              <a:solidFill>
                <a:schemeClr val="accent2"/>
              </a:solidFill>
              <a:ln w="7620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7" name="Gruppieren 26"/>
            <p:cNvGrpSpPr/>
            <p:nvPr/>
          </p:nvGrpSpPr>
          <p:grpSpPr>
            <a:xfrm>
              <a:off x="-65511" y="3958416"/>
              <a:ext cx="9304511" cy="1370823"/>
              <a:chOff x="87417" y="4609657"/>
              <a:chExt cx="9304511" cy="1370823"/>
            </a:xfrm>
          </p:grpSpPr>
          <p:sp>
            <p:nvSpPr>
              <p:cNvPr id="28" name="Eingekerbter Richtungspfeil 27"/>
              <p:cNvSpPr/>
              <p:nvPr/>
            </p:nvSpPr>
            <p:spPr bwMode="auto">
              <a:xfrm>
                <a:off x="1166101" y="4798456"/>
                <a:ext cx="2736877" cy="648000"/>
              </a:xfrm>
              <a:prstGeom prst="chevron">
                <a:avLst/>
              </a:prstGeom>
              <a:solidFill>
                <a:srgbClr val="004E8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449263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r>
                  <a:rPr lang="en-US" sz="1400" b="1" dirty="0">
                    <a:solidFill>
                      <a:srgbClr val="FFFFFF"/>
                    </a:solidFill>
                    <a:latin typeface="+mj-lt"/>
                    <a:cs typeface="Lucida Sans Unicode" panose="020B0602030504020204" pitchFamily="34" charset="0"/>
                  </a:rPr>
                  <a:t>(i) Specification: </a:t>
                </a:r>
                <a:r>
                  <a:rPr lang="en-US" sz="1400" b="1">
                    <a:solidFill>
                      <a:srgbClr val="FFFFFF"/>
                    </a:solidFill>
                    <a:latin typeface="+mj-lt"/>
                    <a:cs typeface="Lucida Sans Unicode" panose="020B0602030504020204" pitchFamily="34" charset="0"/>
                  </a:rPr>
                  <a:t/>
                </a:r>
                <a:br>
                  <a:rPr lang="en-US" sz="1400" b="1">
                    <a:solidFill>
                      <a:srgbClr val="FFFFFF"/>
                    </a:solidFill>
                    <a:latin typeface="+mj-lt"/>
                    <a:cs typeface="Lucida Sans Unicode" panose="020B0602030504020204" pitchFamily="34" charset="0"/>
                  </a:rPr>
                </a:br>
                <a:r>
                  <a:rPr lang="en-US" sz="1400" smtClean="0">
                    <a:solidFill>
                      <a:srgbClr val="FFFFFF"/>
                    </a:solidFill>
                    <a:latin typeface="+mj-lt"/>
                    <a:cs typeface="Lucida Sans Unicode" panose="020B0602030504020204" pitchFamily="34" charset="0"/>
                  </a:rPr>
                  <a:t>Story-driven modeling</a:t>
                </a:r>
                <a:endParaRPr lang="en-US" sz="1400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29" name="Eingekerbter Richtungspfeil 28"/>
              <p:cNvSpPr/>
              <p:nvPr/>
            </p:nvSpPr>
            <p:spPr bwMode="auto">
              <a:xfrm>
                <a:off x="6104169" y="4798456"/>
                <a:ext cx="2736877" cy="648000"/>
              </a:xfrm>
              <a:prstGeom prst="chevron">
                <a:avLst/>
              </a:prstGeom>
              <a:solidFill>
                <a:srgbClr val="004E8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400" b="1" dirty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(iii</a:t>
                </a:r>
                <a:r>
                  <a:rPr lang="en-US" sz="1400" b="1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) </a:t>
                </a:r>
                <a:r>
                  <a:rPr lang="en-US" sz="1400" b="1" smtClean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Testbed: </a:t>
                </a:r>
                <a:br>
                  <a:rPr lang="en-US" sz="1400" b="1" smtClean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</a:br>
                <a:r>
                  <a:rPr lang="en-US" sz="1400" smtClean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Embedded C</a:t>
                </a:r>
                <a:endParaRPr lang="en-US" sz="800" dirty="0">
                  <a:solidFill>
                    <a:srgbClr val="FFFFFF"/>
                  </a:solidFill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30" name="Eingekerbter Richtungspfeil 29"/>
              <p:cNvSpPr/>
              <p:nvPr/>
            </p:nvSpPr>
            <p:spPr bwMode="auto">
              <a:xfrm>
                <a:off x="3641486" y="4798456"/>
                <a:ext cx="2736877" cy="648000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40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(</a:t>
                </a:r>
                <a:r>
                  <a:rPr lang="en-US" sz="1400" smtClean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ii) Simulation</a:t>
                </a:r>
                <a:br>
                  <a:rPr lang="en-US" sz="1400" smtClean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</a:br>
                <a:endParaRPr lang="en-US" sz="1400" dirty="0">
                  <a:solidFill>
                    <a:srgbClr val="FFFFFF"/>
                  </a:solidFill>
                  <a:cs typeface="Lucida Sans Unicode" panose="020B0602030504020204" pitchFamily="34" charset="0"/>
                </a:endParaRPr>
              </a:p>
            </p:txBody>
          </p:sp>
          <p:grpSp>
            <p:nvGrpSpPr>
              <p:cNvPr id="31" name="Gruppieren 30"/>
              <p:cNvGrpSpPr/>
              <p:nvPr/>
            </p:nvGrpSpPr>
            <p:grpSpPr>
              <a:xfrm>
                <a:off x="87417" y="4609657"/>
                <a:ext cx="1194007" cy="1314077"/>
                <a:chOff x="763388" y="2500134"/>
                <a:chExt cx="1194007" cy="1314077"/>
              </a:xfrm>
            </p:grpSpPr>
            <p:pic>
              <p:nvPicPr>
                <p:cNvPr id="42" name="Grafik 41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9592" y="2500134"/>
                  <a:ext cx="921600" cy="921600"/>
                </a:xfrm>
                <a:prstGeom prst="rect">
                  <a:avLst/>
                </a:prstGeom>
              </p:spPr>
            </p:pic>
            <p:sp>
              <p:nvSpPr>
                <p:cNvPr id="43" name="Textfeld 42"/>
                <p:cNvSpPr txBox="1"/>
                <p:nvPr/>
              </p:nvSpPr>
              <p:spPr>
                <a:xfrm>
                  <a:off x="763388" y="3425846"/>
                  <a:ext cx="1194007" cy="3883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cap="small"/>
                    <a:t>cMoflon</a:t>
                  </a:r>
                </a:p>
              </p:txBody>
            </p:sp>
          </p:grpSp>
          <p:pic>
            <p:nvPicPr>
              <p:cNvPr id="32" name="Grafik 3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7982867" y="4825194"/>
                <a:ext cx="1409061" cy="555132"/>
              </a:xfrm>
              <a:prstGeom prst="rect">
                <a:avLst/>
              </a:prstGeom>
            </p:spPr>
          </p:pic>
          <p:grpSp>
            <p:nvGrpSpPr>
              <p:cNvPr id="33" name="Gruppieren 32"/>
              <p:cNvGrpSpPr/>
              <p:nvPr/>
            </p:nvGrpSpPr>
            <p:grpSpPr>
              <a:xfrm>
                <a:off x="1191373" y="4685456"/>
                <a:ext cx="6627550" cy="905531"/>
                <a:chOff x="1184000" y="2291535"/>
                <a:chExt cx="6627550" cy="905531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auto">
                <a:xfrm>
                  <a:off x="1184000" y="2291535"/>
                  <a:ext cx="4963339" cy="0"/>
                </a:xfrm>
                <a:prstGeom prst="line">
                  <a:avLst/>
                </a:prstGeom>
                <a:solidFill>
                  <a:schemeClr val="accent2"/>
                </a:solidFill>
                <a:ln w="76200" cap="rnd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Gerader Verbinder 39"/>
                <p:cNvCxnSpPr/>
                <p:nvPr/>
              </p:nvCxnSpPr>
              <p:spPr bwMode="auto">
                <a:xfrm>
                  <a:off x="6147339" y="2326283"/>
                  <a:ext cx="268397" cy="854147"/>
                </a:xfrm>
                <a:prstGeom prst="line">
                  <a:avLst/>
                </a:prstGeom>
                <a:solidFill>
                  <a:schemeClr val="accent2"/>
                </a:solidFill>
                <a:ln w="76200" cap="rnd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Gerader Verbinder 40"/>
                <p:cNvCxnSpPr/>
                <p:nvPr/>
              </p:nvCxnSpPr>
              <p:spPr bwMode="auto">
                <a:xfrm>
                  <a:off x="6429523" y="3197066"/>
                  <a:ext cx="1382027" cy="0"/>
                </a:xfrm>
                <a:prstGeom prst="line">
                  <a:avLst/>
                </a:prstGeom>
                <a:solidFill>
                  <a:schemeClr val="accent2"/>
                </a:solidFill>
                <a:ln w="76200" cap="rnd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arrow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6" name="Textfeld 35"/>
              <p:cNvSpPr txBox="1"/>
              <p:nvPr/>
            </p:nvSpPr>
            <p:spPr>
              <a:xfrm>
                <a:off x="5587742" y="5592115"/>
                <a:ext cx="349750" cy="388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+</a:t>
                </a:r>
              </a:p>
            </p:txBody>
          </p:sp>
          <p:pic>
            <p:nvPicPr>
              <p:cNvPr id="37" name="Grafik 3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2452" y="5452588"/>
                <a:ext cx="523674" cy="522757"/>
              </a:xfrm>
              <a:prstGeom prst="rect">
                <a:avLst/>
              </a:prstGeom>
            </p:spPr>
          </p:pic>
          <p:pic>
            <p:nvPicPr>
              <p:cNvPr id="38" name="Grafik 3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9219" y="5521418"/>
                <a:ext cx="416905" cy="416903"/>
              </a:xfrm>
              <a:prstGeom prst="rect">
                <a:avLst/>
              </a:prstGeom>
            </p:spPr>
          </p:pic>
        </p:grpSp>
        <p:grpSp>
          <p:nvGrpSpPr>
            <p:cNvPr id="44" name="Gruppieren 43"/>
            <p:cNvGrpSpPr/>
            <p:nvPr/>
          </p:nvGrpSpPr>
          <p:grpSpPr>
            <a:xfrm>
              <a:off x="8564018" y="2370044"/>
              <a:ext cx="206856" cy="221588"/>
              <a:chOff x="8621950" y="3490797"/>
              <a:chExt cx="484252" cy="518741"/>
            </a:xfrm>
          </p:grpSpPr>
          <p:sp>
            <p:nvSpPr>
              <p:cNvPr id="45" name="Rechteck 44"/>
              <p:cNvSpPr/>
              <p:nvPr/>
            </p:nvSpPr>
            <p:spPr bwMode="auto">
              <a:xfrm>
                <a:off x="8783706" y="3490797"/>
                <a:ext cx="160741" cy="16074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endParaRPr>
              </a:p>
            </p:txBody>
          </p:sp>
          <p:sp>
            <p:nvSpPr>
              <p:cNvPr id="46" name="Rechteck 45"/>
              <p:cNvSpPr/>
              <p:nvPr/>
            </p:nvSpPr>
            <p:spPr bwMode="auto">
              <a:xfrm>
                <a:off x="8621950" y="3848797"/>
                <a:ext cx="160741" cy="16074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endParaRPr>
              </a:p>
            </p:txBody>
          </p:sp>
          <p:sp>
            <p:nvSpPr>
              <p:cNvPr id="47" name="Rechteck 46"/>
              <p:cNvSpPr/>
              <p:nvPr/>
            </p:nvSpPr>
            <p:spPr bwMode="auto">
              <a:xfrm>
                <a:off x="8945461" y="3848797"/>
                <a:ext cx="160741" cy="16074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endParaRPr>
              </a:p>
            </p:txBody>
          </p:sp>
          <p:cxnSp>
            <p:nvCxnSpPr>
              <p:cNvPr id="48" name="Gewinkelte Verbindung 47"/>
              <p:cNvCxnSpPr>
                <a:stCxn id="46" idx="0"/>
                <a:endCxn id="45" idx="2"/>
              </p:cNvCxnSpPr>
              <p:nvPr/>
            </p:nvCxnSpPr>
            <p:spPr bwMode="auto">
              <a:xfrm rot="5400000" flipH="1" flipV="1">
                <a:off x="8684570" y="3669290"/>
                <a:ext cx="197259" cy="161756"/>
              </a:xfrm>
              <a:prstGeom prst="bentConnector3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Gewinkelte Verbindung 48"/>
              <p:cNvCxnSpPr>
                <a:stCxn id="47" idx="0"/>
                <a:endCxn id="45" idx="2"/>
              </p:cNvCxnSpPr>
              <p:nvPr/>
            </p:nvCxnSpPr>
            <p:spPr bwMode="auto">
              <a:xfrm rot="16200000" flipV="1">
                <a:off x="8846326" y="3669290"/>
                <a:ext cx="197259" cy="161755"/>
              </a:xfrm>
              <a:prstGeom prst="bentConnector3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0" name="Textfeld 49"/>
            <p:cNvSpPr txBox="1"/>
            <p:nvPr/>
          </p:nvSpPr>
          <p:spPr>
            <a:xfrm>
              <a:off x="8446070" y="3248738"/>
              <a:ext cx="467437" cy="317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&lt;/&gt;</a:t>
              </a:r>
              <a:endParaRPr lang="en-US" sz="700"/>
            </a:p>
          </p:txBody>
        </p:sp>
        <p:cxnSp>
          <p:nvCxnSpPr>
            <p:cNvPr id="51" name="Gerader Verbinder 50"/>
            <p:cNvCxnSpPr/>
            <p:nvPr/>
          </p:nvCxnSpPr>
          <p:spPr bwMode="auto">
            <a:xfrm>
              <a:off x="4957911" y="3410929"/>
              <a:ext cx="342208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6001784" y="4034035"/>
              <a:ext cx="237821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3" name="Gruppieren 52"/>
            <p:cNvGrpSpPr/>
            <p:nvPr/>
          </p:nvGrpSpPr>
          <p:grpSpPr>
            <a:xfrm>
              <a:off x="8564018" y="3898861"/>
              <a:ext cx="206856" cy="221588"/>
              <a:chOff x="8621950" y="3490797"/>
              <a:chExt cx="484252" cy="518741"/>
            </a:xfrm>
          </p:grpSpPr>
          <p:sp>
            <p:nvSpPr>
              <p:cNvPr id="54" name="Rechteck 53"/>
              <p:cNvSpPr/>
              <p:nvPr/>
            </p:nvSpPr>
            <p:spPr bwMode="auto">
              <a:xfrm>
                <a:off x="8783706" y="3490797"/>
                <a:ext cx="160741" cy="16074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endParaRPr>
              </a:p>
            </p:txBody>
          </p:sp>
          <p:sp>
            <p:nvSpPr>
              <p:cNvPr id="55" name="Rechteck 54"/>
              <p:cNvSpPr/>
              <p:nvPr/>
            </p:nvSpPr>
            <p:spPr bwMode="auto">
              <a:xfrm>
                <a:off x="8621950" y="3848797"/>
                <a:ext cx="160741" cy="16074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endParaRPr>
              </a:p>
            </p:txBody>
          </p:sp>
          <p:sp>
            <p:nvSpPr>
              <p:cNvPr id="56" name="Rechteck 55"/>
              <p:cNvSpPr/>
              <p:nvPr/>
            </p:nvSpPr>
            <p:spPr bwMode="auto">
              <a:xfrm>
                <a:off x="8945461" y="3848797"/>
                <a:ext cx="160741" cy="16074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endParaRPr>
              </a:p>
            </p:txBody>
          </p:sp>
          <p:cxnSp>
            <p:nvCxnSpPr>
              <p:cNvPr id="57" name="Gewinkelte Verbindung 56"/>
              <p:cNvCxnSpPr>
                <a:stCxn id="55" idx="0"/>
                <a:endCxn id="54" idx="2"/>
              </p:cNvCxnSpPr>
              <p:nvPr/>
            </p:nvCxnSpPr>
            <p:spPr bwMode="auto">
              <a:xfrm rot="5400000" flipH="1" flipV="1">
                <a:off x="8684570" y="3669290"/>
                <a:ext cx="197259" cy="161756"/>
              </a:xfrm>
              <a:prstGeom prst="bentConnector3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Gewinkelte Verbindung 57"/>
              <p:cNvCxnSpPr>
                <a:stCxn id="56" idx="0"/>
                <a:endCxn id="54" idx="2"/>
              </p:cNvCxnSpPr>
              <p:nvPr/>
            </p:nvCxnSpPr>
            <p:spPr bwMode="auto">
              <a:xfrm rot="16200000" flipV="1">
                <a:off x="8846326" y="3669290"/>
                <a:ext cx="197259" cy="161755"/>
              </a:xfrm>
              <a:prstGeom prst="bentConnector3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9" name="Textfeld 58"/>
            <p:cNvSpPr txBox="1"/>
            <p:nvPr/>
          </p:nvSpPr>
          <p:spPr>
            <a:xfrm>
              <a:off x="8446071" y="4775704"/>
              <a:ext cx="467437" cy="317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&lt;/&gt;</a:t>
              </a:r>
              <a:endParaRPr lang="en-US" sz="700"/>
            </a:p>
          </p:txBody>
        </p:sp>
        <p:cxnSp>
          <p:nvCxnSpPr>
            <p:cNvPr id="60" name="Gerader Verbinder 59"/>
            <p:cNvCxnSpPr/>
            <p:nvPr/>
          </p:nvCxnSpPr>
          <p:spPr bwMode="auto">
            <a:xfrm>
              <a:off x="7665995" y="4939746"/>
              <a:ext cx="71400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Rechteck 60"/>
          <p:cNvSpPr/>
          <p:nvPr/>
        </p:nvSpPr>
        <p:spPr bwMode="auto">
          <a:xfrm>
            <a:off x="468312" y="3812112"/>
            <a:ext cx="8352159" cy="1321836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231076" y="5421721"/>
            <a:ext cx="3474028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800" b="1" smtClean="0">
                <a:solidFill>
                  <a:schemeClr val="accent1"/>
                </a:solidFill>
              </a:rPr>
              <a:t>T</a:t>
            </a:r>
            <a:r>
              <a:rPr lang="en-US" sz="4800" b="1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sz="4800" b="1" smtClean="0">
                <a:solidFill>
                  <a:schemeClr val="accent4"/>
                </a:solidFill>
              </a:rPr>
              <a:t>a</a:t>
            </a:r>
            <a:r>
              <a:rPr lang="en-US" sz="4800" b="1" smtClean="0">
                <a:solidFill>
                  <a:schemeClr val="accent6"/>
                </a:solidFill>
              </a:rPr>
              <a:t>n</a:t>
            </a:r>
            <a:r>
              <a:rPr lang="en-US" sz="4800" b="1" smtClean="0">
                <a:solidFill>
                  <a:srgbClr val="FFC000"/>
                </a:solidFill>
              </a:rPr>
              <a:t>k</a:t>
            </a:r>
            <a:r>
              <a:rPr lang="en-US" sz="4800" b="1" smtClean="0"/>
              <a:t> </a:t>
            </a:r>
            <a:r>
              <a:rPr lang="en-US" sz="4800" b="1" smtClean="0">
                <a:solidFill>
                  <a:schemeClr val="bg2">
                    <a:lumMod val="50000"/>
                  </a:schemeClr>
                </a:solidFill>
              </a:rPr>
              <a:t>y</a:t>
            </a:r>
            <a:r>
              <a:rPr lang="en-US" sz="48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4800" b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lang="en-US" sz="4800" b="1" smtClean="0"/>
              <a:t>!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95569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 for Your Attention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23</a:t>
            </a:fld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4978335" y="4313447"/>
            <a:ext cx="3546337" cy="2019884"/>
            <a:chOff x="9418320" y="3954197"/>
            <a:chExt cx="3546337" cy="2019884"/>
          </a:xfrm>
        </p:grpSpPr>
        <p:sp>
          <p:nvSpPr>
            <p:cNvPr id="22" name="Rechteck 21"/>
            <p:cNvSpPr/>
            <p:nvPr/>
          </p:nvSpPr>
          <p:spPr>
            <a:xfrm>
              <a:off x="9418320" y="3954197"/>
              <a:ext cx="3546337" cy="201988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49262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pic>
          <p:nvPicPr>
            <p:cNvPr id="23" name="Picture 9" descr="tud_logo"/>
            <p:cNvPicPr>
              <a:picLocks noChangeAspect="1" noChangeArrowheads="1"/>
            </p:cNvPicPr>
            <p:nvPr/>
          </p:nvPicPr>
          <p:blipFill>
            <a:blip r:embed="rId2" cstate="print"/>
            <a:srcRect r="5453"/>
            <a:stretch>
              <a:fillRect/>
            </a:stretch>
          </p:blipFill>
          <p:spPr bwMode="auto">
            <a:xfrm>
              <a:off x="11477266" y="4220708"/>
              <a:ext cx="1423394" cy="6019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4" name="Gruppieren 23"/>
            <p:cNvGrpSpPr/>
            <p:nvPr/>
          </p:nvGrpSpPr>
          <p:grpSpPr>
            <a:xfrm>
              <a:off x="9496424" y="4055052"/>
              <a:ext cx="3404236" cy="115901"/>
              <a:chOff x="8612504" y="4055052"/>
              <a:chExt cx="3260281" cy="115901"/>
            </a:xfrm>
          </p:grpSpPr>
          <p:sp>
            <p:nvSpPr>
              <p:cNvPr id="26" name="Rechteck 25"/>
              <p:cNvSpPr/>
              <p:nvPr/>
            </p:nvSpPr>
            <p:spPr>
              <a:xfrm>
                <a:off x="8612505" y="4055052"/>
                <a:ext cx="3260280" cy="64800"/>
              </a:xfrm>
              <a:prstGeom prst="rect">
                <a:avLst/>
              </a:prstGeom>
              <a:solidFill>
                <a:srgbClr val="005C9C"/>
              </a:solidFill>
              <a:ln w="25400" cap="flat">
                <a:noFill/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ctr" defTabSz="449262" rtl="0" fontAlgn="auto" latinLnBrk="0" hangingPunct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8612504" y="4152953"/>
                <a:ext cx="3258659" cy="18000"/>
              </a:xfrm>
              <a:prstGeom prst="rect">
                <a:avLst/>
              </a:prstGeom>
              <a:solidFill>
                <a:schemeClr val="tx1"/>
              </a:solidFill>
              <a:ln w="25400" cap="flat">
                <a:noFill/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449262" rtl="0" fontAlgn="auto" latinLnBrk="0" hangingPunct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25" name="Textfeld 24"/>
            <p:cNvSpPr txBox="1"/>
            <p:nvPr/>
          </p:nvSpPr>
          <p:spPr>
            <a:xfrm>
              <a:off x="9496425" y="4271809"/>
              <a:ext cx="3263071" cy="1649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r>
                <a:rPr kumimoji="0" lang="en-US" sz="800" b="0" i="0" u="none" strike="noStrike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Department of Electrical</a:t>
              </a:r>
              <a:r>
                <a:rPr kumimoji="0" lang="en-US" sz="800" b="0" i="0" u="none" strike="noStrike" cap="none" spc="0" normalizeH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 Engineering</a:t>
              </a:r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r>
                <a:rPr lang="en-US" sz="800" baseline="0" smtClean="0"/>
                <a:t>and</a:t>
              </a:r>
              <a:r>
                <a:rPr lang="en-US" sz="800" smtClean="0"/>
                <a:t> Information Technology</a:t>
              </a:r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r>
                <a:rPr kumimoji="0" lang="en-US" sz="800" b="1" i="0" u="none" strike="noStrike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Real-Time Systems</a:t>
              </a:r>
              <a:r>
                <a:rPr kumimoji="0" lang="en-US" sz="800" b="1" i="0" u="none" strike="noStrike" cap="none" spc="0" normalizeH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 Lab</a:t>
              </a:r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endParaRPr lang="en-US" sz="700" b="1" baseline="0"/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endParaRPr kumimoji="0" lang="en-US" sz="700" b="1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endParaRPr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endParaRPr lang="en-US" sz="700" b="1" baseline="0"/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r>
                <a:rPr kumimoji="0" lang="en-US" sz="1200" i="0" u="none" strike="noStrike" cap="none" spc="0" normalizeH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Roland Kluge, M.Sc.</a:t>
              </a:r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endParaRPr lang="en-US" baseline="0"/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r>
                <a:rPr kumimoji="0" lang="en-US" sz="800" i="0" u="none" strike="noStrike" cap="none" spc="0" normalizeH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roland.kluge@es.tu-darmstadt.de	Phone: 	+49(0)6151 16-22354</a:t>
              </a:r>
            </a:p>
            <a:p>
              <a:pPr algn="l" defTabSz="717550">
                <a:tabLst>
                  <a:tab pos="1793875" algn="l"/>
                </a:tabLst>
              </a:pPr>
              <a:r>
                <a:rPr lang="en-US" sz="800"/>
                <a:t>Merckstraße </a:t>
              </a:r>
              <a:r>
                <a:rPr lang="en-US" sz="800" smtClean="0"/>
                <a:t>25	Fax:	+49(0)6151 16-22352</a:t>
              </a:r>
            </a:p>
            <a:p>
              <a:pPr algn="l" defTabSz="717550">
                <a:tabLst>
                  <a:tab pos="1793875" algn="l"/>
                </a:tabLst>
              </a:pPr>
              <a:r>
                <a:rPr lang="en-US" sz="800" smtClean="0"/>
                <a:t>64282 Darmstadt	www.es.tu-darmstadt.de </a:t>
              </a:r>
            </a:p>
            <a:p>
              <a:pPr algn="l" defTabSz="717550">
                <a:tabLst>
                  <a:tab pos="1793875" algn="l"/>
                </a:tabLst>
              </a:pPr>
              <a:r>
                <a:rPr lang="en-US" sz="800" smtClean="0"/>
                <a:t>Germany</a:t>
              </a:r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852210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Icon sources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00" smtClean="0"/>
              <a:t>eMoflon/cMoflon logos: </a:t>
            </a:r>
            <a:r>
              <a:rPr lang="en-US" sz="1000" b="0" smtClean="0"/>
              <a:t>Work of the eMoflon developer team. Subject to Fair Use conditions.</a:t>
            </a:r>
            <a:endParaRPr lang="en-US" sz="1000" smtClean="0"/>
          </a:p>
          <a:p>
            <a:r>
              <a:rPr lang="en-US" sz="1000" smtClean="0"/>
              <a:t>TelosB </a:t>
            </a:r>
            <a:r>
              <a:rPr lang="en-US" sz="1000" smtClean="0"/>
              <a:t>Sensor node</a:t>
            </a:r>
            <a:r>
              <a:rPr lang="en-US" sz="1000" b="0"/>
              <a:t>: Wiki Commons, </a:t>
            </a:r>
            <a:r>
              <a:rPr lang="en-US" sz="1000" b="0" smtClean="0"/>
              <a:t>CC-BY-3.0</a:t>
            </a:r>
            <a:r>
              <a:rPr lang="en-US" sz="1000" b="0"/>
              <a:t>, </a:t>
            </a:r>
            <a:r>
              <a:rPr lang="en-US" sz="1000" b="0" smtClean="0"/>
              <a:t>by Jbasic, </a:t>
            </a:r>
            <a:r>
              <a:rPr lang="en-US" sz="1000" b="0" smtClean="0">
                <a:hlinkClick r:id="rId2"/>
              </a:rPr>
              <a:t>https</a:t>
            </a:r>
            <a:r>
              <a:rPr lang="en-US" sz="1000" b="0">
                <a:hlinkClick r:id="rId2"/>
              </a:rPr>
              <a:t>://</a:t>
            </a:r>
            <a:r>
              <a:rPr lang="en-US" sz="1000" b="0" smtClean="0">
                <a:hlinkClick r:id="rId2"/>
              </a:rPr>
              <a:t>commons.wikimedia.org/wiki/File:TelosB.jpg</a:t>
            </a:r>
            <a:r>
              <a:rPr lang="en-US" sz="1000" b="0" smtClean="0"/>
              <a:t> </a:t>
            </a:r>
            <a:endParaRPr lang="en-US" sz="1000" smtClean="0"/>
          </a:p>
          <a:p>
            <a:r>
              <a:rPr lang="en-US" sz="1000" smtClean="0"/>
              <a:t>PowWow Sensor node</a:t>
            </a:r>
            <a:r>
              <a:rPr lang="en-US" sz="1000" b="0" smtClean="0"/>
              <a:t>: Wiki Commons, CC-BY-3.0, by Romain Fontaine, </a:t>
            </a:r>
            <a:r>
              <a:rPr lang="en-US" sz="1000" b="0" smtClean="0">
                <a:hlinkClick r:id="rId3"/>
              </a:rPr>
              <a:t>https://commons.wikimedia.org/wiki/File:PowWow.jpg</a:t>
            </a:r>
            <a:r>
              <a:rPr lang="en-US" sz="1000" b="0" smtClean="0"/>
              <a:t> </a:t>
            </a:r>
          </a:p>
          <a:p>
            <a:r>
              <a:rPr lang="en-US" sz="1000" smtClean="0"/>
              <a:t>Writing Hand</a:t>
            </a:r>
            <a:r>
              <a:rPr lang="en-US" sz="1000" b="0" smtClean="0"/>
              <a:t>: CC-BY-3.0 US, Rediffusion, </a:t>
            </a:r>
            <a:r>
              <a:rPr lang="en-US" sz="1000" b="0" smtClean="0">
                <a:hlinkClick r:id="rId4"/>
              </a:rPr>
              <a:t>https://thenounproject.com/search/?q=hand%20drawing&amp;i=29383</a:t>
            </a:r>
            <a:r>
              <a:rPr lang="en-US" sz="1000" b="0" smtClean="0"/>
              <a:t> </a:t>
            </a:r>
          </a:p>
          <a:p>
            <a:r>
              <a:rPr lang="en-US" sz="1000" smtClean="0"/>
              <a:t>Gears</a:t>
            </a:r>
            <a:r>
              <a:rPr lang="en-US" sz="1000" b="0" smtClean="0"/>
              <a:t>: CC-BY-3.0 </a:t>
            </a:r>
            <a:r>
              <a:rPr lang="en-US" sz="1000" b="0"/>
              <a:t>US, Pedro </a:t>
            </a:r>
            <a:r>
              <a:rPr lang="en-US" sz="1000" b="0" smtClean="0"/>
              <a:t>Santos </a:t>
            </a:r>
            <a:r>
              <a:rPr lang="en-US" sz="1000" b="0" smtClean="0">
                <a:hlinkClick r:id="rId5"/>
              </a:rPr>
              <a:t>https</a:t>
            </a:r>
            <a:r>
              <a:rPr lang="en-US" sz="1000" b="0">
                <a:hlinkClick r:id="rId5"/>
              </a:rPr>
              <a:t>://thenounproject.com/search/?</a:t>
            </a:r>
            <a:r>
              <a:rPr lang="en-US" sz="1000" b="0" smtClean="0">
                <a:hlinkClick r:id="rId5"/>
              </a:rPr>
              <a:t>q=gear&amp;i=1030299</a:t>
            </a:r>
            <a:endParaRPr lang="en-US" sz="1000" b="0" smtClean="0"/>
          </a:p>
          <a:p>
            <a:r>
              <a:rPr lang="en-US" sz="1000" smtClean="0"/>
              <a:t>Barrier</a:t>
            </a:r>
            <a:r>
              <a:rPr lang="en-US" sz="1000" b="0"/>
              <a:t>: </a:t>
            </a:r>
            <a:r>
              <a:rPr lang="en-US" sz="1000" b="0" smtClean="0"/>
              <a:t>CC-BY-3.0 </a:t>
            </a:r>
            <a:r>
              <a:rPr lang="en-US" sz="1000" b="0"/>
              <a:t>US, </a:t>
            </a:r>
            <a:r>
              <a:rPr lang="en-US" sz="1000" b="0" smtClean="0"/>
              <a:t>ProSymbols US, </a:t>
            </a:r>
            <a:r>
              <a:rPr lang="en-US" sz="1000" b="0" smtClean="0">
                <a:hlinkClick r:id="rId6"/>
              </a:rPr>
              <a:t>https</a:t>
            </a:r>
            <a:r>
              <a:rPr lang="en-US" sz="1000" b="0">
                <a:hlinkClick r:id="rId6"/>
              </a:rPr>
              <a:t>://thenounproject.com/search/?</a:t>
            </a:r>
            <a:r>
              <a:rPr lang="en-US" sz="1000" b="0" smtClean="0">
                <a:hlinkClick r:id="rId6"/>
              </a:rPr>
              <a:t>q=barrier&amp;i=792199</a:t>
            </a:r>
            <a:r>
              <a:rPr lang="en-US" sz="1000" b="0" smtClean="0"/>
              <a:t> </a:t>
            </a:r>
          </a:p>
          <a:p>
            <a:r>
              <a:rPr lang="en-US" sz="1000" smtClean="0"/>
              <a:t>Lock</a:t>
            </a:r>
            <a:r>
              <a:rPr lang="en-US" sz="1000" b="0"/>
              <a:t>: </a:t>
            </a:r>
            <a:r>
              <a:rPr lang="en-US" sz="1000" b="0" smtClean="0"/>
              <a:t>CC-BY-3.0 </a:t>
            </a:r>
            <a:r>
              <a:rPr lang="en-US" sz="1000" b="0"/>
              <a:t>US, </a:t>
            </a:r>
            <a:r>
              <a:rPr lang="en-US" sz="1000" b="0" smtClean="0"/>
              <a:t>Aleksandr Vector, </a:t>
            </a:r>
            <a:r>
              <a:rPr lang="en-US" sz="1000" b="0" smtClean="0">
                <a:hlinkClick r:id="rId7"/>
              </a:rPr>
              <a:t>https</a:t>
            </a:r>
            <a:r>
              <a:rPr lang="en-US" sz="1000" b="0">
                <a:hlinkClick r:id="rId7"/>
              </a:rPr>
              <a:t>://thenounproject.com/search/?</a:t>
            </a:r>
            <a:r>
              <a:rPr lang="en-US" sz="1000" b="0" smtClean="0">
                <a:hlinkClick r:id="rId7"/>
              </a:rPr>
              <a:t>q=lock&amp;i=1009759</a:t>
            </a:r>
            <a:r>
              <a:rPr lang="en-US" sz="1000" b="0" smtClean="0"/>
              <a:t> </a:t>
            </a:r>
          </a:p>
          <a:p>
            <a:r>
              <a:rPr lang="en-US" sz="1000" smtClean="0"/>
              <a:t>Light Bulb: </a:t>
            </a:r>
            <a:r>
              <a:rPr lang="en-US" sz="1000" b="0"/>
              <a:t>CC-BY-3.0 US, ProSymbols, </a:t>
            </a:r>
            <a:r>
              <a:rPr lang="en-US" sz="1000" b="0">
                <a:hlinkClick r:id="rId8"/>
              </a:rPr>
              <a:t>https://thenounproject.com/search/?</a:t>
            </a:r>
            <a:r>
              <a:rPr lang="en-US" sz="1000" b="0" smtClean="0">
                <a:hlinkClick r:id="rId8"/>
              </a:rPr>
              <a:t>q=idea%20bulb%20icon&amp;i=799621</a:t>
            </a:r>
            <a:r>
              <a:rPr lang="en-US" sz="1000" b="0" smtClean="0"/>
              <a:t> </a:t>
            </a:r>
          </a:p>
          <a:p>
            <a:r>
              <a:rPr lang="en-US" sz="1000"/>
              <a:t>Target</a:t>
            </a:r>
            <a:r>
              <a:rPr lang="en-US" sz="1000" b="0"/>
              <a:t>: CC-BY-3.0 US, Gregor Cresnar, </a:t>
            </a:r>
            <a:r>
              <a:rPr lang="en-US" sz="1000" b="0">
                <a:hlinkClick r:id="rId9"/>
              </a:rPr>
              <a:t>https://thenounproject.com/search/?</a:t>
            </a:r>
            <a:r>
              <a:rPr lang="en-US" sz="1000" b="0" smtClean="0">
                <a:hlinkClick r:id="rId9"/>
              </a:rPr>
              <a:t>q=target&amp;i=796213</a:t>
            </a:r>
            <a:r>
              <a:rPr lang="en-US" sz="1000" b="0" smtClean="0"/>
              <a:t> </a:t>
            </a:r>
          </a:p>
          <a:p>
            <a:r>
              <a:rPr lang="en-US" sz="1000"/>
              <a:t>GitHub </a:t>
            </a:r>
            <a:r>
              <a:rPr lang="en-US" sz="1000" smtClean="0"/>
              <a:t>Logo</a:t>
            </a:r>
            <a:r>
              <a:rPr lang="en-US" sz="1000" b="0" smtClean="0"/>
              <a:t>: </a:t>
            </a:r>
            <a:r>
              <a:rPr lang="en-US" sz="1000" b="0"/>
              <a:t>CC-BY-3.0, Dave Gandy, </a:t>
            </a:r>
            <a:r>
              <a:rPr lang="en-US" sz="1000" b="0">
                <a:hlinkClick r:id="rId10"/>
              </a:rPr>
              <a:t>http://</a:t>
            </a:r>
            <a:r>
              <a:rPr lang="en-US" sz="1000" b="0" smtClean="0">
                <a:hlinkClick r:id="rId10"/>
              </a:rPr>
              <a:t>www.flaticon.com/free-icon/github-logo_25231</a:t>
            </a:r>
            <a:r>
              <a:rPr lang="en-US" sz="1000" b="0" smtClean="0"/>
              <a:t> </a:t>
            </a:r>
            <a:endParaRPr lang="en-US" sz="1000" b="0" smtClean="0"/>
          </a:p>
          <a:p>
            <a:endParaRPr lang="en-US" sz="1000" b="0"/>
          </a:p>
          <a:p>
            <a:endParaRPr lang="en-US" sz="1000" b="0" smtClean="0"/>
          </a:p>
          <a:p>
            <a:pPr marL="0" indent="0">
              <a:buNone/>
            </a:pPr>
            <a:r>
              <a:rPr lang="en-US" sz="1000" smtClean="0"/>
              <a:t>These slides are provided under Creative Commons (BY-SA,</a:t>
            </a:r>
            <a:endParaRPr lang="en-US" sz="1000"/>
          </a:p>
          <a:p>
            <a:endParaRPr lang="en-US" sz="1000" b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Leverage </a:t>
            </a:r>
            <a:r>
              <a:rPr lang="en-US" noProof="0" dirty="0"/>
              <a:t>model-driven engineering principles</a:t>
            </a:r>
            <a:r>
              <a:rPr lang="en-US" noProof="0"/>
              <a:t>!</a:t>
            </a:r>
            <a:r>
              <a:rPr lang="en-US" sz="1200" kern="1200" noProof="0">
                <a:solidFill>
                  <a:srgbClr val="FFFFFF">
                    <a:lumMod val="50000"/>
                  </a:srgbClr>
                </a:solidFill>
                <a:latin typeface="Arial" pitchFamily="34" charset="0"/>
              </a:rPr>
              <a:t> 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3</a:t>
            </a:fld>
            <a:endParaRPr lang="en-US"/>
          </a:p>
        </p:txBody>
      </p:sp>
      <p:grpSp>
        <p:nvGrpSpPr>
          <p:cNvPr id="55" name="Gruppieren 54"/>
          <p:cNvGrpSpPr/>
          <p:nvPr/>
        </p:nvGrpSpPr>
        <p:grpSpPr>
          <a:xfrm>
            <a:off x="250825" y="3420000"/>
            <a:ext cx="8523858" cy="648000"/>
            <a:chOff x="227558" y="4364235"/>
            <a:chExt cx="8125120" cy="648000"/>
          </a:xfrm>
        </p:grpSpPr>
        <p:sp>
          <p:nvSpPr>
            <p:cNvPr id="5" name="Eingekerbter Richtungspfeil 4"/>
            <p:cNvSpPr/>
            <p:nvPr/>
          </p:nvSpPr>
          <p:spPr bwMode="auto">
            <a:xfrm>
              <a:off x="227558" y="436423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600" b="1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(i) Specification: </a:t>
              </a:r>
              <a:br>
                <a:rPr lang="en-US" sz="1600" b="1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</a:br>
              <a:r>
                <a:rPr lang="en-US" sz="1600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Graph theory, …</a:t>
              </a:r>
            </a:p>
          </p:txBody>
        </p:sp>
        <p:sp>
          <p:nvSpPr>
            <p:cNvPr id="6" name="Eingekerbter Richtungspfeil 5"/>
            <p:cNvSpPr/>
            <p:nvPr/>
          </p:nvSpPr>
          <p:spPr bwMode="auto">
            <a:xfrm>
              <a:off x="2848848" y="436423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(ii) Simulation:</a:t>
              </a:r>
            </a:p>
            <a:p>
              <a:r>
                <a:rPr lang="en-US" sz="1600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 C, Java, …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7" name="Eingekerbter Richtungspfeil 6"/>
            <p:cNvSpPr/>
            <p:nvPr/>
          </p:nvSpPr>
          <p:spPr bwMode="auto">
            <a:xfrm>
              <a:off x="5470138" y="436423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(iii) Testbed: </a:t>
              </a:r>
              <a:b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</a:br>
              <a:r>
                <a:rPr lang="en-US" sz="1600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C, C++,…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cxnSp>
        <p:nvCxnSpPr>
          <p:cNvPr id="12" name="Gerader Verbinder 11"/>
          <p:cNvCxnSpPr/>
          <p:nvPr/>
        </p:nvCxnSpPr>
        <p:spPr bwMode="auto">
          <a:xfrm>
            <a:off x="539552" y="3309097"/>
            <a:ext cx="2237288" cy="0"/>
          </a:xfrm>
          <a:prstGeom prst="line">
            <a:avLst/>
          </a:prstGeom>
          <a:solidFill>
            <a:schemeClr val="accent2"/>
          </a:solidFill>
          <a:ln w="762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Gerader Verbinder 12"/>
          <p:cNvCxnSpPr/>
          <p:nvPr/>
        </p:nvCxnSpPr>
        <p:spPr bwMode="auto">
          <a:xfrm>
            <a:off x="2791216" y="3343845"/>
            <a:ext cx="282184" cy="898024"/>
          </a:xfrm>
          <a:prstGeom prst="line">
            <a:avLst/>
          </a:prstGeom>
          <a:solidFill>
            <a:schemeClr val="accent2"/>
          </a:solidFill>
          <a:ln w="762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r Verbinder 13"/>
          <p:cNvCxnSpPr/>
          <p:nvPr/>
        </p:nvCxnSpPr>
        <p:spPr bwMode="auto">
          <a:xfrm>
            <a:off x="3074064" y="4253046"/>
            <a:ext cx="921872" cy="0"/>
          </a:xfrm>
          <a:prstGeom prst="line">
            <a:avLst/>
          </a:prstGeom>
          <a:solidFill>
            <a:schemeClr val="accent2"/>
          </a:solidFill>
          <a:ln w="762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r Verbinder 15"/>
          <p:cNvCxnSpPr/>
          <p:nvPr/>
        </p:nvCxnSpPr>
        <p:spPr bwMode="auto">
          <a:xfrm>
            <a:off x="2812868" y="3310451"/>
            <a:ext cx="2666481" cy="0"/>
          </a:xfrm>
          <a:prstGeom prst="line">
            <a:avLst/>
          </a:prstGeom>
          <a:solidFill>
            <a:schemeClr val="accent2"/>
          </a:solidFill>
          <a:ln w="762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feld 22"/>
          <p:cNvSpPr txBox="1"/>
          <p:nvPr/>
        </p:nvSpPr>
        <p:spPr>
          <a:xfrm>
            <a:off x="585242" y="2968755"/>
            <a:ext cx="2084225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Formalization, proofs,…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3516494" y="2975136"/>
            <a:ext cx="1130438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Localization</a:t>
            </a:r>
          </a:p>
        </p:txBody>
      </p:sp>
      <p:sp>
        <p:nvSpPr>
          <p:cNvPr id="72" name="Rechteck 71"/>
          <p:cNvSpPr/>
          <p:nvPr/>
        </p:nvSpPr>
        <p:spPr>
          <a:xfrm>
            <a:off x="250825" y="6085172"/>
            <a:ext cx="88682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1050" b="1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8625848" y="3019855"/>
            <a:ext cx="484252" cy="518741"/>
            <a:chOff x="8621950" y="3490797"/>
            <a:chExt cx="484252" cy="518741"/>
          </a:xfrm>
        </p:grpSpPr>
        <p:sp>
          <p:nvSpPr>
            <p:cNvPr id="56" name="Rechteck 55"/>
            <p:cNvSpPr/>
            <p:nvPr/>
          </p:nvSpPr>
          <p:spPr bwMode="auto">
            <a:xfrm>
              <a:off x="8783706" y="3490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57" name="Rechteck 56"/>
            <p:cNvSpPr/>
            <p:nvPr/>
          </p:nvSpPr>
          <p:spPr bwMode="auto">
            <a:xfrm>
              <a:off x="8621950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60" name="Rechteck 59"/>
            <p:cNvSpPr/>
            <p:nvPr/>
          </p:nvSpPr>
          <p:spPr bwMode="auto">
            <a:xfrm>
              <a:off x="8945461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cxnSp>
          <p:nvCxnSpPr>
            <p:cNvPr id="61" name="Gewinkelte Verbindung 60"/>
            <p:cNvCxnSpPr>
              <a:stCxn id="57" idx="0"/>
              <a:endCxn id="56" idx="2"/>
            </p:cNvCxnSpPr>
            <p:nvPr/>
          </p:nvCxnSpPr>
          <p:spPr bwMode="auto">
            <a:xfrm rot="5400000" flipH="1" flipV="1">
              <a:off x="8684570" y="3669290"/>
              <a:ext cx="197259" cy="161756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Gewinkelte Verbindung 61"/>
            <p:cNvCxnSpPr>
              <a:stCxn id="60" idx="0"/>
              <a:endCxn id="56" idx="2"/>
            </p:cNvCxnSpPr>
            <p:nvPr/>
          </p:nvCxnSpPr>
          <p:spPr bwMode="auto">
            <a:xfrm rot="16200000" flipV="1">
              <a:off x="8846326" y="3669290"/>
              <a:ext cx="197259" cy="161755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Textfeld 62"/>
          <p:cNvSpPr txBox="1"/>
          <p:nvPr/>
        </p:nvSpPr>
        <p:spPr>
          <a:xfrm>
            <a:off x="8608929" y="450672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&lt;/&gt;</a:t>
            </a:r>
            <a:endParaRPr lang="en-US" sz="1000"/>
          </a:p>
        </p:txBody>
      </p:sp>
      <p:cxnSp>
        <p:nvCxnSpPr>
          <p:cNvPr id="64" name="Gerader Verbinder 63"/>
          <p:cNvCxnSpPr/>
          <p:nvPr/>
        </p:nvCxnSpPr>
        <p:spPr bwMode="auto">
          <a:xfrm>
            <a:off x="5479349" y="3298095"/>
            <a:ext cx="305357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68" name="Gruppieren 67"/>
          <p:cNvGrpSpPr/>
          <p:nvPr/>
        </p:nvGrpSpPr>
        <p:grpSpPr>
          <a:xfrm>
            <a:off x="5336307" y="2765862"/>
            <a:ext cx="1432953" cy="510334"/>
            <a:chOff x="5336307" y="3387974"/>
            <a:chExt cx="1432953" cy="510334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5363143" y="3387974"/>
              <a:ext cx="1406117" cy="510334"/>
              <a:chOff x="5675462" y="3115813"/>
              <a:chExt cx="1406117" cy="510334"/>
            </a:xfrm>
          </p:grpSpPr>
          <p:sp>
            <p:nvSpPr>
              <p:cNvPr id="46" name="Textfeld 45"/>
              <p:cNvSpPr txBox="1"/>
              <p:nvPr/>
            </p:nvSpPr>
            <p:spPr>
              <a:xfrm>
                <a:off x="5806870" y="3333438"/>
                <a:ext cx="1274709" cy="292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Constraints </a:t>
                </a:r>
                <a:r>
                  <a:rPr lang="en-US" sz="1400" b="1">
                    <a:solidFill>
                      <a:srgbClr val="33CC33"/>
                    </a:solidFill>
                  </a:rPr>
                  <a:t>✓</a:t>
                </a:r>
                <a:endParaRPr lang="en-US" sz="1400" b="1" dirty="0">
                  <a:solidFill>
                    <a:srgbClr val="33CC33"/>
                  </a:solidFill>
                </a:endParaRPr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5806870" y="3115813"/>
                <a:ext cx="1225015" cy="292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Limitations </a:t>
                </a:r>
                <a:r>
                  <a:rPr lang="en-US" sz="1400" b="1" smtClean="0">
                    <a:solidFill>
                      <a:srgbClr val="33CC33"/>
                    </a:solidFill>
                  </a:rPr>
                  <a:t>✓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8" name="Grafik 4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5462" y="3176117"/>
                <a:ext cx="180003" cy="180000"/>
              </a:xfrm>
              <a:prstGeom prst="rect">
                <a:avLst/>
              </a:prstGeom>
            </p:spPr>
          </p:pic>
        </p:grpSp>
        <p:pic>
          <p:nvPicPr>
            <p:cNvPr id="70" name="Grafik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307" y="3645707"/>
              <a:ext cx="227297" cy="227297"/>
            </a:xfrm>
            <a:prstGeom prst="rect">
              <a:avLst/>
            </a:prstGeom>
          </p:spPr>
        </p:pic>
      </p:grpSp>
      <p:sp>
        <p:nvSpPr>
          <p:cNvPr id="65" name="Textfeld 64"/>
          <p:cNvSpPr txBox="1"/>
          <p:nvPr/>
        </p:nvSpPr>
        <p:spPr>
          <a:xfrm>
            <a:off x="8531985" y="270522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Model</a:t>
            </a:r>
            <a:endParaRPr lang="en-US" sz="1400" b="1" dirty="0">
              <a:solidFill>
                <a:srgbClr val="33CC33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8561640" y="430909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Code</a:t>
            </a:r>
            <a:endParaRPr lang="en-US" sz="1400" b="1" dirty="0">
              <a:solidFill>
                <a:srgbClr val="33CC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94661" y="4419762"/>
            <a:ext cx="2244316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Feedback &amp; 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refinement</a:t>
            </a:r>
          </a:p>
        </p:txBody>
      </p:sp>
      <p:sp>
        <p:nvSpPr>
          <p:cNvPr id="71" name="Pfeil nach links 70"/>
          <p:cNvSpPr/>
          <p:nvPr/>
        </p:nvSpPr>
        <p:spPr>
          <a:xfrm rot="5400000">
            <a:off x="127542" y="4394568"/>
            <a:ext cx="866490" cy="35875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 rot="16200000">
            <a:off x="3824361" y="1651138"/>
            <a:ext cx="180980" cy="6893075"/>
          </a:xfrm>
          <a:prstGeom prst="rect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4239652" y="4758750"/>
            <a:ext cx="180980" cy="248435"/>
          </a:xfrm>
          <a:prstGeom prst="rect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7180594" y="4761633"/>
            <a:ext cx="180980" cy="268036"/>
          </a:xfrm>
          <a:prstGeom prst="rect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4515716" y="4185293"/>
            <a:ext cx="1846980" cy="763677"/>
            <a:chOff x="2180374" y="4185293"/>
            <a:chExt cx="1846980" cy="763677"/>
          </a:xfrm>
        </p:grpSpPr>
        <p:pic>
          <p:nvPicPr>
            <p:cNvPr id="80" name="Grafik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991" y="4338566"/>
              <a:ext cx="416904" cy="416904"/>
            </a:xfrm>
            <a:prstGeom prst="rect">
              <a:avLst/>
            </a:prstGeom>
          </p:spPr>
        </p:pic>
        <p:sp>
          <p:nvSpPr>
            <p:cNvPr id="81" name="Textfeld 80"/>
            <p:cNvSpPr txBox="1"/>
            <p:nvPr/>
          </p:nvSpPr>
          <p:spPr>
            <a:xfrm>
              <a:off x="2180374" y="4641193"/>
              <a:ext cx="184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Extensible code gen.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82" name="Grafik 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087" y="4185293"/>
              <a:ext cx="523673" cy="522757"/>
            </a:xfrm>
            <a:prstGeom prst="rect">
              <a:avLst/>
            </a:prstGeom>
          </p:spPr>
        </p:pic>
      </p:grpSp>
      <p:grpSp>
        <p:nvGrpSpPr>
          <p:cNvPr id="83" name="Gruppieren 82"/>
          <p:cNvGrpSpPr/>
          <p:nvPr/>
        </p:nvGrpSpPr>
        <p:grpSpPr>
          <a:xfrm>
            <a:off x="2300605" y="4185293"/>
            <a:ext cx="1846980" cy="763677"/>
            <a:chOff x="2180374" y="4185293"/>
            <a:chExt cx="1846980" cy="763677"/>
          </a:xfrm>
        </p:grpSpPr>
        <p:pic>
          <p:nvPicPr>
            <p:cNvPr id="84" name="Grafik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991" y="4338566"/>
              <a:ext cx="416904" cy="416904"/>
            </a:xfrm>
            <a:prstGeom prst="rect">
              <a:avLst/>
            </a:prstGeom>
          </p:spPr>
        </p:pic>
        <p:sp>
          <p:nvSpPr>
            <p:cNvPr id="85" name="Textfeld 84"/>
            <p:cNvSpPr txBox="1"/>
            <p:nvPr/>
          </p:nvSpPr>
          <p:spPr>
            <a:xfrm>
              <a:off x="2180374" y="4641193"/>
              <a:ext cx="184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Extensible code gen.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86" name="Grafik 8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087" y="4185293"/>
              <a:ext cx="523673" cy="522757"/>
            </a:xfrm>
            <a:prstGeom prst="rect">
              <a:avLst/>
            </a:prstGeom>
          </p:spPr>
        </p:pic>
      </p:grpSp>
      <p:cxnSp>
        <p:nvCxnSpPr>
          <p:cNvPr id="87" name="Gerader Verbinder 86"/>
          <p:cNvCxnSpPr/>
          <p:nvPr/>
        </p:nvCxnSpPr>
        <p:spPr bwMode="auto">
          <a:xfrm>
            <a:off x="5482485" y="3317081"/>
            <a:ext cx="545756" cy="1389267"/>
          </a:xfrm>
          <a:prstGeom prst="line">
            <a:avLst/>
          </a:prstGeom>
          <a:solidFill>
            <a:schemeClr val="accent2"/>
          </a:solidFill>
          <a:ln w="762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Gerader Verbinder 87"/>
          <p:cNvCxnSpPr/>
          <p:nvPr/>
        </p:nvCxnSpPr>
        <p:spPr bwMode="auto">
          <a:xfrm flipV="1">
            <a:off x="6036469" y="4708449"/>
            <a:ext cx="2572460" cy="1664"/>
          </a:xfrm>
          <a:prstGeom prst="line">
            <a:avLst/>
          </a:prstGeom>
          <a:solidFill>
            <a:schemeClr val="accent2"/>
          </a:solidFill>
          <a:ln w="762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feld 88"/>
          <p:cNvSpPr txBox="1"/>
          <p:nvPr/>
        </p:nvSpPr>
        <p:spPr>
          <a:xfrm>
            <a:off x="7361388" y="4763660"/>
            <a:ext cx="1736373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3181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erader Verbinder 56"/>
          <p:cNvCxnSpPr/>
          <p:nvPr/>
        </p:nvCxnSpPr>
        <p:spPr bwMode="auto">
          <a:xfrm>
            <a:off x="3559778" y="2317004"/>
            <a:ext cx="497314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Contribution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4</a:t>
            </a:fld>
            <a:endParaRPr lang="en-US"/>
          </a:p>
        </p:txBody>
      </p:sp>
      <p:grpSp>
        <p:nvGrpSpPr>
          <p:cNvPr id="46" name="Gruppieren 45"/>
          <p:cNvGrpSpPr/>
          <p:nvPr/>
        </p:nvGrpSpPr>
        <p:grpSpPr>
          <a:xfrm>
            <a:off x="87417" y="1783427"/>
            <a:ext cx="8804172" cy="2002313"/>
            <a:chOff x="87417" y="1783427"/>
            <a:chExt cx="8804172" cy="2002313"/>
          </a:xfrm>
        </p:grpSpPr>
        <p:sp>
          <p:nvSpPr>
            <p:cNvPr id="6" name="Eingekerbter Richtungspfeil 5"/>
            <p:cNvSpPr/>
            <p:nvPr/>
          </p:nvSpPr>
          <p:spPr bwMode="auto">
            <a:xfrm>
              <a:off x="1167602" y="2426575"/>
              <a:ext cx="2736877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600" b="1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(i) Specification</a:t>
              </a:r>
              <a:r>
                <a:rPr lang="en-US" sz="1600" b="1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: </a:t>
              </a:r>
              <a:r>
                <a:rPr lang="en-US" sz="1600" b="1">
                  <a:solidFill>
                    <a:srgbClr val="FFFFFF"/>
                  </a:solidFill>
                  <a:cs typeface="Lucida Sans Unicode" panose="020B0602030504020204" pitchFamily="34" charset="0"/>
                </a:rPr>
                <a:t/>
              </a:r>
              <a:br>
                <a:rPr lang="en-US" sz="1600" b="1">
                  <a:solidFill>
                    <a:srgbClr val="FFFFFF"/>
                  </a:solidFill>
                  <a:cs typeface="Lucida Sans Unicode" panose="020B0602030504020204" pitchFamily="34" charset="0"/>
                </a:rPr>
              </a:br>
              <a:r>
                <a:rPr lang="en-US" sz="1600">
                  <a:solidFill>
                    <a:srgbClr val="FFFFFF"/>
                  </a:solidFill>
                  <a:cs typeface="Lucida Sans Unicode" panose="020B0602030504020204" pitchFamily="34" charset="0"/>
                </a:rPr>
                <a:t>Story-driven modeling</a:t>
              </a:r>
              <a:endParaRPr lang="en-US" sz="16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7" name="Eingekerbter Richtungspfeil 6"/>
            <p:cNvSpPr/>
            <p:nvPr/>
          </p:nvSpPr>
          <p:spPr bwMode="auto">
            <a:xfrm>
              <a:off x="3641486" y="2426575"/>
              <a:ext cx="2736877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(ii) Simulation:</a:t>
              </a:r>
            </a:p>
            <a:p>
              <a:r>
                <a:rPr lang="en-US" sz="16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Java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31" name="Eingekerbter Richtungspfeil 30"/>
            <p:cNvSpPr/>
            <p:nvPr/>
          </p:nvSpPr>
          <p:spPr bwMode="auto">
            <a:xfrm>
              <a:off x="6154712" y="2426575"/>
              <a:ext cx="2736877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(iii) Testbed</a:t>
              </a:r>
              <a:br>
                <a:rPr lang="en-US" sz="1600">
                  <a:solidFill>
                    <a:srgbClr val="FFFFFF"/>
                  </a:solidFill>
                  <a:cs typeface="Lucida Sans Unicode" panose="020B0602030504020204" pitchFamily="34" charset="0"/>
                </a:rPr>
              </a:br>
              <a:endParaRPr lang="en-US" sz="16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21" y="2254927"/>
              <a:ext cx="921600" cy="921600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87417" y="3149267"/>
              <a:ext cx="1194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cap="small"/>
                <a:t>e</a:t>
              </a:r>
              <a:r>
                <a:rPr lang="en-US" cap="small" smtClean="0"/>
                <a:t>Moflon</a:t>
              </a:r>
              <a:endParaRPr lang="en-US" sz="2000" cap="small"/>
            </a:p>
          </p:txBody>
        </p:sp>
        <p:grpSp>
          <p:nvGrpSpPr>
            <p:cNvPr id="21" name="Gruppieren 20"/>
            <p:cNvGrpSpPr/>
            <p:nvPr/>
          </p:nvGrpSpPr>
          <p:grpSpPr>
            <a:xfrm>
              <a:off x="2526393" y="3062552"/>
              <a:ext cx="1846980" cy="723188"/>
              <a:chOff x="2095588" y="4848681"/>
              <a:chExt cx="1846980" cy="723188"/>
            </a:xfrm>
          </p:grpSpPr>
          <p:grpSp>
            <p:nvGrpSpPr>
              <p:cNvPr id="23" name="Gruppieren 22"/>
              <p:cNvGrpSpPr/>
              <p:nvPr/>
            </p:nvGrpSpPr>
            <p:grpSpPr>
              <a:xfrm>
                <a:off x="2095588" y="4988206"/>
                <a:ext cx="1846980" cy="583663"/>
                <a:chOff x="1440328" y="5432023"/>
                <a:chExt cx="2250454" cy="711163"/>
              </a:xfrm>
            </p:grpSpPr>
            <p:sp>
              <p:nvSpPr>
                <p:cNvPr id="25" name="Textfeld 24"/>
                <p:cNvSpPr txBox="1"/>
                <p:nvPr/>
              </p:nvSpPr>
              <p:spPr>
                <a:xfrm>
                  <a:off x="1440328" y="5768176"/>
                  <a:ext cx="2250454" cy="375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Extensible code. gen</a:t>
                  </a:r>
                  <a:endParaRPr 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2096512" y="5432023"/>
                  <a:ext cx="319319" cy="3499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+</a:t>
                  </a:r>
                </a:p>
              </p:txBody>
            </p:sp>
          </p:grpSp>
          <p:pic>
            <p:nvPicPr>
              <p:cNvPr id="24" name="Grafik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8838" y="4848681"/>
                <a:ext cx="523673" cy="522757"/>
              </a:xfrm>
              <a:prstGeom prst="rect">
                <a:avLst/>
              </a:prstGeom>
            </p:spPr>
          </p:pic>
        </p:grpSp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409" y="3131382"/>
              <a:ext cx="416904" cy="416904"/>
            </a:xfrm>
            <a:prstGeom prst="rect">
              <a:avLst/>
            </a:prstGeom>
          </p:spPr>
        </p:pic>
        <p:cxnSp>
          <p:nvCxnSpPr>
            <p:cNvPr id="27" name="Gerader Verbinder 26"/>
            <p:cNvCxnSpPr/>
            <p:nvPr/>
          </p:nvCxnSpPr>
          <p:spPr bwMode="auto">
            <a:xfrm>
              <a:off x="1184000" y="2291535"/>
              <a:ext cx="2375778" cy="0"/>
            </a:xfrm>
            <a:prstGeom prst="line">
              <a:avLst/>
            </a:prstGeom>
            <a:solidFill>
              <a:schemeClr val="accent2"/>
            </a:solidFill>
            <a:ln w="762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3559778" y="2326283"/>
              <a:ext cx="282184" cy="898024"/>
            </a:xfrm>
            <a:prstGeom prst="line">
              <a:avLst/>
            </a:prstGeom>
            <a:solidFill>
              <a:schemeClr val="accent2"/>
            </a:solidFill>
            <a:ln w="762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3841962" y="3222715"/>
              <a:ext cx="1268877" cy="0"/>
            </a:xfrm>
            <a:prstGeom prst="line">
              <a:avLst/>
            </a:prstGeom>
            <a:solidFill>
              <a:schemeClr val="accent2"/>
            </a:solidFill>
            <a:ln w="762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Rechteck 44"/>
            <p:cNvSpPr/>
            <p:nvPr/>
          </p:nvSpPr>
          <p:spPr>
            <a:xfrm>
              <a:off x="108357" y="1783427"/>
              <a:ext cx="5634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</a:pPr>
              <a:r>
                <a:rPr lang="en-US" b="1" smtClean="0"/>
                <a:t>Previous:</a:t>
              </a:r>
              <a:r>
                <a:rPr lang="en-US" smtClean="0"/>
                <a:t> Integration with wireless network simulator</a:t>
              </a:r>
              <a:endParaRPr lang="en-US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108357" y="4155472"/>
            <a:ext cx="8732689" cy="2019178"/>
            <a:chOff x="108357" y="4155472"/>
            <a:chExt cx="8732689" cy="2019178"/>
          </a:xfrm>
        </p:grpSpPr>
        <p:sp>
          <p:nvSpPr>
            <p:cNvPr id="8" name="Eingekerbter Richtungspfeil 7"/>
            <p:cNvSpPr/>
            <p:nvPr/>
          </p:nvSpPr>
          <p:spPr bwMode="auto">
            <a:xfrm>
              <a:off x="1166101" y="4798456"/>
              <a:ext cx="2736877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600" b="1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(i) Specification: </a:t>
              </a:r>
              <a:r>
                <a:rPr lang="en-US" sz="1600" b="1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/>
              </a:r>
              <a:br>
                <a:rPr lang="en-US" sz="1600" b="1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</a:br>
              <a:r>
                <a:rPr lang="en-US" sz="1600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Story-driven modeling</a:t>
              </a:r>
              <a:endParaRPr lang="en-US" sz="16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9" name="Eingekerbter Richtungspfeil 8"/>
            <p:cNvSpPr/>
            <p:nvPr/>
          </p:nvSpPr>
          <p:spPr bwMode="auto">
            <a:xfrm>
              <a:off x="6104169" y="4798456"/>
              <a:ext cx="2736877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(iii</a:t>
              </a:r>
              <a:r>
                <a:rPr lang="en-US" sz="1600" b="1">
                  <a:solidFill>
                    <a:srgbClr val="FFFFFF"/>
                  </a:solidFill>
                  <a:cs typeface="Lucida Sans Unicode" panose="020B0602030504020204" pitchFamily="34" charset="0"/>
                </a:rPr>
                <a:t>) </a:t>
              </a:r>
              <a:r>
                <a:rPr lang="en-US" sz="1600" b="1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Testbed: </a:t>
              </a:r>
              <a:br>
                <a:rPr lang="en-US" sz="1600" b="1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</a:br>
              <a:r>
                <a:rPr lang="en-US" sz="16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Embedded C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32" name="Eingekerbter Richtungspfeil 31"/>
            <p:cNvSpPr/>
            <p:nvPr/>
          </p:nvSpPr>
          <p:spPr bwMode="auto">
            <a:xfrm>
              <a:off x="3641486" y="4798456"/>
              <a:ext cx="2736877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>
                  <a:solidFill>
                    <a:srgbClr val="FFFFFF"/>
                  </a:solidFill>
                  <a:cs typeface="Lucida Sans Unicode" panose="020B0602030504020204" pitchFamily="34" charset="0"/>
                </a:rPr>
                <a:t>(</a:t>
              </a:r>
              <a:r>
                <a:rPr lang="en-US" sz="16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ii) Simulation</a:t>
              </a:r>
              <a:br>
                <a:rPr lang="en-US" sz="16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</a:br>
              <a:endParaRPr lang="en-US" sz="16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108357" y="4609657"/>
              <a:ext cx="1152128" cy="1295044"/>
              <a:chOff x="784328" y="2500134"/>
              <a:chExt cx="1152128" cy="1295044"/>
            </a:xfrm>
          </p:grpSpPr>
          <p:pic>
            <p:nvPicPr>
              <p:cNvPr id="11" name="Grafik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2500134"/>
                <a:ext cx="921600" cy="921600"/>
              </a:xfrm>
              <a:prstGeom prst="rect">
                <a:avLst/>
              </a:prstGeom>
            </p:spPr>
          </p:pic>
          <p:sp>
            <p:nvSpPr>
              <p:cNvPr id="12" name="Textfeld 11"/>
              <p:cNvSpPr txBox="1"/>
              <p:nvPr/>
            </p:nvSpPr>
            <p:spPr>
              <a:xfrm>
                <a:off x="784328" y="342584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cap="small"/>
                  <a:t>cMoflon</a:t>
                </a:r>
              </a:p>
            </p:txBody>
          </p:sp>
        </p:grpSp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68480" y="5697194"/>
              <a:ext cx="1041352" cy="410265"/>
            </a:xfrm>
            <a:prstGeom prst="rect">
              <a:avLst/>
            </a:prstGeom>
          </p:spPr>
        </p:pic>
        <p:grpSp>
          <p:nvGrpSpPr>
            <p:cNvPr id="38" name="Gruppieren 37"/>
            <p:cNvGrpSpPr/>
            <p:nvPr/>
          </p:nvGrpSpPr>
          <p:grpSpPr>
            <a:xfrm>
              <a:off x="1191373" y="4685456"/>
              <a:ext cx="6627550" cy="905531"/>
              <a:chOff x="1184000" y="2291535"/>
              <a:chExt cx="6627550" cy="905531"/>
            </a:xfrm>
          </p:grpSpPr>
          <p:cxnSp>
            <p:nvCxnSpPr>
              <p:cNvPr id="39" name="Gerader Verbinder 38"/>
              <p:cNvCxnSpPr/>
              <p:nvPr/>
            </p:nvCxnSpPr>
            <p:spPr bwMode="auto">
              <a:xfrm>
                <a:off x="1184000" y="2291535"/>
                <a:ext cx="4963339" cy="0"/>
              </a:xfrm>
              <a:prstGeom prst="line">
                <a:avLst/>
              </a:prstGeom>
              <a:solidFill>
                <a:schemeClr val="accent2"/>
              </a:solidFill>
              <a:ln w="7620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6147339" y="2326283"/>
                <a:ext cx="268397" cy="854147"/>
              </a:xfrm>
              <a:prstGeom prst="line">
                <a:avLst/>
              </a:prstGeom>
              <a:solidFill>
                <a:schemeClr val="accent2"/>
              </a:solidFill>
              <a:ln w="7620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Gerader Verbinder 40"/>
              <p:cNvCxnSpPr/>
              <p:nvPr/>
            </p:nvCxnSpPr>
            <p:spPr bwMode="auto">
              <a:xfrm>
                <a:off x="6429523" y="3197066"/>
                <a:ext cx="1382027" cy="0"/>
              </a:xfrm>
              <a:prstGeom prst="line">
                <a:avLst/>
              </a:prstGeom>
              <a:solidFill>
                <a:schemeClr val="accent2"/>
              </a:solidFill>
              <a:ln w="7620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4" name="Rechteck 43"/>
            <p:cNvSpPr/>
            <p:nvPr/>
          </p:nvSpPr>
          <p:spPr>
            <a:xfrm>
              <a:off x="108357" y="4155472"/>
              <a:ext cx="60708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</a:pPr>
              <a:r>
                <a:rPr lang="en-US" b="1"/>
                <a:t>This </a:t>
              </a:r>
              <a:r>
                <a:rPr lang="en-US" b="1" smtClean="0"/>
                <a:t>paper: </a:t>
              </a:r>
              <a:r>
                <a:rPr lang="en-US" smtClean="0"/>
                <a:t>Code generation for wireless sensor testbed</a:t>
              </a:r>
              <a:endParaRPr lang="en-US" b="1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5110839" y="5866873"/>
              <a:ext cx="184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Extensible code. gen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5649379" y="5590987"/>
              <a:ext cx="262070" cy="287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pic>
          <p:nvPicPr>
            <p:cNvPr id="50" name="Grafik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089" y="5451459"/>
              <a:ext cx="523673" cy="522757"/>
            </a:xfrm>
            <a:prstGeom prst="rect">
              <a:avLst/>
            </a:prstGeom>
          </p:spPr>
        </p:pic>
        <p:pic>
          <p:nvPicPr>
            <p:cNvPr id="51" name="Grafik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855" y="5520289"/>
              <a:ext cx="416904" cy="416904"/>
            </a:xfrm>
            <a:prstGeom prst="rect">
              <a:avLst/>
            </a:prstGeom>
          </p:spPr>
        </p:pic>
      </p:grpSp>
      <p:grpSp>
        <p:nvGrpSpPr>
          <p:cNvPr id="42" name="Gruppieren 41"/>
          <p:cNvGrpSpPr/>
          <p:nvPr/>
        </p:nvGrpSpPr>
        <p:grpSpPr>
          <a:xfrm>
            <a:off x="8716946" y="2181830"/>
            <a:ext cx="206856" cy="221588"/>
            <a:chOff x="8621950" y="3490797"/>
            <a:chExt cx="484252" cy="518741"/>
          </a:xfrm>
        </p:grpSpPr>
        <p:sp>
          <p:nvSpPr>
            <p:cNvPr id="43" name="Rechteck 42"/>
            <p:cNvSpPr/>
            <p:nvPr/>
          </p:nvSpPr>
          <p:spPr bwMode="auto">
            <a:xfrm>
              <a:off x="8783706" y="3490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47" name="Rechteck 46"/>
            <p:cNvSpPr/>
            <p:nvPr/>
          </p:nvSpPr>
          <p:spPr bwMode="auto">
            <a:xfrm>
              <a:off x="8621950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53" name="Rechteck 52"/>
            <p:cNvSpPr/>
            <p:nvPr/>
          </p:nvSpPr>
          <p:spPr bwMode="auto">
            <a:xfrm>
              <a:off x="8945461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cxnSp>
          <p:nvCxnSpPr>
            <p:cNvPr id="54" name="Gewinkelte Verbindung 53"/>
            <p:cNvCxnSpPr>
              <a:stCxn id="47" idx="0"/>
              <a:endCxn id="43" idx="2"/>
            </p:cNvCxnSpPr>
            <p:nvPr/>
          </p:nvCxnSpPr>
          <p:spPr bwMode="auto">
            <a:xfrm rot="5400000" flipH="1" flipV="1">
              <a:off x="8684570" y="3669290"/>
              <a:ext cx="197259" cy="161756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Gewinkelte Verbindung 54"/>
            <p:cNvCxnSpPr>
              <a:stCxn id="53" idx="0"/>
              <a:endCxn id="43" idx="2"/>
            </p:cNvCxnSpPr>
            <p:nvPr/>
          </p:nvCxnSpPr>
          <p:spPr bwMode="auto">
            <a:xfrm rot="16200000" flipV="1">
              <a:off x="8846326" y="3669290"/>
              <a:ext cx="197259" cy="161755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Textfeld 55"/>
          <p:cNvSpPr txBox="1"/>
          <p:nvPr/>
        </p:nvSpPr>
        <p:spPr>
          <a:xfrm>
            <a:off x="8598999" y="306052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&lt;/&gt;</a:t>
            </a:r>
            <a:endParaRPr lang="en-US" sz="800"/>
          </a:p>
        </p:txBody>
      </p:sp>
      <p:cxnSp>
        <p:nvCxnSpPr>
          <p:cNvPr id="60" name="Gerader Verbinder 59"/>
          <p:cNvCxnSpPr/>
          <p:nvPr/>
        </p:nvCxnSpPr>
        <p:spPr bwMode="auto">
          <a:xfrm>
            <a:off x="5110839" y="3222715"/>
            <a:ext cx="342208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Gerader Verbinder 60"/>
          <p:cNvCxnSpPr/>
          <p:nvPr/>
        </p:nvCxnSpPr>
        <p:spPr bwMode="auto">
          <a:xfrm>
            <a:off x="6154712" y="4685276"/>
            <a:ext cx="237821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62" name="Gruppieren 61"/>
          <p:cNvGrpSpPr/>
          <p:nvPr/>
        </p:nvGrpSpPr>
        <p:grpSpPr>
          <a:xfrm>
            <a:off x="8716946" y="4550102"/>
            <a:ext cx="206856" cy="221588"/>
            <a:chOff x="8621950" y="3490797"/>
            <a:chExt cx="484252" cy="518741"/>
          </a:xfrm>
        </p:grpSpPr>
        <p:sp>
          <p:nvSpPr>
            <p:cNvPr id="63" name="Rechteck 62"/>
            <p:cNvSpPr/>
            <p:nvPr/>
          </p:nvSpPr>
          <p:spPr bwMode="auto">
            <a:xfrm>
              <a:off x="8783706" y="3490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64" name="Rechteck 63"/>
            <p:cNvSpPr/>
            <p:nvPr/>
          </p:nvSpPr>
          <p:spPr bwMode="auto">
            <a:xfrm>
              <a:off x="8621950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65" name="Rechteck 64"/>
            <p:cNvSpPr/>
            <p:nvPr/>
          </p:nvSpPr>
          <p:spPr bwMode="auto">
            <a:xfrm>
              <a:off x="8945461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cxnSp>
          <p:nvCxnSpPr>
            <p:cNvPr id="66" name="Gewinkelte Verbindung 65"/>
            <p:cNvCxnSpPr>
              <a:stCxn id="64" idx="0"/>
              <a:endCxn id="63" idx="2"/>
            </p:cNvCxnSpPr>
            <p:nvPr/>
          </p:nvCxnSpPr>
          <p:spPr bwMode="auto">
            <a:xfrm rot="5400000" flipH="1" flipV="1">
              <a:off x="8684570" y="3669290"/>
              <a:ext cx="197259" cy="161756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Gewinkelte Verbindung 66"/>
            <p:cNvCxnSpPr>
              <a:stCxn id="65" idx="0"/>
              <a:endCxn id="63" idx="2"/>
            </p:cNvCxnSpPr>
            <p:nvPr/>
          </p:nvCxnSpPr>
          <p:spPr bwMode="auto">
            <a:xfrm rot="16200000" flipV="1">
              <a:off x="8846326" y="3669290"/>
              <a:ext cx="197259" cy="161755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8" name="Textfeld 67"/>
          <p:cNvSpPr txBox="1"/>
          <p:nvPr/>
        </p:nvSpPr>
        <p:spPr>
          <a:xfrm>
            <a:off x="8415272" y="545145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&lt;/&gt;</a:t>
            </a:r>
            <a:endParaRPr lang="en-US" sz="800"/>
          </a:p>
        </p:txBody>
      </p:sp>
      <p:cxnSp>
        <p:nvCxnSpPr>
          <p:cNvPr id="69" name="Gerader Verbinder 68"/>
          <p:cNvCxnSpPr>
            <a:endCxn id="68" idx="1"/>
          </p:cNvCxnSpPr>
          <p:nvPr/>
        </p:nvCxnSpPr>
        <p:spPr bwMode="auto">
          <a:xfrm>
            <a:off x="7813675" y="5597525"/>
            <a:ext cx="601597" cy="78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Rechteck 57"/>
          <p:cNvSpPr/>
          <p:nvPr/>
        </p:nvSpPr>
        <p:spPr bwMode="auto">
          <a:xfrm>
            <a:off x="137469" y="3944626"/>
            <a:ext cx="8904280" cy="2230023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827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Wireless Sensor Networks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uppieren 9"/>
          <p:cNvGrpSpPr/>
          <p:nvPr/>
        </p:nvGrpSpPr>
        <p:grpSpPr>
          <a:xfrm>
            <a:off x="1048075" y="1905945"/>
            <a:ext cx="5679143" cy="4337842"/>
            <a:chOff x="1048075" y="1744069"/>
            <a:chExt cx="5679143" cy="4337842"/>
          </a:xfrm>
        </p:grpSpPr>
        <p:grpSp>
          <p:nvGrpSpPr>
            <p:cNvPr id="3" name="Gruppieren 2"/>
            <p:cNvGrpSpPr/>
            <p:nvPr/>
          </p:nvGrpSpPr>
          <p:grpSpPr>
            <a:xfrm>
              <a:off x="1048075" y="1744069"/>
              <a:ext cx="2671224" cy="2671220"/>
              <a:chOff x="2952176" y="2727679"/>
              <a:chExt cx="3083246" cy="3083242"/>
            </a:xfrm>
          </p:grpSpPr>
          <p:sp>
            <p:nvSpPr>
              <p:cNvPr id="49" name="Ellipse 48"/>
              <p:cNvSpPr/>
              <p:nvPr/>
            </p:nvSpPr>
            <p:spPr bwMode="auto">
              <a:xfrm>
                <a:off x="2952176" y="2727679"/>
                <a:ext cx="3083246" cy="308324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endParaRPr lang="en-US">
                  <a:solidFill>
                    <a:srgbClr val="000000"/>
                  </a:solidFill>
                  <a:latin typeface="Arial"/>
                  <a:ea typeface="Lucida Sans Unicode" pitchFamily="-65" charset="-52"/>
                  <a:cs typeface="Lucida Sans Unicode" pitchFamily="-65" charset="-52"/>
                  <a:sym typeface="Helvetica Neue Light"/>
                </a:endParaRPr>
              </a:p>
            </p:txBody>
          </p:sp>
          <p:sp>
            <p:nvSpPr>
              <p:cNvPr id="47" name="Ellipse 46"/>
              <p:cNvSpPr/>
              <p:nvPr/>
            </p:nvSpPr>
            <p:spPr bwMode="auto">
              <a:xfrm>
                <a:off x="4387271" y="4161288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endParaRPr lang="en-US">
                  <a:solidFill>
                    <a:srgbClr val="000000"/>
                  </a:solidFill>
                  <a:latin typeface="Arial"/>
                  <a:ea typeface="Lucida Sans Unicode" pitchFamily="-65" charset="-52"/>
                  <a:cs typeface="Lucida Sans Unicode" pitchFamily="-65" charset="-52"/>
                  <a:sym typeface="Helvetica Neue Light"/>
                </a:endParaRPr>
              </a:p>
            </p:txBody>
          </p:sp>
        </p:grpSp>
        <p:grpSp>
          <p:nvGrpSpPr>
            <p:cNvPr id="80" name="Gruppieren 79"/>
            <p:cNvGrpSpPr/>
            <p:nvPr/>
          </p:nvGrpSpPr>
          <p:grpSpPr>
            <a:xfrm>
              <a:off x="1243935" y="3265099"/>
              <a:ext cx="2816816" cy="2816812"/>
              <a:chOff x="2952175" y="2727678"/>
              <a:chExt cx="3083247" cy="3083243"/>
            </a:xfrm>
          </p:grpSpPr>
          <p:sp>
            <p:nvSpPr>
              <p:cNvPr id="81" name="Ellipse 80"/>
              <p:cNvSpPr/>
              <p:nvPr/>
            </p:nvSpPr>
            <p:spPr bwMode="auto">
              <a:xfrm>
                <a:off x="2952175" y="2727678"/>
                <a:ext cx="3083247" cy="308324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endParaRPr lang="en-US">
                  <a:solidFill>
                    <a:srgbClr val="000000"/>
                  </a:solidFill>
                  <a:latin typeface="Arial"/>
                  <a:ea typeface="Lucida Sans Unicode" pitchFamily="-65" charset="-52"/>
                  <a:cs typeface="Lucida Sans Unicode" pitchFamily="-65" charset="-52"/>
                  <a:sym typeface="Helvetica Neue Light"/>
                </a:endParaRPr>
              </a:p>
            </p:txBody>
          </p:sp>
          <p:sp>
            <p:nvSpPr>
              <p:cNvPr id="82" name="Ellipse 81"/>
              <p:cNvSpPr/>
              <p:nvPr/>
            </p:nvSpPr>
            <p:spPr bwMode="auto">
              <a:xfrm>
                <a:off x="4387271" y="4161288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endParaRPr lang="en-US">
                  <a:solidFill>
                    <a:srgbClr val="000000"/>
                  </a:solidFill>
                  <a:latin typeface="Arial"/>
                  <a:ea typeface="Lucida Sans Unicode" pitchFamily="-65" charset="-52"/>
                  <a:cs typeface="Lucida Sans Unicode" pitchFamily="-65" charset="-52"/>
                  <a:sym typeface="Helvetica Neue Light"/>
                </a:endParaRPr>
              </a:p>
            </p:txBody>
          </p:sp>
        </p:grpSp>
        <p:sp>
          <p:nvSpPr>
            <p:cNvPr id="201" name="Textfeld 200"/>
            <p:cNvSpPr txBox="1"/>
            <p:nvPr/>
          </p:nvSpPr>
          <p:spPr>
            <a:xfrm>
              <a:off x="4331734" y="2149166"/>
              <a:ext cx="2395484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336947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b="1" smtClean="0">
                  <a:solidFill>
                    <a:srgbClr val="000000"/>
                  </a:solidFill>
                  <a:latin typeface="Arial"/>
                  <a:cs typeface="Lucida Sans Unicode" panose="020B0602030504020204" pitchFamily="34" charset="0"/>
                  <a:sym typeface="Helvetica Neue Light"/>
                </a:rPr>
                <a:t>Transmission range</a:t>
              </a:r>
            </a:p>
          </p:txBody>
        </p:sp>
        <p:cxnSp>
          <p:nvCxnSpPr>
            <p:cNvPr id="202" name="Gerade Verbindung mit Pfeil 201"/>
            <p:cNvCxnSpPr>
              <a:stCxn id="201" idx="1"/>
            </p:cNvCxnSpPr>
            <p:nvPr/>
          </p:nvCxnSpPr>
          <p:spPr bwMode="auto">
            <a:xfrm flipH="1">
              <a:off x="3425503" y="2324150"/>
              <a:ext cx="906231" cy="13423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5AA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7" name="Textfeld 36"/>
          <p:cNvSpPr txBox="1"/>
          <p:nvPr/>
        </p:nvSpPr>
        <p:spPr>
          <a:xfrm>
            <a:off x="4357174" y="3157768"/>
            <a:ext cx="2770701" cy="6076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36947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smtClean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Wireless node n</a:t>
            </a:r>
            <a:r>
              <a:rPr lang="en-US" b="1" baseline="-25000" smtClean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2</a:t>
            </a:r>
            <a:r>
              <a:rPr lang="en-US" b="1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 </a:t>
            </a:r>
            <a:br>
              <a:rPr lang="en-US" b="1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</a:br>
            <a:r>
              <a:rPr lang="en-US" b="1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+ hop count h</a:t>
            </a:r>
            <a:r>
              <a:rPr lang="en-US" b="1" baseline="-2500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1</a:t>
            </a:r>
            <a:r>
              <a:rPr lang="en-US" b="1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(n</a:t>
            </a:r>
            <a:r>
              <a:rPr lang="en-US" b="1" baseline="-2500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2</a:t>
            </a:r>
            <a:r>
              <a:rPr lang="en-US" b="1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) to n</a:t>
            </a:r>
            <a:r>
              <a:rPr lang="en-US" b="1" baseline="-25000" smtClean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1</a:t>
            </a:r>
            <a:endParaRPr lang="en-US" b="1" dirty="0">
              <a:solidFill>
                <a:srgbClr val="000000"/>
              </a:solidFill>
              <a:latin typeface="Arial"/>
              <a:cs typeface="Lucida Sans Unicode" panose="020B0602030504020204" pitchFamily="34" charset="0"/>
              <a:sym typeface="Helvetica Neue Light"/>
            </a:endParaRPr>
          </a:p>
        </p:txBody>
      </p:sp>
      <p:cxnSp>
        <p:nvCxnSpPr>
          <p:cNvPr id="58" name="Gerade Verbindung mit Pfeil 57"/>
          <p:cNvCxnSpPr/>
          <p:nvPr/>
        </p:nvCxnSpPr>
        <p:spPr bwMode="auto">
          <a:xfrm flipH="1">
            <a:off x="3283783" y="4355575"/>
            <a:ext cx="1092172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5AA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 Verbindung mit Pfeil 33"/>
          <p:cNvCxnSpPr>
            <a:stCxn id="37" idx="1"/>
          </p:cNvCxnSpPr>
          <p:nvPr/>
        </p:nvCxnSpPr>
        <p:spPr bwMode="auto">
          <a:xfrm flipH="1">
            <a:off x="3780890" y="3461569"/>
            <a:ext cx="576284" cy="1549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5AA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feld 59"/>
          <p:cNvSpPr txBox="1"/>
          <p:nvPr/>
        </p:nvSpPr>
        <p:spPr>
          <a:xfrm>
            <a:off x="4375955" y="4115092"/>
            <a:ext cx="2307043" cy="1294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36947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smtClean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Wireless link e</a:t>
            </a:r>
            <a:r>
              <a:rPr lang="en-US" b="1" baseline="-25000" smtClean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34</a:t>
            </a:r>
            <a:endParaRPr lang="en-US" b="1" smtClean="0">
              <a:solidFill>
                <a:srgbClr val="000000"/>
              </a:solidFill>
              <a:latin typeface="Arial"/>
              <a:cs typeface="Lucida Sans Unicode" panose="020B0602030504020204" pitchFamily="34" charset="0"/>
              <a:sym typeface="Helvetica Neue Light"/>
            </a:endParaRPr>
          </a:p>
          <a:p>
            <a:pPr defTabSz="336947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smtClean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+ link </a:t>
            </a:r>
            <a:r>
              <a:rPr lang="en-US" b="1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weight w(e</a:t>
            </a:r>
            <a:r>
              <a:rPr lang="en-US" b="1" baseline="-2500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34</a:t>
            </a:r>
            <a:r>
              <a:rPr lang="en-US" b="1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)</a:t>
            </a:r>
            <a:r>
              <a:rPr lang="en-US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/>
            </a:r>
            <a:br>
              <a:rPr lang="en-US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</a:br>
            <a:r>
              <a:rPr lang="en-US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(e.g. distance approx. via RSSI)</a:t>
            </a:r>
          </a:p>
          <a:p>
            <a:pPr defTabSz="336947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b="1" baseline="-25000" smtClean="0">
              <a:solidFill>
                <a:srgbClr val="000000"/>
              </a:solidFill>
              <a:latin typeface="Arial"/>
              <a:cs typeface="Lucida Sans Unicode" panose="020B0602030504020204" pitchFamily="34" charset="0"/>
              <a:sym typeface="Helvetica Neue Light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7410013" y="1652753"/>
            <a:ext cx="1442559" cy="3916602"/>
            <a:chOff x="7410013" y="1745961"/>
            <a:chExt cx="1442559" cy="3916602"/>
          </a:xfrm>
        </p:grpSpPr>
        <p:sp>
          <p:nvSpPr>
            <p:cNvPr id="5" name="Textfeld 4"/>
            <p:cNvSpPr txBox="1"/>
            <p:nvPr/>
          </p:nvSpPr>
          <p:spPr>
            <a:xfrm>
              <a:off x="7410013" y="4423762"/>
              <a:ext cx="1442559" cy="123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TelosB sensor node</a:t>
              </a:r>
              <a:br>
                <a:rPr lang="en-US" sz="1600" smtClean="0"/>
              </a:br>
              <a:r>
                <a:rPr lang="en-US" sz="1050" b="1">
                  <a:solidFill>
                    <a:srgbClr val="FFFFFF">
                      <a:lumMod val="50000"/>
                    </a:srgbClr>
                  </a:solidFill>
                </a:rPr>
                <a:t>[Polastre05]</a:t>
              </a:r>
              <a:r>
                <a:rPr lang="en-US" sz="1600" smtClean="0"/>
                <a:t/>
              </a:r>
              <a:br>
                <a:rPr lang="en-US" sz="1600" smtClean="0"/>
              </a:br>
              <a:r>
                <a:rPr lang="en-US" sz="1600" smtClean="0"/>
                <a:t>(48kB ROM, 10kB RAM)</a:t>
              </a:r>
            </a:p>
          </p:txBody>
        </p: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826672" y="2536597"/>
              <a:ext cx="2609243" cy="1027972"/>
            </a:xfrm>
            <a:prstGeom prst="rect">
              <a:avLst/>
            </a:prstGeom>
          </p:spPr>
        </p:pic>
      </p:grpSp>
      <p:sp>
        <p:nvSpPr>
          <p:cNvPr id="44" name="Rechteck 43"/>
          <p:cNvSpPr/>
          <p:nvPr/>
        </p:nvSpPr>
        <p:spPr>
          <a:xfrm>
            <a:off x="7127875" y="5726575"/>
            <a:ext cx="18008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[Polastre05] Polastre et al.: "Telos: enabling ultra-low power wireless research," 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IPSN 2005</a:t>
            </a:r>
          </a:p>
        </p:txBody>
      </p:sp>
      <p:cxnSp>
        <p:nvCxnSpPr>
          <p:cNvPr id="45" name="Link"/>
          <p:cNvCxnSpPr>
            <a:stCxn id="75" idx="6"/>
            <a:endCxn id="51" idx="1"/>
          </p:cNvCxnSpPr>
          <p:nvPr/>
        </p:nvCxnSpPr>
        <p:spPr>
          <a:xfrm>
            <a:off x="2656509" y="3247026"/>
            <a:ext cx="595456" cy="33807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Node"/>
          <p:cNvSpPr/>
          <p:nvPr/>
        </p:nvSpPr>
        <p:spPr>
          <a:xfrm>
            <a:off x="3166215" y="3499355"/>
            <a:ext cx="585536" cy="5855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10000"/>
              </a:lnSpc>
            </a:pPr>
            <a:r>
              <a:rPr lang="en-US" sz="1600">
                <a:solidFill>
                  <a:schemeClr val="bg1"/>
                </a:solidFill>
              </a:rPr>
              <a:t>n</a:t>
            </a:r>
            <a:r>
              <a:rPr lang="en-US" sz="1600" baseline="-25000" smtClean="0">
                <a:solidFill>
                  <a:schemeClr val="bg1"/>
                </a:solidFill>
              </a:rPr>
              <a:t>2</a:t>
            </a:r>
            <a:r>
              <a:rPr lang="en-US" sz="1600" smtClean="0">
                <a:solidFill>
                  <a:schemeClr val="bg1"/>
                </a:solidFill>
              </a:rPr>
              <a:t/>
            </a:r>
            <a:br>
              <a:rPr lang="en-US" sz="1600" smtClean="0">
                <a:solidFill>
                  <a:schemeClr val="bg1"/>
                </a:solidFill>
              </a:rPr>
            </a:br>
            <a:r>
              <a:rPr lang="en-US" sz="1600" smtClean="0">
                <a:solidFill>
                  <a:schemeClr val="bg1"/>
                </a:solidFill>
              </a:rPr>
              <a:t>1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2" name="Node"/>
          <p:cNvSpPr/>
          <p:nvPr/>
        </p:nvSpPr>
        <p:spPr>
          <a:xfrm>
            <a:off x="2359816" y="4522916"/>
            <a:ext cx="585536" cy="5855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10000"/>
              </a:lnSpc>
            </a:pPr>
            <a:r>
              <a:rPr lang="en-US" sz="1600" smtClean="0">
                <a:solidFill>
                  <a:schemeClr val="bg1"/>
                </a:solidFill>
              </a:rPr>
              <a:t>n</a:t>
            </a:r>
            <a:r>
              <a:rPr lang="en-US" sz="1600" baseline="-25000" smtClean="0">
                <a:solidFill>
                  <a:schemeClr val="bg1"/>
                </a:solidFill>
              </a:rPr>
              <a:t>3</a:t>
            </a:r>
          </a:p>
          <a:p>
            <a:pPr algn="ctr">
              <a:lnSpc>
                <a:spcPct val="110000"/>
              </a:lnSpc>
            </a:pPr>
            <a:r>
              <a:rPr lang="en-US" sz="1600" smtClean="0">
                <a:solidFill>
                  <a:schemeClr val="bg1"/>
                </a:solidFill>
              </a:rPr>
              <a:t>1</a:t>
            </a:r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54" name="Link"/>
          <p:cNvCxnSpPr>
            <a:stCxn id="75" idx="4"/>
            <a:endCxn id="52" idx="0"/>
          </p:cNvCxnSpPr>
          <p:nvPr/>
        </p:nvCxnSpPr>
        <p:spPr>
          <a:xfrm>
            <a:off x="2363741" y="3539794"/>
            <a:ext cx="288843" cy="98312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Link"/>
          <p:cNvCxnSpPr>
            <a:stCxn id="52" idx="2"/>
            <a:endCxn id="72" idx="6"/>
          </p:cNvCxnSpPr>
          <p:nvPr/>
        </p:nvCxnSpPr>
        <p:spPr>
          <a:xfrm flipH="1">
            <a:off x="1375411" y="4815684"/>
            <a:ext cx="984405" cy="1759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Link"/>
          <p:cNvCxnSpPr>
            <a:stCxn id="51" idx="4"/>
            <a:endCxn id="52" idx="7"/>
          </p:cNvCxnSpPr>
          <p:nvPr/>
        </p:nvCxnSpPr>
        <p:spPr>
          <a:xfrm flipH="1">
            <a:off x="2859602" y="4084891"/>
            <a:ext cx="599381" cy="5237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ink weight"/>
          <p:cNvSpPr txBox="1"/>
          <p:nvPr/>
        </p:nvSpPr>
        <p:spPr>
          <a:xfrm>
            <a:off x="2859602" y="3115049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</a:t>
            </a:r>
            <a:endParaRPr lang="en-US" sz="1600"/>
          </a:p>
        </p:txBody>
      </p:sp>
      <p:sp>
        <p:nvSpPr>
          <p:cNvPr id="61" name="Link weight"/>
          <p:cNvSpPr txBox="1"/>
          <p:nvPr/>
        </p:nvSpPr>
        <p:spPr>
          <a:xfrm>
            <a:off x="2930790" y="4057784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</a:t>
            </a:r>
            <a:endParaRPr lang="en-US" sz="1600"/>
          </a:p>
        </p:txBody>
      </p:sp>
      <p:sp>
        <p:nvSpPr>
          <p:cNvPr id="62" name="Link weight"/>
          <p:cNvSpPr txBox="1"/>
          <p:nvPr/>
        </p:nvSpPr>
        <p:spPr>
          <a:xfrm>
            <a:off x="1684086" y="4487048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</a:t>
            </a:r>
            <a:endParaRPr lang="en-US" sz="1600"/>
          </a:p>
        </p:txBody>
      </p:sp>
      <p:sp>
        <p:nvSpPr>
          <p:cNvPr id="63" name="Link weight"/>
          <p:cNvSpPr txBox="1"/>
          <p:nvPr/>
        </p:nvSpPr>
        <p:spPr>
          <a:xfrm>
            <a:off x="2505924" y="3781660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</a:t>
            </a:r>
            <a:endParaRPr lang="en-US" sz="1600"/>
          </a:p>
        </p:txBody>
      </p:sp>
      <p:grpSp>
        <p:nvGrpSpPr>
          <p:cNvPr id="65" name="Gruppieren 64"/>
          <p:cNvGrpSpPr/>
          <p:nvPr/>
        </p:nvGrpSpPr>
        <p:grpSpPr>
          <a:xfrm>
            <a:off x="2070973" y="2954258"/>
            <a:ext cx="585536" cy="585536"/>
            <a:chOff x="8314080" y="4128143"/>
            <a:chExt cx="468000" cy="468000"/>
          </a:xfrm>
        </p:grpSpPr>
        <p:sp>
          <p:nvSpPr>
            <p:cNvPr id="75" name="Node"/>
            <p:cNvSpPr/>
            <p:nvPr/>
          </p:nvSpPr>
          <p:spPr>
            <a:xfrm>
              <a:off x="8314080" y="4128143"/>
              <a:ext cx="468000" cy="468000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600" smtClean="0">
                  <a:solidFill>
                    <a:schemeClr val="bg1"/>
                  </a:solidFill>
                </a:rPr>
                <a:t>n</a:t>
              </a:r>
              <a:r>
                <a:rPr lang="en-US" sz="1600" baseline="-25000" smtClean="0">
                  <a:solidFill>
                    <a:schemeClr val="bg1"/>
                  </a:solidFill>
                </a:rPr>
                <a:t>1</a:t>
              </a:r>
            </a:p>
            <a:p>
              <a:pPr algn="ctr">
                <a:lnSpc>
                  <a:spcPct val="110000"/>
                </a:lnSpc>
              </a:pPr>
              <a:r>
                <a:rPr lang="en-US" sz="1600" smtClean="0">
                  <a:solidFill>
                    <a:schemeClr val="bg1"/>
                  </a:solidFill>
                </a:rPr>
                <a:t>0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cxnSp>
          <p:nvCxnSpPr>
            <p:cNvPr id="76" name="Gerader Verbinder 75"/>
            <p:cNvCxnSpPr>
              <a:stCxn id="75" idx="2"/>
              <a:endCxn id="75" idx="6"/>
            </p:cNvCxnSpPr>
            <p:nvPr/>
          </p:nvCxnSpPr>
          <p:spPr>
            <a:xfrm>
              <a:off x="8314080" y="4362143"/>
              <a:ext cx="46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Gerader Verbinder 65"/>
          <p:cNvCxnSpPr>
            <a:stCxn id="51" idx="2"/>
            <a:endCxn id="51" idx="6"/>
          </p:cNvCxnSpPr>
          <p:nvPr/>
        </p:nvCxnSpPr>
        <p:spPr>
          <a:xfrm>
            <a:off x="3166215" y="3792123"/>
            <a:ext cx="5855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stCxn id="52" idx="2"/>
            <a:endCxn id="52" idx="6"/>
          </p:cNvCxnSpPr>
          <p:nvPr/>
        </p:nvCxnSpPr>
        <p:spPr>
          <a:xfrm>
            <a:off x="2359816" y="4815684"/>
            <a:ext cx="5855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789875" y="4698837"/>
            <a:ext cx="613478" cy="585536"/>
            <a:chOff x="7674507" y="5749484"/>
            <a:chExt cx="490333" cy="468000"/>
          </a:xfrm>
        </p:grpSpPr>
        <p:sp>
          <p:nvSpPr>
            <p:cNvPr id="72" name="Node"/>
            <p:cNvSpPr/>
            <p:nvPr/>
          </p:nvSpPr>
          <p:spPr>
            <a:xfrm>
              <a:off x="7674507" y="5749484"/>
              <a:ext cx="468000" cy="468000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600" smtClean="0">
                  <a:solidFill>
                    <a:schemeClr val="bg1"/>
                  </a:solidFill>
                </a:rPr>
                <a:t>n</a:t>
              </a:r>
              <a:r>
                <a:rPr lang="en-US" sz="1600" baseline="-25000" smtClean="0">
                  <a:solidFill>
                    <a:schemeClr val="bg1"/>
                  </a:solidFill>
                </a:rPr>
                <a:t>4</a:t>
              </a:r>
            </a:p>
            <a:p>
              <a:pPr algn="ctr">
                <a:lnSpc>
                  <a:spcPct val="110000"/>
                </a:lnSpc>
              </a:pPr>
              <a:r>
                <a:rPr lang="en-US" sz="160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73" name="Gerader Verbinder 72"/>
            <p:cNvCxnSpPr>
              <a:stCxn id="72" idx="2"/>
            </p:cNvCxnSpPr>
            <p:nvPr/>
          </p:nvCxnSpPr>
          <p:spPr>
            <a:xfrm>
              <a:off x="7674507" y="5983484"/>
              <a:ext cx="490333" cy="5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pieren 82"/>
          <p:cNvGrpSpPr/>
          <p:nvPr/>
        </p:nvGrpSpPr>
        <p:grpSpPr>
          <a:xfrm>
            <a:off x="363098" y="5376032"/>
            <a:ext cx="831434" cy="906852"/>
            <a:chOff x="267488" y="3807648"/>
            <a:chExt cx="1108577" cy="1209136"/>
          </a:xfrm>
        </p:grpSpPr>
        <p:cxnSp>
          <p:nvCxnSpPr>
            <p:cNvPr id="84" name="Gerade Verbindung mit Pfeil 83"/>
            <p:cNvCxnSpPr/>
            <p:nvPr/>
          </p:nvCxnSpPr>
          <p:spPr bwMode="auto">
            <a:xfrm flipV="1">
              <a:off x="467544" y="4221088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Gerade Verbindung mit Pfeil 84"/>
            <p:cNvCxnSpPr/>
            <p:nvPr/>
          </p:nvCxnSpPr>
          <p:spPr bwMode="auto">
            <a:xfrm>
              <a:off x="467543" y="4725144"/>
              <a:ext cx="558425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Textfeld 85"/>
            <p:cNvSpPr txBox="1"/>
            <p:nvPr/>
          </p:nvSpPr>
          <p:spPr>
            <a:xfrm>
              <a:off x="975955" y="4550160"/>
              <a:ext cx="400110" cy="466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36947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dirty="0" smtClean="0">
                  <a:solidFill>
                    <a:srgbClr val="000000"/>
                  </a:solidFill>
                  <a:latin typeface="Arial"/>
                  <a:cs typeface="Lucida Sans Unicode" panose="020B0602030504020204" pitchFamily="34" charset="0"/>
                  <a:sym typeface="Helvetica Neue Light"/>
                </a:rPr>
                <a:t>x</a:t>
              </a:r>
              <a:endParaRPr lang="en-US" dirty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267488" y="3807648"/>
              <a:ext cx="400110" cy="466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36947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dirty="0" smtClean="0">
                  <a:solidFill>
                    <a:srgbClr val="000000"/>
                  </a:solidFill>
                  <a:latin typeface="Arial"/>
                  <a:cs typeface="Lucida Sans Unicode" panose="020B0602030504020204" pitchFamily="34" charset="0"/>
                  <a:sym typeface="Helvetica Neue Light"/>
                </a:rPr>
                <a:t>y</a:t>
              </a:r>
              <a:endParaRPr lang="en-US" dirty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endParaRPr>
            </a:p>
          </p:txBody>
        </p:sp>
      </p:grpSp>
      <p:sp>
        <p:nvSpPr>
          <p:cNvPr id="4" name="Rechteck 3"/>
          <p:cNvSpPr/>
          <p:nvPr/>
        </p:nvSpPr>
        <p:spPr bwMode="auto">
          <a:xfrm>
            <a:off x="255265" y="1484784"/>
            <a:ext cx="3861978" cy="48965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Wireless Sensor Network</a:t>
            </a:r>
          </a:p>
        </p:txBody>
      </p:sp>
    </p:spTree>
    <p:extLst>
      <p:ext uri="{BB962C8B-B14F-4D97-AF65-F5344CB8AC3E}">
        <p14:creationId xmlns:p14="http://schemas.microsoft.com/office/powerpoint/2010/main" val="834352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Topology Control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uppieren 4"/>
          <p:cNvGrpSpPr/>
          <p:nvPr/>
        </p:nvGrpSpPr>
        <p:grpSpPr>
          <a:xfrm>
            <a:off x="1693092" y="1514686"/>
            <a:ext cx="5757816" cy="671585"/>
            <a:chOff x="4879208" y="4464052"/>
            <a:chExt cx="10448613" cy="895446"/>
          </a:xfrm>
        </p:grpSpPr>
        <p:sp>
          <p:nvSpPr>
            <p:cNvPr id="70" name="Textfeld 69"/>
            <p:cNvSpPr txBox="1"/>
            <p:nvPr/>
          </p:nvSpPr>
          <p:spPr>
            <a:xfrm>
              <a:off x="4879208" y="4464052"/>
              <a:ext cx="5233701" cy="856464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defTabSz="336947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mtClean="0">
                  <a:solidFill>
                    <a:srgbClr val="FFFFFF"/>
                  </a:solidFill>
                  <a:latin typeface="Arial"/>
                  <a:cs typeface="Lucida Sans Unicode" panose="020B0602030504020204" pitchFamily="34" charset="0"/>
                  <a:sym typeface="Helvetica Neue Light"/>
                </a:rPr>
                <a:t>High weight means</a:t>
              </a:r>
              <a:br>
                <a:rPr lang="en-US" smtClean="0">
                  <a:solidFill>
                    <a:srgbClr val="FFFFFF"/>
                  </a:solidFill>
                  <a:latin typeface="Arial"/>
                  <a:cs typeface="Lucida Sans Unicode" panose="020B0602030504020204" pitchFamily="34" charset="0"/>
                  <a:sym typeface="Helvetica Neue Light"/>
                </a:rPr>
              </a:br>
              <a:r>
                <a:rPr lang="en-US" smtClean="0">
                  <a:solidFill>
                    <a:srgbClr val="FFFFFF"/>
                  </a:solidFill>
                  <a:latin typeface="Arial"/>
                  <a:cs typeface="Lucida Sans Unicode" panose="020B0602030504020204" pitchFamily="34" charset="0"/>
                  <a:sym typeface="Helvetica Neue Light"/>
                </a:rPr>
                <a:t>high energy consumption</a:t>
              </a:r>
              <a:endParaRPr lang="en-US" dirty="0">
                <a:solidFill>
                  <a:srgbClr val="FFFFFF"/>
                </a:solidFill>
                <a:latin typeface="Arial"/>
                <a:cs typeface="Lucida Sans Unicode" panose="020B0602030504020204" pitchFamily="34" charset="0"/>
                <a:sym typeface="Helvetica Neue Light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10896923" y="4493747"/>
              <a:ext cx="4430898" cy="865751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 defTabSz="336947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mtClean="0">
                  <a:solidFill>
                    <a:srgbClr val="FFFFFF"/>
                  </a:solidFill>
                  <a:latin typeface="Arial"/>
                  <a:cs typeface="Lucida Sans Unicode" panose="020B0602030504020204" pitchFamily="34" charset="0"/>
                  <a:sym typeface="Helvetica Neue Light"/>
                </a:rPr>
                <a:t>Inactivate high-weight links</a:t>
              </a:r>
              <a:endParaRPr lang="en-US" dirty="0">
                <a:solidFill>
                  <a:srgbClr val="FFFFFF"/>
                </a:solidFill>
                <a:latin typeface="Arial"/>
                <a:cs typeface="Lucida Sans Unicode" panose="020B0602030504020204" pitchFamily="34" charset="0"/>
                <a:sym typeface="Helvetica Neue Light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0054017" y="4467819"/>
              <a:ext cx="966566" cy="81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36947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kern="0">
                  <a:solidFill>
                    <a:srgbClr val="000000"/>
                  </a:solidFill>
                  <a:latin typeface="Arial"/>
                  <a:sym typeface="Helvetica Neue Light"/>
                </a:rPr>
                <a:t>⇒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24336" y="2349735"/>
            <a:ext cx="4436273" cy="4158130"/>
            <a:chOff x="-18002" y="2349735"/>
            <a:chExt cx="4436273" cy="4158130"/>
          </a:xfrm>
        </p:grpSpPr>
        <p:grpSp>
          <p:nvGrpSpPr>
            <p:cNvPr id="9" name="Gruppieren 8"/>
            <p:cNvGrpSpPr/>
            <p:nvPr/>
          </p:nvGrpSpPr>
          <p:grpSpPr>
            <a:xfrm>
              <a:off x="120784" y="2349735"/>
              <a:ext cx="4297487" cy="4158130"/>
              <a:chOff x="120784" y="2349735"/>
              <a:chExt cx="4297487" cy="4158130"/>
            </a:xfrm>
          </p:grpSpPr>
          <p:grpSp>
            <p:nvGrpSpPr>
              <p:cNvPr id="42" name="Gruppieren 41"/>
              <p:cNvGrpSpPr/>
              <p:nvPr/>
            </p:nvGrpSpPr>
            <p:grpSpPr>
              <a:xfrm>
                <a:off x="466456" y="2349735"/>
                <a:ext cx="2496280" cy="2496276"/>
                <a:chOff x="3053140" y="2828643"/>
                <a:chExt cx="2881318" cy="2881314"/>
              </a:xfrm>
            </p:grpSpPr>
            <p:sp>
              <p:nvSpPr>
                <p:cNvPr id="44" name="Ellipse 43"/>
                <p:cNvSpPr/>
                <p:nvPr/>
              </p:nvSpPr>
              <p:spPr bwMode="auto">
                <a:xfrm>
                  <a:off x="3053140" y="2828643"/>
                  <a:ext cx="2881318" cy="288131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  <a:alpha val="2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  <p:sp>
              <p:nvSpPr>
                <p:cNvPr id="45" name="Ellipse 44"/>
                <p:cNvSpPr/>
                <p:nvPr/>
              </p:nvSpPr>
              <p:spPr bwMode="auto">
                <a:xfrm>
                  <a:off x="4387271" y="4161288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</p:grpSp>
          <p:grpSp>
            <p:nvGrpSpPr>
              <p:cNvPr id="51" name="Gruppieren 50"/>
              <p:cNvGrpSpPr/>
              <p:nvPr/>
            </p:nvGrpSpPr>
            <p:grpSpPr>
              <a:xfrm>
                <a:off x="667084" y="3875533"/>
                <a:ext cx="2632336" cy="2632332"/>
                <a:chOff x="3053140" y="2828643"/>
                <a:chExt cx="2881318" cy="2881314"/>
              </a:xfrm>
            </p:grpSpPr>
            <p:sp>
              <p:nvSpPr>
                <p:cNvPr id="52" name="Ellipse 51"/>
                <p:cNvSpPr/>
                <p:nvPr/>
              </p:nvSpPr>
              <p:spPr bwMode="auto">
                <a:xfrm>
                  <a:off x="3053140" y="2828643"/>
                  <a:ext cx="2881318" cy="288131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  <a:alpha val="2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  <p:sp>
              <p:nvSpPr>
                <p:cNvPr id="54" name="Ellipse 53"/>
                <p:cNvSpPr/>
                <p:nvPr/>
              </p:nvSpPr>
              <p:spPr bwMode="auto">
                <a:xfrm>
                  <a:off x="4387271" y="4161288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</p:grpSp>
          <p:cxnSp>
            <p:nvCxnSpPr>
              <p:cNvPr id="62" name="Link"/>
              <p:cNvCxnSpPr>
                <a:stCxn id="81" idx="6"/>
                <a:endCxn id="63" idx="1"/>
              </p:cNvCxnSpPr>
              <p:nvPr/>
            </p:nvCxnSpPr>
            <p:spPr>
              <a:xfrm>
                <a:off x="1987418" y="3603344"/>
                <a:ext cx="595456" cy="3380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Node"/>
              <p:cNvSpPr/>
              <p:nvPr/>
            </p:nvSpPr>
            <p:spPr>
              <a:xfrm>
                <a:off x="2497124" y="3855673"/>
                <a:ext cx="585536" cy="585536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600">
                    <a:solidFill>
                      <a:schemeClr val="bg1"/>
                    </a:solidFill>
                  </a:rPr>
                  <a:t>n</a:t>
                </a:r>
                <a:r>
                  <a:rPr lang="en-US" sz="1600" baseline="-25000" smtClean="0">
                    <a:solidFill>
                      <a:schemeClr val="bg1"/>
                    </a:solidFill>
                  </a:rPr>
                  <a:t>2</a:t>
                </a:r>
                <a:r>
                  <a:rPr lang="en-US" sz="1600" smtClean="0">
                    <a:solidFill>
                      <a:schemeClr val="bg1"/>
                    </a:solidFill>
                  </a:rPr>
                  <a:t/>
                </a:r>
                <a:br>
                  <a:rPr lang="en-US" sz="1600" smtClean="0">
                    <a:solidFill>
                      <a:schemeClr val="bg1"/>
                    </a:solidFill>
                  </a:rPr>
                </a:br>
                <a:r>
                  <a:rPr lang="en-US" sz="1600" smtClean="0">
                    <a:solidFill>
                      <a:schemeClr val="bg1"/>
                    </a:solidFill>
                  </a:rPr>
                  <a:t>1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Node"/>
              <p:cNvSpPr/>
              <p:nvPr/>
            </p:nvSpPr>
            <p:spPr>
              <a:xfrm>
                <a:off x="1690725" y="4879234"/>
                <a:ext cx="585536" cy="585536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6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600" baseline="-25000" smtClean="0">
                    <a:solidFill>
                      <a:schemeClr val="bg1"/>
                    </a:solidFill>
                  </a:rPr>
                  <a:t>3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600" smtClean="0">
                    <a:solidFill>
                      <a:schemeClr val="bg1"/>
                    </a:solidFill>
                  </a:rPr>
                  <a:t>1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5" name="Link"/>
              <p:cNvCxnSpPr>
                <a:stCxn id="81" idx="4"/>
                <a:endCxn id="64" idx="0"/>
              </p:cNvCxnSpPr>
              <p:nvPr/>
            </p:nvCxnSpPr>
            <p:spPr>
              <a:xfrm>
                <a:off x="1694650" y="3896112"/>
                <a:ext cx="288843" cy="9831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Link"/>
              <p:cNvCxnSpPr>
                <a:stCxn id="64" idx="2"/>
                <a:endCxn id="86" idx="6"/>
              </p:cNvCxnSpPr>
              <p:nvPr/>
            </p:nvCxnSpPr>
            <p:spPr>
              <a:xfrm flipH="1">
                <a:off x="706320" y="5172002"/>
                <a:ext cx="984405" cy="175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Link"/>
              <p:cNvCxnSpPr>
                <a:stCxn id="63" idx="4"/>
                <a:endCxn id="64" idx="7"/>
              </p:cNvCxnSpPr>
              <p:nvPr/>
            </p:nvCxnSpPr>
            <p:spPr>
              <a:xfrm flipH="1">
                <a:off x="2190511" y="4441209"/>
                <a:ext cx="599381" cy="523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Link weight"/>
              <p:cNvSpPr txBox="1"/>
              <p:nvPr/>
            </p:nvSpPr>
            <p:spPr>
              <a:xfrm>
                <a:off x="2190511" y="3471367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2</a:t>
                </a:r>
                <a:endParaRPr lang="en-US" sz="1600"/>
              </a:p>
            </p:txBody>
          </p:sp>
          <p:sp>
            <p:nvSpPr>
              <p:cNvPr id="75" name="Link weight"/>
              <p:cNvSpPr txBox="1"/>
              <p:nvPr/>
            </p:nvSpPr>
            <p:spPr>
              <a:xfrm>
                <a:off x="2261699" y="4414102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2</a:t>
                </a:r>
                <a:endParaRPr lang="en-US" sz="1600"/>
              </a:p>
            </p:txBody>
          </p:sp>
          <p:sp>
            <p:nvSpPr>
              <p:cNvPr id="76" name="Link weight"/>
              <p:cNvSpPr txBox="1"/>
              <p:nvPr/>
            </p:nvSpPr>
            <p:spPr>
              <a:xfrm>
                <a:off x="1014995" y="4843366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2</a:t>
                </a:r>
                <a:endParaRPr lang="en-US" sz="1600"/>
              </a:p>
            </p:txBody>
          </p:sp>
          <p:sp>
            <p:nvSpPr>
              <p:cNvPr id="77" name="Link weight"/>
              <p:cNvSpPr txBox="1"/>
              <p:nvPr/>
            </p:nvSpPr>
            <p:spPr>
              <a:xfrm>
                <a:off x="1836833" y="4137978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3</a:t>
                </a:r>
                <a:endParaRPr lang="en-US" sz="1600"/>
              </a:p>
            </p:txBody>
          </p:sp>
          <p:grpSp>
            <p:nvGrpSpPr>
              <p:cNvPr id="79" name="Gruppieren 78"/>
              <p:cNvGrpSpPr/>
              <p:nvPr/>
            </p:nvGrpSpPr>
            <p:grpSpPr>
              <a:xfrm>
                <a:off x="1401882" y="3310576"/>
                <a:ext cx="585536" cy="585536"/>
                <a:chOff x="8314080" y="4128143"/>
                <a:chExt cx="468000" cy="468000"/>
              </a:xfrm>
            </p:grpSpPr>
            <p:sp>
              <p:nvSpPr>
                <p:cNvPr id="81" name="Node"/>
                <p:cNvSpPr/>
                <p:nvPr/>
              </p:nvSpPr>
              <p:spPr>
                <a:xfrm>
                  <a:off x="8314080" y="4128143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6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600" baseline="-25000" smtClean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600" smtClean="0">
                      <a:solidFill>
                        <a:schemeClr val="bg1"/>
                      </a:solidFill>
                    </a:rPr>
                    <a:t>0</a:t>
                  </a:r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2" name="Gerader Verbinder 81"/>
                <p:cNvCxnSpPr>
                  <a:stCxn id="81" idx="2"/>
                  <a:endCxn id="81" idx="6"/>
                </p:cNvCxnSpPr>
                <p:nvPr/>
              </p:nvCxnSpPr>
              <p:spPr>
                <a:xfrm>
                  <a:off x="8314080" y="4362143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Gerader Verbinder 82"/>
              <p:cNvCxnSpPr>
                <a:stCxn id="63" idx="2"/>
                <a:endCxn id="63" idx="6"/>
              </p:cNvCxnSpPr>
              <p:nvPr/>
            </p:nvCxnSpPr>
            <p:spPr>
              <a:xfrm>
                <a:off x="2497124" y="4148441"/>
                <a:ext cx="58553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r Verbinder 83"/>
              <p:cNvCxnSpPr>
                <a:stCxn id="64" idx="2"/>
                <a:endCxn id="64" idx="6"/>
              </p:cNvCxnSpPr>
              <p:nvPr/>
            </p:nvCxnSpPr>
            <p:spPr>
              <a:xfrm>
                <a:off x="1690725" y="5172002"/>
                <a:ext cx="58553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uppieren 84"/>
              <p:cNvGrpSpPr/>
              <p:nvPr/>
            </p:nvGrpSpPr>
            <p:grpSpPr>
              <a:xfrm>
                <a:off x="120784" y="5055155"/>
                <a:ext cx="613478" cy="585536"/>
                <a:chOff x="7674507" y="5749484"/>
                <a:chExt cx="490333" cy="468000"/>
              </a:xfrm>
            </p:grpSpPr>
            <p:sp>
              <p:nvSpPr>
                <p:cNvPr id="86" name="Node"/>
                <p:cNvSpPr/>
                <p:nvPr/>
              </p:nvSpPr>
              <p:spPr>
                <a:xfrm>
                  <a:off x="7674507" y="5749484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6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600" baseline="-25000" smtClean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600" smtClean="0">
                      <a:solidFill>
                        <a:schemeClr val="bg1"/>
                      </a:solidFill>
                    </a:rPr>
                    <a:t>2</a:t>
                  </a:r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7" name="Gerader Verbinder 86"/>
                <p:cNvCxnSpPr>
                  <a:stCxn id="86" idx="2"/>
                </p:cNvCxnSpPr>
                <p:nvPr/>
              </p:nvCxnSpPr>
              <p:spPr>
                <a:xfrm>
                  <a:off x="7674507" y="5983484"/>
                  <a:ext cx="490333" cy="56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Gleichschenkliges Dreieck 7"/>
              <p:cNvSpPr/>
              <p:nvPr/>
            </p:nvSpPr>
            <p:spPr bwMode="auto">
              <a:xfrm rot="5400000">
                <a:off x="2116427" y="4074365"/>
                <a:ext cx="4026471" cy="577216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-65" charset="0"/>
                    <a:ea typeface="Lucida Sans Unicode" pitchFamily="-65" charset="-52"/>
                    <a:cs typeface="Lucida Sans Unicode" pitchFamily="-65" charset="-52"/>
                  </a:rPr>
                  <a:t>Topology Control</a:t>
                </a:r>
              </a:p>
            </p:txBody>
          </p:sp>
        </p:grpSp>
        <p:grpSp>
          <p:nvGrpSpPr>
            <p:cNvPr id="114" name="Gruppieren 113"/>
            <p:cNvGrpSpPr/>
            <p:nvPr/>
          </p:nvGrpSpPr>
          <p:grpSpPr>
            <a:xfrm>
              <a:off x="-18002" y="5474280"/>
              <a:ext cx="831434" cy="906852"/>
              <a:chOff x="267488" y="3807648"/>
              <a:chExt cx="1108577" cy="1209136"/>
            </a:xfrm>
          </p:grpSpPr>
          <p:cxnSp>
            <p:nvCxnSpPr>
              <p:cNvPr id="115" name="Gerade Verbindung mit Pfeil 114"/>
              <p:cNvCxnSpPr/>
              <p:nvPr/>
            </p:nvCxnSpPr>
            <p:spPr bwMode="auto">
              <a:xfrm flipV="1">
                <a:off x="467544" y="4221088"/>
                <a:ext cx="0" cy="50405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6" name="Gerade Verbindung mit Pfeil 115"/>
              <p:cNvCxnSpPr/>
              <p:nvPr/>
            </p:nvCxnSpPr>
            <p:spPr bwMode="auto">
              <a:xfrm>
                <a:off x="467542" y="4725144"/>
                <a:ext cx="558424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7" name="Textfeld 116"/>
              <p:cNvSpPr txBox="1"/>
              <p:nvPr/>
            </p:nvSpPr>
            <p:spPr>
              <a:xfrm>
                <a:off x="975955" y="4550160"/>
                <a:ext cx="400110" cy="466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r>
                  <a:rPr lang="en-US" dirty="0" smtClean="0">
                    <a:solidFill>
                      <a:srgbClr val="000000"/>
                    </a:solidFill>
                    <a:latin typeface="Arial"/>
                    <a:cs typeface="Lucida Sans Unicode" panose="020B0602030504020204" pitchFamily="34" charset="0"/>
                    <a:sym typeface="Helvetica Neue Light"/>
                  </a:rPr>
                  <a:t>x</a:t>
                </a:r>
                <a:endParaRPr lang="en-US" dirty="0">
                  <a:solidFill>
                    <a:srgbClr val="000000"/>
                  </a:solidFill>
                  <a:latin typeface="Arial"/>
                  <a:cs typeface="Lucida Sans Unicode" panose="020B0602030504020204" pitchFamily="34" charset="0"/>
                  <a:sym typeface="Helvetica Neue Light"/>
                </a:endParaRPr>
              </a:p>
            </p:txBody>
          </p:sp>
          <p:sp>
            <p:nvSpPr>
              <p:cNvPr id="118" name="Textfeld 117"/>
              <p:cNvSpPr txBox="1"/>
              <p:nvPr/>
            </p:nvSpPr>
            <p:spPr>
              <a:xfrm>
                <a:off x="267488" y="3807648"/>
                <a:ext cx="400110" cy="466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r>
                  <a:rPr lang="en-US" dirty="0" smtClean="0">
                    <a:solidFill>
                      <a:srgbClr val="000000"/>
                    </a:solidFill>
                    <a:latin typeface="Arial"/>
                    <a:cs typeface="Lucida Sans Unicode" panose="020B0602030504020204" pitchFamily="34" charset="0"/>
                    <a:sym typeface="Helvetica Neue Light"/>
                  </a:rPr>
                  <a:t>y</a:t>
                </a:r>
                <a:endParaRPr lang="en-US" dirty="0">
                  <a:solidFill>
                    <a:srgbClr val="000000"/>
                  </a:solidFill>
                  <a:latin typeface="Arial"/>
                  <a:cs typeface="Lucida Sans Unicode" panose="020B0602030504020204" pitchFamily="34" charset="0"/>
                  <a:sym typeface="Helvetica Neue Light"/>
                </a:endParaRPr>
              </a:p>
            </p:txBody>
          </p:sp>
        </p:grpSp>
      </p:grpSp>
      <p:grpSp>
        <p:nvGrpSpPr>
          <p:cNvPr id="15" name="Gruppieren 14"/>
          <p:cNvGrpSpPr/>
          <p:nvPr/>
        </p:nvGrpSpPr>
        <p:grpSpPr>
          <a:xfrm>
            <a:off x="5013446" y="2610184"/>
            <a:ext cx="3046602" cy="3770948"/>
            <a:chOff x="3691344" y="2610184"/>
            <a:chExt cx="3046602" cy="3770948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3776070" y="2610184"/>
              <a:ext cx="2961876" cy="3617603"/>
              <a:chOff x="3776070" y="2610184"/>
              <a:chExt cx="2961876" cy="3617603"/>
            </a:xfrm>
          </p:grpSpPr>
          <p:grpSp>
            <p:nvGrpSpPr>
              <p:cNvPr id="88" name="Gruppieren 87"/>
              <p:cNvGrpSpPr/>
              <p:nvPr/>
            </p:nvGrpSpPr>
            <p:grpSpPr>
              <a:xfrm>
                <a:off x="4384836" y="2610184"/>
                <a:ext cx="1970092" cy="1970088"/>
                <a:chOff x="3053140" y="2828643"/>
                <a:chExt cx="2881318" cy="2881314"/>
              </a:xfrm>
            </p:grpSpPr>
            <p:sp>
              <p:nvSpPr>
                <p:cNvPr id="89" name="Ellipse 88"/>
                <p:cNvSpPr/>
                <p:nvPr/>
              </p:nvSpPr>
              <p:spPr bwMode="auto">
                <a:xfrm>
                  <a:off x="3053140" y="2828643"/>
                  <a:ext cx="2881318" cy="288131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  <a:alpha val="2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  <p:sp>
              <p:nvSpPr>
                <p:cNvPr id="90" name="Ellipse 89"/>
                <p:cNvSpPr/>
                <p:nvPr/>
              </p:nvSpPr>
              <p:spPr bwMode="auto">
                <a:xfrm>
                  <a:off x="4387271" y="4161288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</p:grpSp>
          <p:grpSp>
            <p:nvGrpSpPr>
              <p:cNvPr id="91" name="Gruppieren 90"/>
              <p:cNvGrpSpPr/>
              <p:nvPr/>
            </p:nvGrpSpPr>
            <p:grpSpPr>
              <a:xfrm>
                <a:off x="4599803" y="4150321"/>
                <a:ext cx="2077470" cy="2077466"/>
                <a:chOff x="3053140" y="2828643"/>
                <a:chExt cx="2881318" cy="2881314"/>
              </a:xfrm>
            </p:grpSpPr>
            <p:sp>
              <p:nvSpPr>
                <p:cNvPr id="92" name="Ellipse 91"/>
                <p:cNvSpPr/>
                <p:nvPr/>
              </p:nvSpPr>
              <p:spPr bwMode="auto">
                <a:xfrm>
                  <a:off x="3053140" y="2828643"/>
                  <a:ext cx="2881318" cy="288131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  <a:alpha val="2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  <p:sp>
              <p:nvSpPr>
                <p:cNvPr id="93" name="Ellipse 92"/>
                <p:cNvSpPr/>
                <p:nvPr/>
              </p:nvSpPr>
              <p:spPr bwMode="auto">
                <a:xfrm>
                  <a:off x="4387271" y="4161288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</p:grpSp>
          <p:cxnSp>
            <p:nvCxnSpPr>
              <p:cNvPr id="94" name="Link"/>
              <p:cNvCxnSpPr>
                <a:stCxn id="107" idx="6"/>
                <a:endCxn id="95" idx="1"/>
              </p:cNvCxnSpPr>
              <p:nvPr/>
            </p:nvCxnSpPr>
            <p:spPr>
              <a:xfrm>
                <a:off x="5642704" y="3600699"/>
                <a:ext cx="595456" cy="3380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Node"/>
              <p:cNvSpPr/>
              <p:nvPr/>
            </p:nvSpPr>
            <p:spPr>
              <a:xfrm>
                <a:off x="6152410" y="3853028"/>
                <a:ext cx="585536" cy="585536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600">
                    <a:solidFill>
                      <a:schemeClr val="bg1"/>
                    </a:solidFill>
                  </a:rPr>
                  <a:t>n</a:t>
                </a:r>
                <a:r>
                  <a:rPr lang="en-US" sz="1600" baseline="-25000" smtClean="0">
                    <a:solidFill>
                      <a:schemeClr val="bg1"/>
                    </a:solidFill>
                  </a:rPr>
                  <a:t>2</a:t>
                </a:r>
                <a:r>
                  <a:rPr lang="en-US" sz="1600" smtClean="0">
                    <a:solidFill>
                      <a:schemeClr val="bg1"/>
                    </a:solidFill>
                  </a:rPr>
                  <a:t/>
                </a:r>
                <a:br>
                  <a:rPr lang="en-US" sz="1600" smtClean="0">
                    <a:solidFill>
                      <a:schemeClr val="bg1"/>
                    </a:solidFill>
                  </a:rPr>
                </a:br>
                <a:r>
                  <a:rPr lang="en-US" sz="1600" smtClean="0">
                    <a:solidFill>
                      <a:schemeClr val="bg1"/>
                    </a:solidFill>
                  </a:rPr>
                  <a:t>1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Node"/>
              <p:cNvSpPr/>
              <p:nvPr/>
            </p:nvSpPr>
            <p:spPr>
              <a:xfrm>
                <a:off x="5346011" y="4876589"/>
                <a:ext cx="585536" cy="585536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6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600" baseline="-25000" smtClean="0">
                    <a:solidFill>
                      <a:schemeClr val="bg1"/>
                    </a:solidFill>
                  </a:rPr>
                  <a:t>3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600" smtClean="0">
                    <a:solidFill>
                      <a:schemeClr val="bg1"/>
                    </a:solidFill>
                  </a:rPr>
                  <a:t>2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7" name="Link"/>
              <p:cNvCxnSpPr>
                <a:stCxn id="107" idx="4"/>
                <a:endCxn id="96" idx="0"/>
              </p:cNvCxnSpPr>
              <p:nvPr/>
            </p:nvCxnSpPr>
            <p:spPr>
              <a:xfrm>
                <a:off x="5349936" y="3893467"/>
                <a:ext cx="288843" cy="9831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/>
                <a:tailEnd type="triangle"/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Link"/>
              <p:cNvCxnSpPr>
                <a:stCxn id="96" idx="2"/>
                <a:endCxn id="112" idx="6"/>
              </p:cNvCxnSpPr>
              <p:nvPr/>
            </p:nvCxnSpPr>
            <p:spPr>
              <a:xfrm flipH="1">
                <a:off x="4361606" y="5169357"/>
                <a:ext cx="984405" cy="175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Link"/>
              <p:cNvCxnSpPr>
                <a:stCxn id="95" idx="4"/>
                <a:endCxn id="96" idx="7"/>
              </p:cNvCxnSpPr>
              <p:nvPr/>
            </p:nvCxnSpPr>
            <p:spPr>
              <a:xfrm flipH="1">
                <a:off x="5845797" y="4438564"/>
                <a:ext cx="599381" cy="523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Link weight"/>
              <p:cNvSpPr txBox="1"/>
              <p:nvPr/>
            </p:nvSpPr>
            <p:spPr>
              <a:xfrm>
                <a:off x="5845797" y="3468722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2</a:t>
                </a:r>
                <a:endParaRPr lang="en-US" sz="1600"/>
              </a:p>
            </p:txBody>
          </p:sp>
          <p:sp>
            <p:nvSpPr>
              <p:cNvPr id="102" name="Link weight"/>
              <p:cNvSpPr txBox="1"/>
              <p:nvPr/>
            </p:nvSpPr>
            <p:spPr>
              <a:xfrm>
                <a:off x="5916985" y="4411457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2</a:t>
                </a:r>
                <a:endParaRPr lang="en-US" sz="1600"/>
              </a:p>
            </p:txBody>
          </p:sp>
          <p:sp>
            <p:nvSpPr>
              <p:cNvPr id="103" name="Link weight"/>
              <p:cNvSpPr txBox="1"/>
              <p:nvPr/>
            </p:nvSpPr>
            <p:spPr>
              <a:xfrm>
                <a:off x="4670281" y="4840721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2</a:t>
                </a:r>
                <a:endParaRPr lang="en-US" sz="1600"/>
              </a:p>
            </p:txBody>
          </p:sp>
          <p:sp>
            <p:nvSpPr>
              <p:cNvPr id="104" name="Link weight"/>
              <p:cNvSpPr txBox="1"/>
              <p:nvPr/>
            </p:nvSpPr>
            <p:spPr>
              <a:xfrm>
                <a:off x="5492119" y="4135333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3</a:t>
                </a:r>
                <a:endParaRPr lang="en-US" sz="1600"/>
              </a:p>
            </p:txBody>
          </p:sp>
          <p:grpSp>
            <p:nvGrpSpPr>
              <p:cNvPr id="106" name="Gruppieren 105"/>
              <p:cNvGrpSpPr/>
              <p:nvPr/>
            </p:nvGrpSpPr>
            <p:grpSpPr>
              <a:xfrm>
                <a:off x="5057168" y="3307931"/>
                <a:ext cx="585536" cy="585536"/>
                <a:chOff x="8314080" y="4128143"/>
                <a:chExt cx="468000" cy="468000"/>
              </a:xfrm>
            </p:grpSpPr>
            <p:sp>
              <p:nvSpPr>
                <p:cNvPr id="107" name="Node"/>
                <p:cNvSpPr/>
                <p:nvPr/>
              </p:nvSpPr>
              <p:spPr>
                <a:xfrm>
                  <a:off x="8314080" y="4128143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6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600" baseline="-25000" smtClean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600" smtClean="0">
                      <a:solidFill>
                        <a:schemeClr val="bg1"/>
                      </a:solidFill>
                    </a:rPr>
                    <a:t>0</a:t>
                  </a:r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08" name="Gerader Verbinder 107"/>
                <p:cNvCxnSpPr>
                  <a:stCxn id="107" idx="2"/>
                  <a:endCxn id="107" idx="6"/>
                </p:cNvCxnSpPr>
                <p:nvPr/>
              </p:nvCxnSpPr>
              <p:spPr>
                <a:xfrm>
                  <a:off x="8314080" y="4362143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Gerader Verbinder 108"/>
              <p:cNvCxnSpPr>
                <a:stCxn id="95" idx="2"/>
                <a:endCxn id="95" idx="6"/>
              </p:cNvCxnSpPr>
              <p:nvPr/>
            </p:nvCxnSpPr>
            <p:spPr>
              <a:xfrm>
                <a:off x="6152410" y="4145796"/>
                <a:ext cx="58553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r Verbinder 109"/>
              <p:cNvCxnSpPr>
                <a:stCxn id="96" idx="2"/>
                <a:endCxn id="96" idx="6"/>
              </p:cNvCxnSpPr>
              <p:nvPr/>
            </p:nvCxnSpPr>
            <p:spPr>
              <a:xfrm>
                <a:off x="5346011" y="5169357"/>
                <a:ext cx="58553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uppieren 110"/>
              <p:cNvGrpSpPr/>
              <p:nvPr/>
            </p:nvGrpSpPr>
            <p:grpSpPr>
              <a:xfrm>
                <a:off x="3776070" y="5052510"/>
                <a:ext cx="613478" cy="585536"/>
                <a:chOff x="7674507" y="5749484"/>
                <a:chExt cx="490333" cy="468000"/>
              </a:xfrm>
            </p:grpSpPr>
            <p:sp>
              <p:nvSpPr>
                <p:cNvPr id="112" name="Node"/>
                <p:cNvSpPr/>
                <p:nvPr/>
              </p:nvSpPr>
              <p:spPr>
                <a:xfrm>
                  <a:off x="7674507" y="5749484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6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600" baseline="-25000" smtClean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60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cxnSp>
              <p:nvCxnSpPr>
                <p:cNvPr id="113" name="Gerader Verbinder 112"/>
                <p:cNvCxnSpPr>
                  <a:stCxn id="112" idx="2"/>
                </p:cNvCxnSpPr>
                <p:nvPr/>
              </p:nvCxnSpPr>
              <p:spPr>
                <a:xfrm>
                  <a:off x="7674507" y="5983484"/>
                  <a:ext cx="490333" cy="56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uppieren 118"/>
            <p:cNvGrpSpPr/>
            <p:nvPr/>
          </p:nvGrpSpPr>
          <p:grpSpPr>
            <a:xfrm>
              <a:off x="3691344" y="5474280"/>
              <a:ext cx="831434" cy="906852"/>
              <a:chOff x="267488" y="3807648"/>
              <a:chExt cx="1108577" cy="1209136"/>
            </a:xfrm>
          </p:grpSpPr>
          <p:cxnSp>
            <p:nvCxnSpPr>
              <p:cNvPr id="120" name="Gerade Verbindung mit Pfeil 119"/>
              <p:cNvCxnSpPr/>
              <p:nvPr/>
            </p:nvCxnSpPr>
            <p:spPr bwMode="auto">
              <a:xfrm flipV="1">
                <a:off x="467544" y="4221088"/>
                <a:ext cx="0" cy="50405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1" name="Gerade Verbindung mit Pfeil 120"/>
              <p:cNvCxnSpPr/>
              <p:nvPr/>
            </p:nvCxnSpPr>
            <p:spPr bwMode="auto">
              <a:xfrm>
                <a:off x="467543" y="4725144"/>
                <a:ext cx="558425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22" name="Textfeld 121"/>
              <p:cNvSpPr txBox="1"/>
              <p:nvPr/>
            </p:nvSpPr>
            <p:spPr>
              <a:xfrm>
                <a:off x="975955" y="4550160"/>
                <a:ext cx="400110" cy="466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r>
                  <a:rPr lang="en-US" dirty="0" smtClean="0">
                    <a:solidFill>
                      <a:srgbClr val="000000"/>
                    </a:solidFill>
                    <a:latin typeface="Arial"/>
                    <a:cs typeface="Lucida Sans Unicode" panose="020B0602030504020204" pitchFamily="34" charset="0"/>
                    <a:sym typeface="Helvetica Neue Light"/>
                  </a:rPr>
                  <a:t>x</a:t>
                </a:r>
                <a:endParaRPr lang="en-US" dirty="0">
                  <a:solidFill>
                    <a:srgbClr val="000000"/>
                  </a:solidFill>
                  <a:latin typeface="Arial"/>
                  <a:cs typeface="Lucida Sans Unicode" panose="020B0602030504020204" pitchFamily="34" charset="0"/>
                  <a:sym typeface="Helvetica Neue Light"/>
                </a:endParaRPr>
              </a:p>
            </p:txBody>
          </p:sp>
          <p:sp>
            <p:nvSpPr>
              <p:cNvPr id="123" name="Textfeld 122"/>
              <p:cNvSpPr txBox="1"/>
              <p:nvPr/>
            </p:nvSpPr>
            <p:spPr>
              <a:xfrm>
                <a:off x="267488" y="3807648"/>
                <a:ext cx="400110" cy="466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r>
                  <a:rPr lang="en-US" dirty="0" smtClean="0">
                    <a:solidFill>
                      <a:srgbClr val="000000"/>
                    </a:solidFill>
                    <a:latin typeface="Arial"/>
                    <a:cs typeface="Lucida Sans Unicode" panose="020B0602030504020204" pitchFamily="34" charset="0"/>
                    <a:sym typeface="Helvetica Neue Light"/>
                  </a:rPr>
                  <a:t>y</a:t>
                </a:r>
                <a:endParaRPr lang="en-US" dirty="0">
                  <a:solidFill>
                    <a:srgbClr val="000000"/>
                  </a:solidFill>
                  <a:latin typeface="Arial"/>
                  <a:cs typeface="Lucida Sans Unicode" panose="020B0602030504020204" pitchFamily="34" charset="0"/>
                  <a:sym typeface="Helvetica Neue Light"/>
                </a:endParaRPr>
              </a:p>
            </p:txBody>
          </p:sp>
        </p:grpSp>
      </p:grpSp>
      <p:grpSp>
        <p:nvGrpSpPr>
          <p:cNvPr id="16" name="Gruppieren 15"/>
          <p:cNvGrpSpPr/>
          <p:nvPr/>
        </p:nvGrpSpPr>
        <p:grpSpPr>
          <a:xfrm>
            <a:off x="7537566" y="1544565"/>
            <a:ext cx="1531101" cy="646331"/>
            <a:chOff x="6722807" y="5333378"/>
            <a:chExt cx="1531101" cy="646331"/>
          </a:xfrm>
        </p:grpSpPr>
        <p:sp>
          <p:nvSpPr>
            <p:cNvPr id="126" name="Link weight"/>
            <p:cNvSpPr txBox="1"/>
            <p:nvPr/>
          </p:nvSpPr>
          <p:spPr>
            <a:xfrm>
              <a:off x="7274153" y="5333378"/>
              <a:ext cx="979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ym typeface="Wingdings" panose="05000000000000000000" pitchFamily="2" charset="2"/>
                </a:rPr>
                <a:t>Active</a:t>
              </a:r>
            </a:p>
            <a:p>
              <a:r>
                <a:rPr lang="en-US" smtClean="0">
                  <a:sym typeface="Wingdings" panose="05000000000000000000" pitchFamily="2" charset="2"/>
                </a:rPr>
                <a:t>Inactive</a:t>
              </a:r>
              <a:endParaRPr lang="en-US"/>
            </a:p>
          </p:txBody>
        </p:sp>
        <p:cxnSp>
          <p:nvCxnSpPr>
            <p:cNvPr id="124" name="Link"/>
            <p:cNvCxnSpPr/>
            <p:nvPr/>
          </p:nvCxnSpPr>
          <p:spPr>
            <a:xfrm>
              <a:off x="6722807" y="5517232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Link"/>
            <p:cNvCxnSpPr/>
            <p:nvPr/>
          </p:nvCxnSpPr>
          <p:spPr>
            <a:xfrm>
              <a:off x="6722808" y="5784360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Abgerundete rechteckige Legende 77"/>
          <p:cNvSpPr/>
          <p:nvPr/>
        </p:nvSpPr>
        <p:spPr bwMode="auto">
          <a:xfrm>
            <a:off x="6165882" y="5773738"/>
            <a:ext cx="1201939" cy="502836"/>
          </a:xfrm>
          <a:prstGeom prst="wedgeRoundRectCallout">
            <a:avLst>
              <a:gd name="adj1" fmla="val -92143"/>
              <a:gd name="adj2" fmla="val -9103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Hop count</a:t>
            </a:r>
            <a:b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</a:br>
            <a: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increase</a:t>
            </a:r>
          </a:p>
        </p:txBody>
      </p:sp>
    </p:spTree>
    <p:extLst>
      <p:ext uri="{BB962C8B-B14F-4D97-AF65-F5344CB8AC3E}">
        <p14:creationId xmlns:p14="http://schemas.microsoft.com/office/powerpoint/2010/main" val="3581102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examples: kTC, l*-kTC, and LMST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7</a:t>
            </a:fld>
            <a:endParaRPr lang="en-US"/>
          </a:p>
        </p:txBody>
      </p:sp>
      <p:grpSp>
        <p:nvGrpSpPr>
          <p:cNvPr id="122" name="Gruppieren 121"/>
          <p:cNvGrpSpPr/>
          <p:nvPr/>
        </p:nvGrpSpPr>
        <p:grpSpPr>
          <a:xfrm>
            <a:off x="158200" y="1556792"/>
            <a:ext cx="755995" cy="1623598"/>
            <a:chOff x="2206641" y="2904557"/>
            <a:chExt cx="923390" cy="3206687"/>
          </a:xfrm>
        </p:grpSpPr>
        <p:cxnSp>
          <p:nvCxnSpPr>
            <p:cNvPr id="123" name="Gerader Verbinder 122"/>
            <p:cNvCxnSpPr/>
            <p:nvPr/>
          </p:nvCxnSpPr>
          <p:spPr>
            <a:xfrm>
              <a:off x="2910840" y="2904557"/>
              <a:ext cx="1" cy="32066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feld 123"/>
            <p:cNvSpPr txBox="1"/>
            <p:nvPr/>
          </p:nvSpPr>
          <p:spPr>
            <a:xfrm rot="16200000">
              <a:off x="1064994" y="4046207"/>
              <a:ext cx="3206684" cy="923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Input topology</a:t>
              </a:r>
              <a:endParaRPr lang="en-US" sz="1200"/>
            </a:p>
          </p:txBody>
        </p:sp>
      </p:grpSp>
      <p:grpSp>
        <p:nvGrpSpPr>
          <p:cNvPr id="125" name="Gruppieren 124"/>
          <p:cNvGrpSpPr/>
          <p:nvPr/>
        </p:nvGrpSpPr>
        <p:grpSpPr>
          <a:xfrm>
            <a:off x="158198" y="3674700"/>
            <a:ext cx="755995" cy="1612126"/>
            <a:chOff x="2206637" y="7192338"/>
            <a:chExt cx="923390" cy="3674418"/>
          </a:xfrm>
        </p:grpSpPr>
        <p:cxnSp>
          <p:nvCxnSpPr>
            <p:cNvPr id="126" name="Gerader Verbinder 125"/>
            <p:cNvCxnSpPr/>
            <p:nvPr/>
          </p:nvCxnSpPr>
          <p:spPr>
            <a:xfrm>
              <a:off x="2910840" y="7192338"/>
              <a:ext cx="0" cy="36744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feld 126"/>
            <p:cNvSpPr txBox="1"/>
            <p:nvPr/>
          </p:nvSpPr>
          <p:spPr>
            <a:xfrm rot="16200000">
              <a:off x="831124" y="8567853"/>
              <a:ext cx="3674416" cy="923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Output topology</a:t>
              </a:r>
              <a:endParaRPr lang="en-US" sz="1200"/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3926129" y="1556792"/>
            <a:ext cx="2087627" cy="1524767"/>
            <a:chOff x="7290140" y="4128143"/>
            <a:chExt cx="2549876" cy="1862386"/>
          </a:xfrm>
        </p:grpSpPr>
        <p:cxnSp>
          <p:nvCxnSpPr>
            <p:cNvPr id="131" name="Link"/>
            <p:cNvCxnSpPr>
              <a:stCxn id="149" idx="5"/>
              <a:endCxn id="132" idx="2"/>
            </p:cNvCxnSpPr>
            <p:nvPr/>
          </p:nvCxnSpPr>
          <p:spPr>
            <a:xfrm>
              <a:off x="8713543" y="4527606"/>
              <a:ext cx="658473" cy="25133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Node"/>
            <p:cNvSpPr/>
            <p:nvPr/>
          </p:nvSpPr>
          <p:spPr>
            <a:xfrm>
              <a:off x="9372016" y="4544939"/>
              <a:ext cx="468000" cy="468000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200">
                  <a:solidFill>
                    <a:schemeClr val="bg1"/>
                  </a:solidFill>
                </a:rPr>
                <a:t>n</a:t>
              </a:r>
              <a:r>
                <a:rPr lang="en-US" sz="1200" baseline="-25000" smtClean="0">
                  <a:solidFill>
                    <a:schemeClr val="bg1"/>
                  </a:solidFill>
                </a:rPr>
                <a:t>2</a:t>
              </a:r>
              <a:r>
                <a:rPr lang="en-US" sz="1200" smtClean="0">
                  <a:solidFill>
                    <a:schemeClr val="bg1"/>
                  </a:solidFill>
                </a:rPr>
                <a:t/>
              </a:r>
              <a:br>
                <a:rPr lang="en-US" sz="1200" smtClean="0">
                  <a:solidFill>
                    <a:schemeClr val="bg1"/>
                  </a:solidFill>
                </a:rPr>
              </a:br>
              <a:r>
                <a:rPr lang="en-US" sz="1200" smtClean="0">
                  <a:solidFill>
                    <a:schemeClr val="bg1"/>
                  </a:solidFill>
                </a:rPr>
                <a:t>1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33" name="Node"/>
            <p:cNvSpPr/>
            <p:nvPr/>
          </p:nvSpPr>
          <p:spPr>
            <a:xfrm>
              <a:off x="8544943" y="5381921"/>
              <a:ext cx="468000" cy="468000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n</a:t>
              </a:r>
              <a:r>
                <a:rPr lang="en-US" sz="1200" baseline="-25000" smtClean="0">
                  <a:solidFill>
                    <a:schemeClr val="bg1"/>
                  </a:solidFill>
                </a:rPr>
                <a:t>3</a:t>
              </a:r>
            </a:p>
            <a:p>
              <a:pPr algn="ctr">
                <a:lnSpc>
                  <a:spcPct val="11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1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134" name="Link"/>
            <p:cNvCxnSpPr>
              <a:stCxn id="149" idx="4"/>
              <a:endCxn id="133" idx="0"/>
            </p:cNvCxnSpPr>
            <p:nvPr/>
          </p:nvCxnSpPr>
          <p:spPr>
            <a:xfrm>
              <a:off x="8548080" y="4596143"/>
              <a:ext cx="230863" cy="78577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Link"/>
            <p:cNvCxnSpPr>
              <a:stCxn id="149" idx="3"/>
              <a:endCxn id="147" idx="7"/>
            </p:cNvCxnSpPr>
            <p:nvPr/>
          </p:nvCxnSpPr>
          <p:spPr>
            <a:xfrm flipH="1">
              <a:off x="7689603" y="4527606"/>
              <a:ext cx="693014" cy="106346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Link"/>
            <p:cNvCxnSpPr>
              <a:stCxn id="133" idx="2"/>
              <a:endCxn id="147" idx="6"/>
            </p:cNvCxnSpPr>
            <p:nvPr/>
          </p:nvCxnSpPr>
          <p:spPr>
            <a:xfrm flipH="1">
              <a:off x="7758140" y="5615921"/>
              <a:ext cx="786803" cy="1406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Link"/>
            <p:cNvCxnSpPr>
              <a:stCxn id="132" idx="4"/>
              <a:endCxn id="133" idx="7"/>
            </p:cNvCxnSpPr>
            <p:nvPr/>
          </p:nvCxnSpPr>
          <p:spPr>
            <a:xfrm flipH="1">
              <a:off x="8944406" y="5012939"/>
              <a:ext cx="661610" cy="4375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Link weight"/>
            <p:cNvSpPr txBox="1"/>
            <p:nvPr/>
          </p:nvSpPr>
          <p:spPr>
            <a:xfrm>
              <a:off x="8944406" y="4328544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139" name="Link weight"/>
            <p:cNvSpPr txBox="1"/>
            <p:nvPr/>
          </p:nvSpPr>
          <p:spPr>
            <a:xfrm>
              <a:off x="9017853" y="4960408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140" name="Link weight"/>
            <p:cNvSpPr txBox="1"/>
            <p:nvPr/>
          </p:nvSpPr>
          <p:spPr>
            <a:xfrm>
              <a:off x="8004854" y="5353253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141" name="Link weight"/>
            <p:cNvSpPr txBox="1"/>
            <p:nvPr/>
          </p:nvSpPr>
          <p:spPr>
            <a:xfrm>
              <a:off x="8661723" y="4789459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3</a:t>
              </a:r>
              <a:endParaRPr lang="en-US" sz="1200"/>
            </a:p>
          </p:txBody>
        </p:sp>
        <p:sp>
          <p:nvSpPr>
            <p:cNvPr id="142" name="Link weight"/>
            <p:cNvSpPr txBox="1"/>
            <p:nvPr/>
          </p:nvSpPr>
          <p:spPr>
            <a:xfrm>
              <a:off x="7767678" y="4852787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6</a:t>
              </a:r>
              <a:endParaRPr lang="en-US" sz="1200"/>
            </a:p>
          </p:txBody>
        </p:sp>
        <p:grpSp>
          <p:nvGrpSpPr>
            <p:cNvPr id="143" name="Gruppieren 142"/>
            <p:cNvGrpSpPr/>
            <p:nvPr/>
          </p:nvGrpSpPr>
          <p:grpSpPr>
            <a:xfrm>
              <a:off x="8314080" y="4128143"/>
              <a:ext cx="468000" cy="468000"/>
              <a:chOff x="8314080" y="4128143"/>
              <a:chExt cx="468000" cy="468000"/>
            </a:xfrm>
          </p:grpSpPr>
          <p:sp>
            <p:nvSpPr>
              <p:cNvPr id="149" name="Node"/>
              <p:cNvSpPr/>
              <p:nvPr/>
            </p:nvSpPr>
            <p:spPr>
              <a:xfrm>
                <a:off x="8314080" y="4128143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1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0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0" name="Gerader Verbinder 149"/>
              <p:cNvCxnSpPr>
                <a:stCxn id="149" idx="2"/>
                <a:endCxn id="149" idx="6"/>
              </p:cNvCxnSpPr>
              <p:nvPr/>
            </p:nvCxnSpPr>
            <p:spPr>
              <a:xfrm>
                <a:off x="8314080" y="4362143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4" name="Gerader Verbinder 143"/>
            <p:cNvCxnSpPr>
              <a:stCxn id="132" idx="2"/>
              <a:endCxn id="132" idx="6"/>
            </p:cNvCxnSpPr>
            <p:nvPr/>
          </p:nvCxnSpPr>
          <p:spPr>
            <a:xfrm>
              <a:off x="9372016" y="4778939"/>
              <a:ext cx="46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r Verbinder 144"/>
            <p:cNvCxnSpPr>
              <a:stCxn id="133" idx="2"/>
              <a:endCxn id="133" idx="6"/>
            </p:cNvCxnSpPr>
            <p:nvPr/>
          </p:nvCxnSpPr>
          <p:spPr>
            <a:xfrm>
              <a:off x="8544943" y="5615921"/>
              <a:ext cx="46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uppieren 145"/>
            <p:cNvGrpSpPr/>
            <p:nvPr/>
          </p:nvGrpSpPr>
          <p:grpSpPr>
            <a:xfrm>
              <a:off x="7290140" y="5522529"/>
              <a:ext cx="490333" cy="468000"/>
              <a:chOff x="7674507" y="5749484"/>
              <a:chExt cx="490333" cy="468000"/>
            </a:xfrm>
          </p:grpSpPr>
          <p:sp>
            <p:nvSpPr>
              <p:cNvPr id="147" name="Node"/>
              <p:cNvSpPr/>
              <p:nvPr/>
            </p:nvSpPr>
            <p:spPr>
              <a:xfrm>
                <a:off x="7674507" y="5749484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4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8" name="Gerader Verbinder 147"/>
              <p:cNvCxnSpPr>
                <a:stCxn id="147" idx="2"/>
              </p:cNvCxnSpPr>
              <p:nvPr/>
            </p:nvCxnSpPr>
            <p:spPr>
              <a:xfrm>
                <a:off x="7674507" y="5983484"/>
                <a:ext cx="490333" cy="5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Link weight"/>
          <p:cNvSpPr txBox="1"/>
          <p:nvPr/>
        </p:nvSpPr>
        <p:spPr>
          <a:xfrm>
            <a:off x="7081663" y="1810061"/>
            <a:ext cx="979646" cy="453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w(e</a:t>
            </a:r>
            <a:r>
              <a:rPr lang="en-US" sz="1200" baseline="-25000" smtClean="0"/>
              <a:t>ab</a:t>
            </a:r>
            <a:r>
              <a:rPr lang="en-US" sz="1200" smtClean="0"/>
              <a:t>)</a:t>
            </a:r>
            <a:endParaRPr lang="en-US" sz="1200"/>
          </a:p>
        </p:txBody>
      </p:sp>
      <p:sp>
        <p:nvSpPr>
          <p:cNvPr id="152" name="Node"/>
          <p:cNvSpPr/>
          <p:nvPr/>
        </p:nvSpPr>
        <p:spPr>
          <a:xfrm>
            <a:off x="6516726" y="1851885"/>
            <a:ext cx="560002" cy="560003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10000"/>
              </a:lnSpc>
            </a:pPr>
            <a:r>
              <a:rPr lang="en-US" sz="1200" smtClean="0">
                <a:solidFill>
                  <a:schemeClr val="bg1"/>
                </a:solidFill>
              </a:rPr>
              <a:t>n</a:t>
            </a:r>
            <a:r>
              <a:rPr lang="en-US" sz="1200" baseline="-25000">
                <a:solidFill>
                  <a:schemeClr val="bg1"/>
                </a:solidFill>
              </a:rPr>
              <a:t>a</a:t>
            </a:r>
            <a:r>
              <a:rPr lang="en-US" sz="1200">
                <a:solidFill>
                  <a:schemeClr val="bg1"/>
                </a:solidFill>
              </a:rPr>
              <a:t/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 smtClean="0">
                <a:solidFill>
                  <a:schemeClr val="bg1"/>
                </a:solidFill>
              </a:rPr>
              <a:t>h</a:t>
            </a:r>
            <a:r>
              <a:rPr lang="en-US" sz="1200" baseline="-25000" smtClean="0">
                <a:solidFill>
                  <a:schemeClr val="bg1"/>
                </a:solidFill>
              </a:rPr>
              <a:t>1</a:t>
            </a:r>
            <a:r>
              <a:rPr lang="en-US" sz="1200" smtClean="0">
                <a:solidFill>
                  <a:schemeClr val="bg1"/>
                </a:solidFill>
              </a:rPr>
              <a:t>(n</a:t>
            </a:r>
            <a:r>
              <a:rPr lang="en-US" sz="1200" baseline="-25000" smtClean="0">
                <a:solidFill>
                  <a:schemeClr val="bg1"/>
                </a:solidFill>
              </a:rPr>
              <a:t>a</a:t>
            </a:r>
            <a:r>
              <a:rPr lang="en-US" sz="1200" smtClean="0">
                <a:solidFill>
                  <a:schemeClr val="bg1"/>
                </a:solidFill>
              </a:rPr>
              <a:t>)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3" name="Node"/>
          <p:cNvSpPr/>
          <p:nvPr/>
        </p:nvSpPr>
        <p:spPr>
          <a:xfrm>
            <a:off x="7708925" y="1851885"/>
            <a:ext cx="560002" cy="560003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10000"/>
              </a:lnSpc>
            </a:pPr>
            <a:r>
              <a:rPr lang="en-US" sz="1200" smtClean="0">
                <a:solidFill>
                  <a:schemeClr val="bg1"/>
                </a:solidFill>
              </a:rPr>
              <a:t>n</a:t>
            </a:r>
            <a:r>
              <a:rPr lang="en-US" sz="1200" baseline="-25000" smtClean="0">
                <a:solidFill>
                  <a:schemeClr val="bg1"/>
                </a:solidFill>
              </a:rPr>
              <a:t>b</a:t>
            </a:r>
            <a:r>
              <a:rPr lang="en-US" sz="1200" smtClean="0">
                <a:solidFill>
                  <a:schemeClr val="bg1"/>
                </a:solidFill>
              </a:rPr>
              <a:t/>
            </a:r>
            <a:br>
              <a:rPr lang="en-US" sz="1200" smtClean="0">
                <a:solidFill>
                  <a:schemeClr val="bg1"/>
                </a:solidFill>
              </a:rPr>
            </a:br>
            <a:r>
              <a:rPr lang="en-US" sz="1200" smtClean="0">
                <a:solidFill>
                  <a:schemeClr val="bg1"/>
                </a:solidFill>
              </a:rPr>
              <a:t>h</a:t>
            </a:r>
            <a:r>
              <a:rPr lang="en-US" sz="1200" baseline="-25000" smtClean="0">
                <a:solidFill>
                  <a:schemeClr val="bg1"/>
                </a:solidFill>
              </a:rPr>
              <a:t>1</a:t>
            </a:r>
            <a:r>
              <a:rPr lang="en-US" sz="1200" smtClean="0">
                <a:solidFill>
                  <a:schemeClr val="bg1"/>
                </a:solidFill>
              </a:rPr>
              <a:t>(n</a:t>
            </a:r>
            <a:r>
              <a:rPr lang="en-US" sz="1200" baseline="-25000" smtClean="0">
                <a:solidFill>
                  <a:schemeClr val="bg1"/>
                </a:solidFill>
              </a:rPr>
              <a:t>b</a:t>
            </a:r>
            <a:r>
              <a:rPr lang="en-US" sz="1200" smtClean="0">
                <a:solidFill>
                  <a:schemeClr val="bg1"/>
                </a:solidFill>
              </a:rPr>
              <a:t>)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54" name="Link"/>
          <p:cNvCxnSpPr>
            <a:stCxn id="152" idx="6"/>
            <a:endCxn id="153" idx="2"/>
          </p:cNvCxnSpPr>
          <p:nvPr/>
        </p:nvCxnSpPr>
        <p:spPr>
          <a:xfrm>
            <a:off x="7076728" y="2131887"/>
            <a:ext cx="63219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Legend Box"/>
          <p:cNvSpPr/>
          <p:nvPr/>
        </p:nvSpPr>
        <p:spPr>
          <a:xfrm>
            <a:off x="6424137" y="1511461"/>
            <a:ext cx="2371471" cy="17274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sz="1600" smtClean="0">
                <a:solidFill>
                  <a:schemeClr val="tx1"/>
                </a:solidFill>
              </a:rPr>
              <a:t>Legend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57" name="Gerader Verbinder 156"/>
          <p:cNvCxnSpPr>
            <a:stCxn id="152" idx="2"/>
            <a:endCxn id="152" idx="6"/>
          </p:cNvCxnSpPr>
          <p:nvPr/>
        </p:nvCxnSpPr>
        <p:spPr>
          <a:xfrm>
            <a:off x="6516726" y="2131887"/>
            <a:ext cx="5600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>
            <a:stCxn id="153" idx="2"/>
            <a:endCxn id="153" idx="6"/>
          </p:cNvCxnSpPr>
          <p:nvPr/>
        </p:nvCxnSpPr>
        <p:spPr>
          <a:xfrm>
            <a:off x="7708925" y="2131887"/>
            <a:ext cx="5600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349107" y="3118707"/>
            <a:ext cx="4677712" cy="3282794"/>
            <a:chOff x="349107" y="3118707"/>
            <a:chExt cx="4677712" cy="3282794"/>
          </a:xfrm>
        </p:grpSpPr>
        <p:sp>
          <p:nvSpPr>
            <p:cNvPr id="120" name="Rechteck 119"/>
            <p:cNvSpPr/>
            <p:nvPr/>
          </p:nvSpPr>
          <p:spPr>
            <a:xfrm>
              <a:off x="2072333" y="3274376"/>
              <a:ext cx="2931716" cy="143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20" name="Gruppieren 19"/>
            <p:cNvGrpSpPr/>
            <p:nvPr/>
          </p:nvGrpSpPr>
          <p:grpSpPr>
            <a:xfrm>
              <a:off x="349107" y="3418079"/>
              <a:ext cx="2880207" cy="2983422"/>
              <a:chOff x="349107" y="3418079"/>
              <a:chExt cx="2880207" cy="2983422"/>
            </a:xfrm>
          </p:grpSpPr>
          <p:sp>
            <p:nvSpPr>
              <p:cNvPr id="117" name="Pfeil nach rechts 116"/>
              <p:cNvSpPr/>
              <p:nvPr/>
            </p:nvSpPr>
            <p:spPr>
              <a:xfrm rot="5400000">
                <a:off x="1995009" y="3422001"/>
                <a:ext cx="302581" cy="294738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9" name="Gruppieren 158"/>
              <p:cNvGrpSpPr/>
              <p:nvPr/>
            </p:nvGrpSpPr>
            <p:grpSpPr>
              <a:xfrm>
                <a:off x="1141687" y="3752452"/>
                <a:ext cx="2087627" cy="1524767"/>
                <a:chOff x="7290140" y="4128143"/>
                <a:chExt cx="2549876" cy="1862386"/>
              </a:xfrm>
            </p:grpSpPr>
            <p:cxnSp>
              <p:nvCxnSpPr>
                <p:cNvPr id="160" name="Link"/>
                <p:cNvCxnSpPr>
                  <a:stCxn id="178" idx="5"/>
                  <a:endCxn id="161" idx="2"/>
                </p:cNvCxnSpPr>
                <p:nvPr/>
              </p:nvCxnSpPr>
              <p:spPr>
                <a:xfrm>
                  <a:off x="8713543" y="4527606"/>
                  <a:ext cx="658473" cy="2513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Node"/>
                <p:cNvSpPr/>
                <p:nvPr/>
              </p:nvSpPr>
              <p:spPr>
                <a:xfrm>
                  <a:off x="9372016" y="4544939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2</a:t>
                  </a:r>
                  <a:r>
                    <a:rPr lang="en-US" sz="1200" smtClean="0">
                      <a:solidFill>
                        <a:schemeClr val="bg1"/>
                      </a:solidFill>
                    </a:rPr>
                    <a:t/>
                  </a:r>
                  <a:br>
                    <a:rPr lang="en-US" sz="1200" smtClean="0">
                      <a:solidFill>
                        <a:schemeClr val="bg1"/>
                      </a:solidFill>
                    </a:rPr>
                  </a:br>
                  <a:r>
                    <a:rPr lang="en-US" sz="120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2" name="Node"/>
                <p:cNvSpPr/>
                <p:nvPr/>
              </p:nvSpPr>
              <p:spPr>
                <a:xfrm>
                  <a:off x="8544943" y="5381921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3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63" name="Link"/>
                <p:cNvCxnSpPr>
                  <a:stCxn id="178" idx="4"/>
                  <a:endCxn id="162" idx="0"/>
                </p:cNvCxnSpPr>
                <p:nvPr/>
              </p:nvCxnSpPr>
              <p:spPr>
                <a:xfrm>
                  <a:off x="8548080" y="4596143"/>
                  <a:ext cx="230863" cy="7857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Link"/>
                <p:cNvCxnSpPr>
                  <a:stCxn id="178" idx="3"/>
                  <a:endCxn id="176" idx="7"/>
                </p:cNvCxnSpPr>
                <p:nvPr/>
              </p:nvCxnSpPr>
              <p:spPr>
                <a:xfrm flipH="1">
                  <a:off x="7689603" y="4527606"/>
                  <a:ext cx="693014" cy="10634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Link"/>
                <p:cNvCxnSpPr>
                  <a:stCxn id="162" idx="2"/>
                  <a:endCxn id="176" idx="6"/>
                </p:cNvCxnSpPr>
                <p:nvPr/>
              </p:nvCxnSpPr>
              <p:spPr>
                <a:xfrm flipH="1">
                  <a:off x="7758140" y="5615921"/>
                  <a:ext cx="786803" cy="14060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Link"/>
                <p:cNvCxnSpPr>
                  <a:stCxn id="161" idx="4"/>
                  <a:endCxn id="162" idx="7"/>
                </p:cNvCxnSpPr>
                <p:nvPr/>
              </p:nvCxnSpPr>
              <p:spPr>
                <a:xfrm flipH="1">
                  <a:off x="8944406" y="5012939"/>
                  <a:ext cx="661610" cy="43751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Link weight"/>
                <p:cNvSpPr txBox="1"/>
                <p:nvPr/>
              </p:nvSpPr>
              <p:spPr>
                <a:xfrm>
                  <a:off x="8944406" y="4328544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2</a:t>
                  </a:r>
                  <a:endParaRPr lang="en-US" sz="1200"/>
                </a:p>
              </p:txBody>
            </p:sp>
            <p:sp>
              <p:nvSpPr>
                <p:cNvPr id="168" name="Link weight"/>
                <p:cNvSpPr txBox="1"/>
                <p:nvPr/>
              </p:nvSpPr>
              <p:spPr>
                <a:xfrm>
                  <a:off x="9017853" y="4960408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2</a:t>
                  </a:r>
                  <a:endParaRPr lang="en-US" sz="1200"/>
                </a:p>
              </p:txBody>
            </p:sp>
            <p:sp>
              <p:nvSpPr>
                <p:cNvPr id="169" name="Link weight"/>
                <p:cNvSpPr txBox="1"/>
                <p:nvPr/>
              </p:nvSpPr>
              <p:spPr>
                <a:xfrm>
                  <a:off x="8004854" y="5353253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2</a:t>
                  </a:r>
                  <a:endParaRPr lang="en-US" sz="1200"/>
                </a:p>
              </p:txBody>
            </p:sp>
            <p:sp>
              <p:nvSpPr>
                <p:cNvPr id="170" name="Link weight"/>
                <p:cNvSpPr txBox="1"/>
                <p:nvPr/>
              </p:nvSpPr>
              <p:spPr>
                <a:xfrm>
                  <a:off x="8661723" y="4789459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3</a:t>
                  </a:r>
                  <a:endParaRPr lang="en-US" sz="1200"/>
                </a:p>
              </p:txBody>
            </p:sp>
            <p:sp>
              <p:nvSpPr>
                <p:cNvPr id="171" name="Link weight"/>
                <p:cNvSpPr txBox="1"/>
                <p:nvPr/>
              </p:nvSpPr>
              <p:spPr>
                <a:xfrm>
                  <a:off x="7767678" y="4852787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6</a:t>
                  </a:r>
                  <a:endParaRPr lang="en-US" sz="1200"/>
                </a:p>
              </p:txBody>
            </p:sp>
            <p:grpSp>
              <p:nvGrpSpPr>
                <p:cNvPr id="172" name="Gruppieren 171"/>
                <p:cNvGrpSpPr/>
                <p:nvPr/>
              </p:nvGrpSpPr>
              <p:grpSpPr>
                <a:xfrm>
                  <a:off x="8314080" y="4128143"/>
                  <a:ext cx="468000" cy="468000"/>
                  <a:chOff x="8314080" y="4128143"/>
                  <a:chExt cx="468000" cy="468000"/>
                </a:xfrm>
              </p:grpSpPr>
              <p:sp>
                <p:nvSpPr>
                  <p:cNvPr id="178" name="Node"/>
                  <p:cNvSpPr/>
                  <p:nvPr/>
                </p:nvSpPr>
                <p:spPr>
                  <a:xfrm>
                    <a:off x="8314080" y="4128143"/>
                    <a:ext cx="468000" cy="468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US" sz="1200" baseline="-25000" smtClean="0">
                        <a:solidFill>
                          <a:schemeClr val="bg1"/>
                        </a:solidFill>
                      </a:rPr>
                      <a:t>1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0</a:t>
                    </a:r>
                    <a:endParaRPr lang="en-US" sz="120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79" name="Gerader Verbinder 178"/>
                  <p:cNvCxnSpPr>
                    <a:stCxn id="178" idx="2"/>
                    <a:endCxn id="178" idx="6"/>
                  </p:cNvCxnSpPr>
                  <p:nvPr/>
                </p:nvCxnSpPr>
                <p:spPr>
                  <a:xfrm>
                    <a:off x="8314080" y="4362143"/>
                    <a:ext cx="4680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3" name="Gerader Verbinder 172"/>
                <p:cNvCxnSpPr>
                  <a:stCxn id="161" idx="2"/>
                  <a:endCxn id="161" idx="6"/>
                </p:cNvCxnSpPr>
                <p:nvPr/>
              </p:nvCxnSpPr>
              <p:spPr>
                <a:xfrm>
                  <a:off x="9372016" y="4778939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Gerader Verbinder 173"/>
                <p:cNvCxnSpPr>
                  <a:stCxn id="162" idx="2"/>
                  <a:endCxn id="162" idx="6"/>
                </p:cNvCxnSpPr>
                <p:nvPr/>
              </p:nvCxnSpPr>
              <p:spPr>
                <a:xfrm>
                  <a:off x="8544943" y="5615921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5" name="Gruppieren 174"/>
                <p:cNvGrpSpPr/>
                <p:nvPr/>
              </p:nvGrpSpPr>
              <p:grpSpPr>
                <a:xfrm>
                  <a:off x="7290140" y="5522529"/>
                  <a:ext cx="490333" cy="468000"/>
                  <a:chOff x="7674507" y="5749484"/>
                  <a:chExt cx="490333" cy="468000"/>
                </a:xfrm>
              </p:grpSpPr>
              <p:sp>
                <p:nvSpPr>
                  <p:cNvPr id="176" name="Node"/>
                  <p:cNvSpPr/>
                  <p:nvPr/>
                </p:nvSpPr>
                <p:spPr>
                  <a:xfrm>
                    <a:off x="7674507" y="5749484"/>
                    <a:ext cx="468000" cy="468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US" sz="1200" baseline="-25000" smtClean="0">
                        <a:solidFill>
                          <a:schemeClr val="bg1"/>
                        </a:solidFill>
                      </a:rPr>
                      <a:t>4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1</a:t>
                    </a:r>
                    <a:endParaRPr lang="en-US" sz="120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77" name="Gerader Verbinder 176"/>
                  <p:cNvCxnSpPr>
                    <a:stCxn id="176" idx="2"/>
                  </p:cNvCxnSpPr>
                  <p:nvPr/>
                </p:nvCxnSpPr>
                <p:spPr>
                  <a:xfrm>
                    <a:off x="7674507" y="5983484"/>
                    <a:ext cx="490333" cy="56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" name="Abgerundetes Rechteck 5"/>
              <p:cNvSpPr/>
              <p:nvPr/>
            </p:nvSpPr>
            <p:spPr>
              <a:xfrm>
                <a:off x="349107" y="5465501"/>
                <a:ext cx="2880000" cy="9360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b="1" smtClean="0">
                    <a:solidFill>
                      <a:schemeClr val="bg1"/>
                    </a:solidFill>
                  </a:rPr>
                  <a:t>kTC</a:t>
                </a:r>
                <a:r>
                  <a:rPr lang="en-US" sz="1000" b="1" smtClean="0">
                    <a:solidFill>
                      <a:schemeClr val="bg1">
                        <a:lumMod val="50000"/>
                      </a:schemeClr>
                    </a:solidFill>
                  </a:rPr>
                  <a:t>[Schweizer16]</a:t>
                </a:r>
                <a:r>
                  <a:rPr lang="en-US" sz="1600" b="1">
                    <a:solidFill>
                      <a:schemeClr val="bg1"/>
                    </a:solidFill>
                  </a:rPr>
                  <a:t>(k=2)</a:t>
                </a:r>
                <a:r>
                  <a:rPr lang="en-US" sz="1600" smtClean="0">
                    <a:solidFill>
                      <a:schemeClr val="bg1"/>
                    </a:solidFill>
                  </a:rPr>
                  <a:t/>
                </a:r>
                <a:br>
                  <a:rPr lang="en-US" sz="1600" smtClean="0">
                    <a:solidFill>
                      <a:schemeClr val="bg1"/>
                    </a:solidFill>
                  </a:rPr>
                </a:br>
                <a:r>
                  <a:rPr lang="en-US" sz="1600" smtClean="0">
                    <a:solidFill>
                      <a:schemeClr val="bg1"/>
                    </a:solidFill>
                  </a:rPr>
                  <a:t>Inactivate the </a:t>
                </a:r>
                <a:r>
                  <a:rPr lang="en-US" sz="1600">
                    <a:solidFill>
                      <a:schemeClr val="bg1"/>
                    </a:solidFill>
                  </a:rPr>
                  <a:t>weight-maximal link in each </a:t>
                </a:r>
                <a:r>
                  <a:rPr lang="en-US" sz="1600" smtClean="0">
                    <a:solidFill>
                      <a:schemeClr val="bg1"/>
                    </a:solidFill>
                  </a:rPr>
                  <a:t>triangle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8" name="Rechteck 127"/>
            <p:cNvSpPr/>
            <p:nvPr/>
          </p:nvSpPr>
          <p:spPr>
            <a:xfrm rot="5400000">
              <a:off x="4802900" y="3197370"/>
              <a:ext cx="302581" cy="1452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30" name="Rechteck 229"/>
          <p:cNvSpPr/>
          <p:nvPr/>
        </p:nvSpPr>
        <p:spPr>
          <a:xfrm>
            <a:off x="250824" y="6938190"/>
            <a:ext cx="806559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>
                <a:solidFill>
                  <a:srgbClr val="FFFFFF">
                    <a:lumMod val="50000"/>
                  </a:srgbClr>
                </a:solidFill>
              </a:rPr>
              <a:t>[Schweizer16] 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Schweizer et al. "a-kTC</a:t>
            </a:r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: Integrating topology control into the 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stack," LCN'16</a:t>
            </a:r>
          </a:p>
          <a:p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[Stein16] Stein et al. "Topology Control in 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WSNs: </a:t>
            </a:r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What Blocks the Breakthrough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?," LCN'16</a:t>
            </a:r>
          </a:p>
          <a:p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Li05</a:t>
            </a:r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] Li et al. "Design and analysis of an MST-based topology control 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algorithm," IEEE Trans. Comm. 2005</a:t>
            </a:r>
            <a:endParaRPr lang="en-US" sz="10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6" name="Abgerundete rechteckige Legende 205"/>
          <p:cNvSpPr/>
          <p:nvPr/>
        </p:nvSpPr>
        <p:spPr bwMode="auto">
          <a:xfrm>
            <a:off x="2420202" y="2420396"/>
            <a:ext cx="1201939" cy="502836"/>
          </a:xfrm>
          <a:prstGeom prst="wedgeRoundRectCallout">
            <a:avLst>
              <a:gd name="adj1" fmla="val 75861"/>
              <a:gd name="adj2" fmla="val 5899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Distance to node n</a:t>
            </a:r>
            <a:r>
              <a:rPr lang="en-US" sz="1600" baseline="-250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1</a:t>
            </a:r>
            <a:endParaRPr lang="en-US" sz="1600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grpSp>
        <p:nvGrpSpPr>
          <p:cNvPr id="228" name="Gruppieren 227"/>
          <p:cNvGrpSpPr/>
          <p:nvPr/>
        </p:nvGrpSpPr>
        <p:grpSpPr>
          <a:xfrm>
            <a:off x="6712532" y="2379488"/>
            <a:ext cx="1838878" cy="830997"/>
            <a:chOff x="6722807" y="5102531"/>
            <a:chExt cx="1838878" cy="830997"/>
          </a:xfrm>
        </p:grpSpPr>
        <p:sp>
          <p:nvSpPr>
            <p:cNvPr id="232" name="Link weight"/>
            <p:cNvSpPr txBox="1"/>
            <p:nvPr/>
          </p:nvSpPr>
          <p:spPr>
            <a:xfrm>
              <a:off x="7274153" y="5102531"/>
              <a:ext cx="12875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ym typeface="Wingdings" panose="05000000000000000000" pitchFamily="2" charset="2"/>
                </a:rPr>
                <a:t>Unclassified</a:t>
              </a:r>
            </a:p>
            <a:p>
              <a:r>
                <a:rPr lang="en-US" sz="1600" smtClean="0">
                  <a:sym typeface="Wingdings" panose="05000000000000000000" pitchFamily="2" charset="2"/>
                </a:rPr>
                <a:t>Active</a:t>
              </a:r>
            </a:p>
            <a:p>
              <a:r>
                <a:rPr lang="en-US" sz="1600" smtClean="0">
                  <a:sym typeface="Wingdings" panose="05000000000000000000" pitchFamily="2" charset="2"/>
                </a:rPr>
                <a:t>Inactive</a:t>
              </a:r>
              <a:endParaRPr lang="en-US" sz="1600"/>
            </a:p>
          </p:txBody>
        </p:sp>
        <p:cxnSp>
          <p:nvCxnSpPr>
            <p:cNvPr id="233" name="Link"/>
            <p:cNvCxnSpPr/>
            <p:nvPr/>
          </p:nvCxnSpPr>
          <p:spPr>
            <a:xfrm>
              <a:off x="6722807" y="5517232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Link"/>
            <p:cNvCxnSpPr/>
            <p:nvPr/>
          </p:nvCxnSpPr>
          <p:spPr>
            <a:xfrm>
              <a:off x="6722808" y="5784360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Link"/>
            <p:cNvCxnSpPr/>
            <p:nvPr/>
          </p:nvCxnSpPr>
          <p:spPr>
            <a:xfrm>
              <a:off x="6722807" y="5282853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8"/>
          <p:cNvGrpSpPr/>
          <p:nvPr/>
        </p:nvGrpSpPr>
        <p:grpSpPr>
          <a:xfrm>
            <a:off x="4964161" y="3274204"/>
            <a:ext cx="4123083" cy="3124472"/>
            <a:chOff x="4964161" y="3274204"/>
            <a:chExt cx="4123083" cy="3124472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6387244" y="3414453"/>
              <a:ext cx="2700000" cy="2984223"/>
              <a:chOff x="6387244" y="3414453"/>
              <a:chExt cx="2700000" cy="2984223"/>
            </a:xfrm>
          </p:grpSpPr>
          <p:sp>
            <p:nvSpPr>
              <p:cNvPr id="119" name="Pfeil nach rechts 118"/>
              <p:cNvSpPr/>
              <p:nvPr/>
            </p:nvSpPr>
            <p:spPr>
              <a:xfrm rot="5400000">
                <a:off x="7588212" y="3418375"/>
                <a:ext cx="302581" cy="294738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" name="Gruppieren 206"/>
              <p:cNvGrpSpPr/>
              <p:nvPr/>
            </p:nvGrpSpPr>
            <p:grpSpPr>
              <a:xfrm>
                <a:off x="6710571" y="3752452"/>
                <a:ext cx="2087627" cy="1524767"/>
                <a:chOff x="7290140" y="4128143"/>
                <a:chExt cx="2549876" cy="1862386"/>
              </a:xfrm>
            </p:grpSpPr>
            <p:cxnSp>
              <p:nvCxnSpPr>
                <p:cNvPr id="208" name="Link"/>
                <p:cNvCxnSpPr>
                  <a:stCxn id="226" idx="5"/>
                  <a:endCxn id="209" idx="2"/>
                </p:cNvCxnSpPr>
                <p:nvPr/>
              </p:nvCxnSpPr>
              <p:spPr>
                <a:xfrm>
                  <a:off x="8713543" y="4527606"/>
                  <a:ext cx="658473" cy="2513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Node"/>
                <p:cNvSpPr/>
                <p:nvPr/>
              </p:nvSpPr>
              <p:spPr>
                <a:xfrm>
                  <a:off x="9372016" y="4544939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2</a:t>
                  </a:r>
                  <a:r>
                    <a:rPr lang="en-US" sz="1200" smtClean="0">
                      <a:solidFill>
                        <a:schemeClr val="bg1"/>
                      </a:solidFill>
                    </a:rPr>
                    <a:t/>
                  </a:r>
                  <a:br>
                    <a:rPr lang="en-US" sz="1200" smtClean="0">
                      <a:solidFill>
                        <a:schemeClr val="bg1"/>
                      </a:solidFill>
                    </a:rPr>
                  </a:br>
                  <a:r>
                    <a:rPr lang="en-US" sz="120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0" name="Node"/>
                <p:cNvSpPr/>
                <p:nvPr/>
              </p:nvSpPr>
              <p:spPr>
                <a:xfrm>
                  <a:off x="8544943" y="5381921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3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11" name="Link"/>
                <p:cNvCxnSpPr>
                  <a:stCxn id="226" idx="4"/>
                  <a:endCxn id="210" idx="0"/>
                </p:cNvCxnSpPr>
                <p:nvPr/>
              </p:nvCxnSpPr>
              <p:spPr>
                <a:xfrm>
                  <a:off x="8548080" y="4596143"/>
                  <a:ext cx="230863" cy="7857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Link"/>
                <p:cNvCxnSpPr>
                  <a:stCxn id="226" idx="3"/>
                  <a:endCxn id="224" idx="7"/>
                </p:cNvCxnSpPr>
                <p:nvPr/>
              </p:nvCxnSpPr>
              <p:spPr>
                <a:xfrm flipH="1">
                  <a:off x="7689603" y="4527606"/>
                  <a:ext cx="693014" cy="10634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Link"/>
                <p:cNvCxnSpPr>
                  <a:stCxn id="210" idx="2"/>
                  <a:endCxn id="224" idx="6"/>
                </p:cNvCxnSpPr>
                <p:nvPr/>
              </p:nvCxnSpPr>
              <p:spPr>
                <a:xfrm flipH="1">
                  <a:off x="7758140" y="5615921"/>
                  <a:ext cx="786803" cy="14060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Link"/>
                <p:cNvCxnSpPr>
                  <a:stCxn id="209" idx="4"/>
                  <a:endCxn id="210" idx="7"/>
                </p:cNvCxnSpPr>
                <p:nvPr/>
              </p:nvCxnSpPr>
              <p:spPr>
                <a:xfrm flipH="1">
                  <a:off x="8944406" y="5012939"/>
                  <a:ext cx="661610" cy="43751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Link weight"/>
                <p:cNvSpPr txBox="1"/>
                <p:nvPr/>
              </p:nvSpPr>
              <p:spPr>
                <a:xfrm>
                  <a:off x="8944406" y="4328544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2</a:t>
                  </a:r>
                  <a:endParaRPr lang="en-US" sz="1200"/>
                </a:p>
              </p:txBody>
            </p:sp>
            <p:sp>
              <p:nvSpPr>
                <p:cNvPr id="216" name="Link weight"/>
                <p:cNvSpPr txBox="1"/>
                <p:nvPr/>
              </p:nvSpPr>
              <p:spPr>
                <a:xfrm>
                  <a:off x="9017853" y="4960408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2</a:t>
                  </a:r>
                  <a:endParaRPr lang="en-US" sz="1200"/>
                </a:p>
              </p:txBody>
            </p:sp>
            <p:sp>
              <p:nvSpPr>
                <p:cNvPr id="217" name="Link weight"/>
                <p:cNvSpPr txBox="1"/>
                <p:nvPr/>
              </p:nvSpPr>
              <p:spPr>
                <a:xfrm>
                  <a:off x="8004854" y="5353253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2</a:t>
                  </a:r>
                  <a:endParaRPr lang="en-US" sz="1200"/>
                </a:p>
              </p:txBody>
            </p:sp>
            <p:sp>
              <p:nvSpPr>
                <p:cNvPr id="218" name="Link weight"/>
                <p:cNvSpPr txBox="1"/>
                <p:nvPr/>
              </p:nvSpPr>
              <p:spPr>
                <a:xfrm>
                  <a:off x="8661723" y="4789459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3</a:t>
                  </a:r>
                  <a:endParaRPr lang="en-US" sz="1200"/>
                </a:p>
              </p:txBody>
            </p:sp>
            <p:sp>
              <p:nvSpPr>
                <p:cNvPr id="219" name="Link weight"/>
                <p:cNvSpPr txBox="1"/>
                <p:nvPr/>
              </p:nvSpPr>
              <p:spPr>
                <a:xfrm>
                  <a:off x="7767678" y="4852787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6</a:t>
                  </a:r>
                  <a:endParaRPr lang="en-US" sz="1200"/>
                </a:p>
              </p:txBody>
            </p:sp>
            <p:grpSp>
              <p:nvGrpSpPr>
                <p:cNvPr id="220" name="Gruppieren 219"/>
                <p:cNvGrpSpPr/>
                <p:nvPr/>
              </p:nvGrpSpPr>
              <p:grpSpPr>
                <a:xfrm>
                  <a:off x="8314080" y="4128143"/>
                  <a:ext cx="468000" cy="468000"/>
                  <a:chOff x="8314080" y="4128143"/>
                  <a:chExt cx="468000" cy="468000"/>
                </a:xfrm>
              </p:grpSpPr>
              <p:sp>
                <p:nvSpPr>
                  <p:cNvPr id="226" name="Node"/>
                  <p:cNvSpPr/>
                  <p:nvPr/>
                </p:nvSpPr>
                <p:spPr>
                  <a:xfrm>
                    <a:off x="8314080" y="4128143"/>
                    <a:ext cx="468000" cy="468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US" sz="1200" baseline="-25000" smtClean="0">
                        <a:solidFill>
                          <a:schemeClr val="bg1"/>
                        </a:solidFill>
                      </a:rPr>
                      <a:t>1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0</a:t>
                    </a:r>
                    <a:endParaRPr lang="en-US" sz="120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227" name="Gerader Verbinder 226"/>
                  <p:cNvCxnSpPr>
                    <a:stCxn id="226" idx="2"/>
                    <a:endCxn id="226" idx="6"/>
                  </p:cNvCxnSpPr>
                  <p:nvPr/>
                </p:nvCxnSpPr>
                <p:spPr>
                  <a:xfrm>
                    <a:off x="8314080" y="4362143"/>
                    <a:ext cx="4680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1" name="Gerader Verbinder 220"/>
                <p:cNvCxnSpPr>
                  <a:stCxn id="209" idx="2"/>
                  <a:endCxn id="209" idx="6"/>
                </p:cNvCxnSpPr>
                <p:nvPr/>
              </p:nvCxnSpPr>
              <p:spPr>
                <a:xfrm>
                  <a:off x="9372016" y="4778939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Gerader Verbinder 221"/>
                <p:cNvCxnSpPr>
                  <a:stCxn id="210" idx="2"/>
                  <a:endCxn id="210" idx="6"/>
                </p:cNvCxnSpPr>
                <p:nvPr/>
              </p:nvCxnSpPr>
              <p:spPr>
                <a:xfrm>
                  <a:off x="8544943" y="5615921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3" name="Gruppieren 222"/>
                <p:cNvGrpSpPr/>
                <p:nvPr/>
              </p:nvGrpSpPr>
              <p:grpSpPr>
                <a:xfrm>
                  <a:off x="7290140" y="5522529"/>
                  <a:ext cx="490333" cy="468000"/>
                  <a:chOff x="7674507" y="5749484"/>
                  <a:chExt cx="490333" cy="468000"/>
                </a:xfrm>
              </p:grpSpPr>
              <p:sp>
                <p:nvSpPr>
                  <p:cNvPr id="224" name="Node"/>
                  <p:cNvSpPr/>
                  <p:nvPr/>
                </p:nvSpPr>
                <p:spPr>
                  <a:xfrm>
                    <a:off x="7674507" y="5749484"/>
                    <a:ext cx="468000" cy="468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US" sz="1200" baseline="-25000" smtClean="0">
                        <a:solidFill>
                          <a:schemeClr val="bg1"/>
                        </a:solidFill>
                      </a:rPr>
                      <a:t>4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1</a:t>
                    </a:r>
                    <a:endParaRPr lang="en-US" sz="120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225" name="Gerader Verbinder 224"/>
                  <p:cNvCxnSpPr>
                    <a:stCxn id="224" idx="2"/>
                  </p:cNvCxnSpPr>
                  <p:nvPr/>
                </p:nvCxnSpPr>
                <p:spPr>
                  <a:xfrm>
                    <a:off x="7674507" y="5983484"/>
                    <a:ext cx="490333" cy="56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1" name="Abgerundetes Rechteck 230"/>
              <p:cNvSpPr/>
              <p:nvPr/>
            </p:nvSpPr>
            <p:spPr>
              <a:xfrm>
                <a:off x="6387244" y="5462676"/>
                <a:ext cx="2700000" cy="9360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b="1" smtClean="0">
                    <a:solidFill>
                      <a:schemeClr val="bg1"/>
                    </a:solidFill>
                  </a:rPr>
                  <a:t>LMST</a:t>
                </a:r>
                <a:r>
                  <a:rPr lang="en-US" sz="1000" b="1" smtClean="0">
                    <a:solidFill>
                      <a:schemeClr val="bg1">
                        <a:lumMod val="50000"/>
                      </a:schemeClr>
                    </a:solidFill>
                  </a:rPr>
                  <a:t>[Li05]</a:t>
                </a:r>
                <a:r>
                  <a:rPr lang="en-US" b="1" smtClean="0">
                    <a:solidFill>
                      <a:schemeClr val="bg1"/>
                    </a:solidFill>
                  </a:rPr>
                  <a:t> </a:t>
                </a:r>
                <a:br>
                  <a:rPr lang="en-US" b="1" smtClean="0">
                    <a:solidFill>
                      <a:schemeClr val="bg1"/>
                    </a:solidFill>
                  </a:rPr>
                </a:br>
                <a:r>
                  <a:rPr lang="en-US" sz="1600" smtClean="0">
                    <a:solidFill>
                      <a:schemeClr val="bg1"/>
                    </a:solidFill>
                  </a:rPr>
                  <a:t>Activate links on local minimum spanning tree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1" name="Rechteck 120"/>
            <p:cNvSpPr/>
            <p:nvPr/>
          </p:nvSpPr>
          <p:spPr>
            <a:xfrm>
              <a:off x="4964161" y="3274204"/>
              <a:ext cx="2848199" cy="143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380558" y="3414455"/>
            <a:ext cx="2880000" cy="2986234"/>
            <a:chOff x="3380558" y="3414455"/>
            <a:chExt cx="2880000" cy="2986234"/>
          </a:xfrm>
        </p:grpSpPr>
        <p:grpSp>
          <p:nvGrpSpPr>
            <p:cNvPr id="183" name="Gruppieren 182"/>
            <p:cNvGrpSpPr/>
            <p:nvPr/>
          </p:nvGrpSpPr>
          <p:grpSpPr>
            <a:xfrm>
              <a:off x="3926129" y="3752452"/>
              <a:ext cx="2087627" cy="1524767"/>
              <a:chOff x="7290140" y="4128143"/>
              <a:chExt cx="2549876" cy="1862386"/>
            </a:xfrm>
          </p:grpSpPr>
          <p:cxnSp>
            <p:nvCxnSpPr>
              <p:cNvPr id="184" name="Link"/>
              <p:cNvCxnSpPr>
                <a:stCxn id="202" idx="5"/>
                <a:endCxn id="185" idx="2"/>
              </p:cNvCxnSpPr>
              <p:nvPr/>
            </p:nvCxnSpPr>
            <p:spPr>
              <a:xfrm>
                <a:off x="8713543" y="4527606"/>
                <a:ext cx="658473" cy="2513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Node"/>
              <p:cNvSpPr/>
              <p:nvPr/>
            </p:nvSpPr>
            <p:spPr>
              <a:xfrm>
                <a:off x="9372016" y="4544939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2</a:t>
                </a:r>
                <a:r>
                  <a:rPr lang="en-US" sz="1200" smtClean="0">
                    <a:solidFill>
                      <a:schemeClr val="bg1"/>
                    </a:solidFill>
                  </a:rPr>
                  <a:t/>
                </a:r>
                <a:br>
                  <a:rPr lang="en-US" sz="1200" smtClean="0">
                    <a:solidFill>
                      <a:schemeClr val="bg1"/>
                    </a:solidFill>
                  </a:rPr>
                </a:b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86" name="Node"/>
              <p:cNvSpPr/>
              <p:nvPr/>
            </p:nvSpPr>
            <p:spPr>
              <a:xfrm>
                <a:off x="8544943" y="5381921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3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7" name="Link"/>
              <p:cNvCxnSpPr>
                <a:stCxn id="202" idx="4"/>
                <a:endCxn id="186" idx="0"/>
              </p:cNvCxnSpPr>
              <p:nvPr/>
            </p:nvCxnSpPr>
            <p:spPr>
              <a:xfrm>
                <a:off x="8548080" y="4596143"/>
                <a:ext cx="230863" cy="785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Link"/>
              <p:cNvCxnSpPr>
                <a:stCxn id="202" idx="3"/>
                <a:endCxn id="200" idx="7"/>
              </p:cNvCxnSpPr>
              <p:nvPr/>
            </p:nvCxnSpPr>
            <p:spPr>
              <a:xfrm flipH="1">
                <a:off x="7689603" y="4527606"/>
                <a:ext cx="693014" cy="10634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Link"/>
              <p:cNvCxnSpPr>
                <a:stCxn id="186" idx="2"/>
                <a:endCxn id="200" idx="6"/>
              </p:cNvCxnSpPr>
              <p:nvPr/>
            </p:nvCxnSpPr>
            <p:spPr>
              <a:xfrm flipH="1">
                <a:off x="7758140" y="5615921"/>
                <a:ext cx="786803" cy="140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Link"/>
              <p:cNvCxnSpPr>
                <a:stCxn id="185" idx="4"/>
                <a:endCxn id="186" idx="7"/>
              </p:cNvCxnSpPr>
              <p:nvPr/>
            </p:nvCxnSpPr>
            <p:spPr>
              <a:xfrm flipH="1">
                <a:off x="8944406" y="5012939"/>
                <a:ext cx="661610" cy="4375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Link weight"/>
              <p:cNvSpPr txBox="1"/>
              <p:nvPr/>
            </p:nvSpPr>
            <p:spPr>
              <a:xfrm>
                <a:off x="8944406" y="4328544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192" name="Link weight"/>
              <p:cNvSpPr txBox="1"/>
              <p:nvPr/>
            </p:nvSpPr>
            <p:spPr>
              <a:xfrm>
                <a:off x="9017853" y="4960408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193" name="Link weight"/>
              <p:cNvSpPr txBox="1"/>
              <p:nvPr/>
            </p:nvSpPr>
            <p:spPr>
              <a:xfrm>
                <a:off x="8004854" y="5353253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194" name="Link weight"/>
              <p:cNvSpPr txBox="1"/>
              <p:nvPr/>
            </p:nvSpPr>
            <p:spPr>
              <a:xfrm>
                <a:off x="8661723" y="4789459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3</a:t>
                </a:r>
                <a:endParaRPr lang="en-US" sz="1200"/>
              </a:p>
            </p:txBody>
          </p:sp>
          <p:sp>
            <p:nvSpPr>
              <p:cNvPr id="195" name="Link weight"/>
              <p:cNvSpPr txBox="1"/>
              <p:nvPr/>
            </p:nvSpPr>
            <p:spPr>
              <a:xfrm>
                <a:off x="7767678" y="4843663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6</a:t>
                </a:r>
                <a:endParaRPr lang="en-US" sz="1200"/>
              </a:p>
            </p:txBody>
          </p:sp>
          <p:grpSp>
            <p:nvGrpSpPr>
              <p:cNvPr id="196" name="Gruppieren 195"/>
              <p:cNvGrpSpPr/>
              <p:nvPr/>
            </p:nvGrpSpPr>
            <p:grpSpPr>
              <a:xfrm>
                <a:off x="8314080" y="4128143"/>
                <a:ext cx="468000" cy="468000"/>
                <a:chOff x="8314080" y="4128143"/>
                <a:chExt cx="468000" cy="468000"/>
              </a:xfrm>
            </p:grpSpPr>
            <p:sp>
              <p:nvSpPr>
                <p:cNvPr id="202" name="Node"/>
                <p:cNvSpPr/>
                <p:nvPr/>
              </p:nvSpPr>
              <p:spPr>
                <a:xfrm>
                  <a:off x="8314080" y="4128143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cxnSp>
              <p:nvCxnSpPr>
                <p:cNvPr id="203" name="Gerader Verbinder 202"/>
                <p:cNvCxnSpPr>
                  <a:stCxn id="202" idx="2"/>
                  <a:endCxn id="202" idx="6"/>
                </p:cNvCxnSpPr>
                <p:nvPr/>
              </p:nvCxnSpPr>
              <p:spPr>
                <a:xfrm>
                  <a:off x="8314080" y="4362143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7" name="Gerader Verbinder 196"/>
              <p:cNvCxnSpPr>
                <a:stCxn id="185" idx="2"/>
                <a:endCxn id="185" idx="6"/>
              </p:cNvCxnSpPr>
              <p:nvPr/>
            </p:nvCxnSpPr>
            <p:spPr>
              <a:xfrm>
                <a:off x="9372016" y="4778939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>
                <a:stCxn id="186" idx="2"/>
                <a:endCxn id="186" idx="6"/>
              </p:cNvCxnSpPr>
              <p:nvPr/>
            </p:nvCxnSpPr>
            <p:spPr>
              <a:xfrm>
                <a:off x="8544943" y="5615921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uppieren 198"/>
              <p:cNvGrpSpPr/>
              <p:nvPr/>
            </p:nvGrpSpPr>
            <p:grpSpPr>
              <a:xfrm>
                <a:off x="7290140" y="5522529"/>
                <a:ext cx="490333" cy="468000"/>
                <a:chOff x="7674507" y="5749484"/>
                <a:chExt cx="490333" cy="468000"/>
              </a:xfrm>
            </p:grpSpPr>
            <p:sp>
              <p:nvSpPr>
                <p:cNvPr id="200" name="Node"/>
                <p:cNvSpPr/>
                <p:nvPr/>
              </p:nvSpPr>
              <p:spPr>
                <a:xfrm>
                  <a:off x="7674507" y="5749484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01" name="Gerader Verbinder 200"/>
                <p:cNvCxnSpPr>
                  <a:stCxn id="200" idx="2"/>
                </p:cNvCxnSpPr>
                <p:nvPr/>
              </p:nvCxnSpPr>
              <p:spPr>
                <a:xfrm>
                  <a:off x="7674507" y="5983484"/>
                  <a:ext cx="490333" cy="56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Abgerundetes Rechteck 228"/>
            <p:cNvSpPr/>
            <p:nvPr/>
          </p:nvSpPr>
          <p:spPr>
            <a:xfrm>
              <a:off x="3380558" y="5464689"/>
              <a:ext cx="2880000" cy="936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l*-kTC</a:t>
              </a:r>
              <a:r>
                <a:rPr lang="en-US" sz="1000" b="1">
                  <a:solidFill>
                    <a:schemeClr val="bg1">
                      <a:lumMod val="50000"/>
                    </a:schemeClr>
                  </a:solidFill>
                </a:rPr>
                <a:t>[Stein16</a:t>
              </a:r>
              <a:r>
                <a:rPr lang="en-US" sz="1000" b="1" smtClean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r>
                <a:rPr lang="en-US" b="1">
                  <a:solidFill>
                    <a:schemeClr val="bg1"/>
                  </a:solidFill>
                </a:rPr>
                <a:t> (</a:t>
              </a:r>
              <a:r>
                <a:rPr lang="en-US" b="1" smtClean="0">
                  <a:solidFill>
                    <a:schemeClr val="bg1"/>
                  </a:solidFill>
                </a:rPr>
                <a:t>k=2,a=1.5)</a:t>
              </a:r>
              <a:endParaRPr lang="en-US" sz="1000" b="1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sz="1600" smtClean="0">
                  <a:solidFill>
                    <a:schemeClr val="bg1"/>
                  </a:solidFill>
                </a:rPr>
                <a:t>kTC + bound increase of routing path length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29" name="Pfeil nach rechts 128"/>
            <p:cNvSpPr/>
            <p:nvPr/>
          </p:nvSpPr>
          <p:spPr>
            <a:xfrm rot="5400000">
              <a:off x="4803633" y="3418377"/>
              <a:ext cx="302581" cy="294738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464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while building </a:t>
            </a:r>
            <a:r>
              <a:rPr lang="en-US" cap="small"/>
              <a:t>cMoflon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Ensure applicability</a:t>
            </a:r>
          </a:p>
          <a:p>
            <a:pPr lvl="1"/>
            <a:r>
              <a:rPr lang="en-US" b="1" smtClean="0"/>
              <a:t>Problem: </a:t>
            </a:r>
            <a:r>
              <a:rPr lang="en-US" smtClean="0"/>
              <a:t>Unrealistic to build a "one-fits-all" solution</a:t>
            </a:r>
          </a:p>
          <a:p>
            <a:pPr lvl="1"/>
            <a:r>
              <a:rPr lang="en-US" b="1" smtClean="0"/>
              <a:t>Approach</a:t>
            </a:r>
            <a:r>
              <a:rPr lang="en-US" smtClean="0"/>
              <a:t>: Representative algorithms and extensibility</a:t>
            </a:r>
            <a:br>
              <a:rPr lang="en-US" smtClean="0"/>
            </a:br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Foster rapid prototyping</a:t>
            </a:r>
          </a:p>
          <a:p>
            <a:pPr lvl="1"/>
            <a:r>
              <a:rPr lang="en-US" b="1" smtClean="0"/>
              <a:t>Problem:</a:t>
            </a:r>
            <a:r>
              <a:rPr lang="en-US" smtClean="0"/>
              <a:t> Porting to testbed incures high manual effort</a:t>
            </a:r>
          </a:p>
          <a:p>
            <a:pPr lvl="1"/>
            <a:r>
              <a:rPr lang="en-US" b="1" smtClean="0"/>
              <a:t>Approach</a:t>
            </a:r>
            <a:r>
              <a:rPr lang="en-US" smtClean="0"/>
              <a:t>: Automation + extension points</a:t>
            </a:r>
          </a:p>
          <a:p>
            <a:pPr lvl="1"/>
            <a:endParaRPr lang="en-US" b="1" smtClean="0"/>
          </a:p>
          <a:p>
            <a:r>
              <a:rPr lang="en-US" smtClean="0"/>
              <a:t>Respect resource limitations</a:t>
            </a:r>
          </a:p>
          <a:p>
            <a:pPr lvl="1"/>
            <a:r>
              <a:rPr lang="en-US" b="1" smtClean="0"/>
              <a:t>Problem:</a:t>
            </a:r>
            <a:r>
              <a:rPr lang="en-US" smtClean="0"/>
              <a:t> Resource constraints (e.g., Telos-B: 48kB ROM, 10kB RAM)</a:t>
            </a:r>
          </a:p>
          <a:p>
            <a:pPr lvl="1"/>
            <a:r>
              <a:rPr lang="en-US" b="1" smtClean="0"/>
              <a:t>Approach</a:t>
            </a:r>
            <a:r>
              <a:rPr lang="en-US" smtClean="0"/>
              <a:t>: Use </a:t>
            </a:r>
            <a:r>
              <a:rPr lang="en-US" cap="small" smtClean="0"/>
              <a:t>ToCoCo</a:t>
            </a:r>
            <a:r>
              <a:rPr lang="en-US" smtClean="0"/>
              <a:t> framework for </a:t>
            </a:r>
            <a:r>
              <a:rPr lang="en-US" cap="small" smtClean="0"/>
              <a:t>Contiki</a:t>
            </a:r>
            <a:r>
              <a:rPr lang="en-US" smtClean="0"/>
              <a:t> OS</a:t>
            </a:r>
          </a:p>
          <a:p>
            <a:pPr lvl="1"/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uppieren 7"/>
          <p:cNvGrpSpPr/>
          <p:nvPr/>
        </p:nvGrpSpPr>
        <p:grpSpPr>
          <a:xfrm>
            <a:off x="3851920" y="4409518"/>
            <a:ext cx="782183" cy="523220"/>
            <a:chOff x="3851920" y="4409518"/>
            <a:chExt cx="782183" cy="523220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4509120"/>
              <a:ext cx="324021" cy="324016"/>
            </a:xfrm>
            <a:prstGeom prst="rect">
              <a:avLst/>
            </a:prstGeom>
          </p:spPr>
        </p:pic>
        <p:sp>
          <p:nvSpPr>
            <p:cNvPr id="7" name="Rechteck 6"/>
            <p:cNvSpPr/>
            <p:nvPr/>
          </p:nvSpPr>
          <p:spPr>
            <a:xfrm>
              <a:off x="4180133" y="4409518"/>
              <a:ext cx="4539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33CC33"/>
                  </a:solidFill>
                </a:rPr>
                <a:t>✓</a:t>
              </a:r>
              <a:endParaRPr lang="en-US" sz="2800" b="1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188726" y="3093836"/>
            <a:ext cx="987215" cy="500791"/>
            <a:chOff x="3188726" y="3093836"/>
            <a:chExt cx="987215" cy="500791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3188726" y="3212975"/>
              <a:ext cx="663194" cy="381652"/>
              <a:chOff x="3188726" y="3212975"/>
              <a:chExt cx="663194" cy="381652"/>
            </a:xfrm>
          </p:grpSpPr>
          <p:sp>
            <p:nvSpPr>
              <p:cNvPr id="9" name="Pfeil nach links 8"/>
              <p:cNvSpPr/>
              <p:nvPr/>
            </p:nvSpPr>
            <p:spPr>
              <a:xfrm rot="5400000">
                <a:off x="3177275" y="3224426"/>
                <a:ext cx="381651" cy="358750"/>
              </a:xfrm>
              <a:prstGeom prst="leftArrow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hteck 9"/>
              <p:cNvSpPr/>
              <p:nvPr/>
            </p:nvSpPr>
            <p:spPr>
              <a:xfrm rot="16200000">
                <a:off x="3545406" y="3288113"/>
                <a:ext cx="180980" cy="432048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uppieren 11"/>
            <p:cNvGrpSpPr/>
            <p:nvPr/>
          </p:nvGrpSpPr>
          <p:grpSpPr>
            <a:xfrm rot="10800000">
              <a:off x="3512747" y="3093836"/>
              <a:ext cx="663194" cy="381652"/>
              <a:chOff x="3188726" y="3212975"/>
              <a:chExt cx="663194" cy="381652"/>
            </a:xfrm>
          </p:grpSpPr>
          <p:sp>
            <p:nvSpPr>
              <p:cNvPr id="13" name="Pfeil nach links 12"/>
              <p:cNvSpPr/>
              <p:nvPr/>
            </p:nvSpPr>
            <p:spPr>
              <a:xfrm rot="5400000">
                <a:off x="3177275" y="3224426"/>
                <a:ext cx="381651" cy="358750"/>
              </a:xfrm>
              <a:prstGeom prst="leftArrow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hteck 13"/>
              <p:cNvSpPr/>
              <p:nvPr/>
            </p:nvSpPr>
            <p:spPr>
              <a:xfrm rot="16200000">
                <a:off x="3545406" y="3288113"/>
                <a:ext cx="180980" cy="432048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uppieren 15"/>
          <p:cNvGrpSpPr/>
          <p:nvPr/>
        </p:nvGrpSpPr>
        <p:grpSpPr>
          <a:xfrm>
            <a:off x="3264649" y="1611746"/>
            <a:ext cx="2123594" cy="265033"/>
            <a:chOff x="227558" y="4391815"/>
            <a:chExt cx="8125120" cy="653472"/>
          </a:xfrm>
        </p:grpSpPr>
        <p:sp>
          <p:nvSpPr>
            <p:cNvPr id="17" name="Eingekerbter Richtungspfeil 16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1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8" name="Eingekerbter Richtungspfeil 17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19" name="Eingekerbter Richtungspfeil 18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1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</p:grpSp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52491" y="1539263"/>
            <a:ext cx="947320" cy="373218"/>
          </a:xfrm>
          <a:prstGeom prst="rect">
            <a:avLst/>
          </a:prstGeom>
        </p:spPr>
      </p:pic>
      <p:grpSp>
        <p:nvGrpSpPr>
          <p:cNvPr id="21" name="Gruppieren 20"/>
          <p:cNvGrpSpPr/>
          <p:nvPr/>
        </p:nvGrpSpPr>
        <p:grpSpPr>
          <a:xfrm>
            <a:off x="2833879" y="1553093"/>
            <a:ext cx="354846" cy="380119"/>
            <a:chOff x="8621950" y="3490797"/>
            <a:chExt cx="484252" cy="518741"/>
          </a:xfrm>
        </p:grpSpPr>
        <p:sp>
          <p:nvSpPr>
            <p:cNvPr id="22" name="Rechteck 21"/>
            <p:cNvSpPr/>
            <p:nvPr/>
          </p:nvSpPr>
          <p:spPr bwMode="auto">
            <a:xfrm>
              <a:off x="8783706" y="3490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8621950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8945461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cxnSp>
          <p:nvCxnSpPr>
            <p:cNvPr id="25" name="Gewinkelte Verbindung 24"/>
            <p:cNvCxnSpPr>
              <a:stCxn id="23" idx="0"/>
              <a:endCxn id="22" idx="2"/>
            </p:cNvCxnSpPr>
            <p:nvPr/>
          </p:nvCxnSpPr>
          <p:spPr bwMode="auto">
            <a:xfrm rot="5400000" flipH="1" flipV="1">
              <a:off x="8684570" y="3669290"/>
              <a:ext cx="197259" cy="161756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winkelte Verbindung 25"/>
            <p:cNvCxnSpPr>
              <a:stCxn id="24" idx="0"/>
              <a:endCxn id="22" idx="2"/>
            </p:cNvCxnSpPr>
            <p:nvPr/>
          </p:nvCxnSpPr>
          <p:spPr bwMode="auto">
            <a:xfrm rot="16200000" flipV="1">
              <a:off x="8846326" y="3669290"/>
              <a:ext cx="197259" cy="161755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17" y="3184326"/>
            <a:ext cx="371990" cy="37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Specification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250825" y="4941168"/>
            <a:ext cx="8523858" cy="653472"/>
            <a:chOff x="227558" y="4391815"/>
            <a:chExt cx="8125120" cy="653472"/>
          </a:xfrm>
        </p:grpSpPr>
        <p:sp>
          <p:nvSpPr>
            <p:cNvPr id="7" name="Eingekerbter Richtungspfeil 6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600" b="1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(i</a:t>
              </a:r>
              <a:r>
                <a:rPr lang="en-US" sz="1600" b="1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) </a:t>
              </a:r>
              <a:r>
                <a:rPr lang="en-US" sz="1600" b="1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Specification</a:t>
              </a:r>
              <a:endParaRPr lang="en-US" sz="16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8" name="Eingekerbter Richtungspfeil 7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(ii) Simulation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9" name="Eingekerbter Richtungspfeil 8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(iii</a:t>
              </a:r>
              <a:r>
                <a:rPr lang="en-US" sz="1600" b="1">
                  <a:solidFill>
                    <a:srgbClr val="FFFFFF"/>
                  </a:solidFill>
                  <a:cs typeface="Lucida Sans Unicode" panose="020B0602030504020204" pitchFamily="34" charset="0"/>
                </a:rPr>
                <a:t>) </a:t>
              </a:r>
              <a:r>
                <a:rPr lang="en-US" sz="1600" b="1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Testbed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8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vorlage">
  <a:themeElements>
    <a:clrScheme name="MAKI-A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A8B37"/>
      </a:accent1>
      <a:accent2>
        <a:srgbClr val="2D2D8A"/>
      </a:accent2>
      <a:accent3>
        <a:srgbClr val="000000"/>
      </a:accent3>
      <a:accent4>
        <a:srgbClr val="B1CF85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smtClean="0">
            <a:solidFill>
              <a:schemeClr val="bg1"/>
            </a:solidFill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004E8A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3228</Words>
  <Application>Microsoft Office PowerPoint</Application>
  <PresentationFormat>Bildschirmpräsentation (4:3)</PresentationFormat>
  <Paragraphs>893</Paragraphs>
  <Slides>24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Arial</vt:lpstr>
      <vt:lpstr>Bitstream Charter</vt:lpstr>
      <vt:lpstr>Consolas</vt:lpstr>
      <vt:lpstr>Helvetica Neue Light</vt:lpstr>
      <vt:lpstr>Lucida Sans Unicode</vt:lpstr>
      <vt:lpstr>Stafford</vt:lpstr>
      <vt:lpstr>Times New Roman</vt:lpstr>
      <vt:lpstr>Wingdings</vt:lpstr>
      <vt:lpstr>powerpointvorlage</vt:lpstr>
      <vt:lpstr>cMoflon: Model-Driven Generation of Embedded C Code for  Wireless Sensor Networks</vt:lpstr>
      <vt:lpstr>The curse of low abstraction in traditional communication system development</vt:lpstr>
      <vt:lpstr>Leverage model-driven engineering principles! </vt:lpstr>
      <vt:lpstr>Contribution</vt:lpstr>
      <vt:lpstr>Wireless Sensor Networks</vt:lpstr>
      <vt:lpstr>Topology Control</vt:lpstr>
      <vt:lpstr>Running examples: kTC, l*-kTC, and LMST</vt:lpstr>
      <vt:lpstr>Challenges while building cMoflon</vt:lpstr>
      <vt:lpstr>Specification</vt:lpstr>
      <vt:lpstr>Topology Control metamodel</vt:lpstr>
      <vt:lpstr>Topology Control Metamodel</vt:lpstr>
      <vt:lpstr>kTC story diagram</vt:lpstr>
      <vt:lpstr>Executing the kTC story diagram</vt:lpstr>
      <vt:lpstr>l*-kTC story diagram</vt:lpstr>
      <vt:lpstr>Code Generation for Testbed Evaluation</vt:lpstr>
      <vt:lpstr>Contiki and ToCoCo  as target platform</vt:lpstr>
      <vt:lpstr>A lean variant of eMoflon</vt:lpstr>
      <vt:lpstr>Example: Control flow code</vt:lpstr>
      <vt:lpstr>Example:  Pattern matching code (I)</vt:lpstr>
      <vt:lpstr>Example:  Pattern matching code (II)</vt:lpstr>
      <vt:lpstr>Evaluation for code size</vt:lpstr>
      <vt:lpstr>Summary and Outlook</vt:lpstr>
      <vt:lpstr>Thank You for Your Attention</vt:lpstr>
      <vt:lpstr>Icon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Talk by Roland Kluge</dc:title>
  <dc:creator>Roland Kluge</dc:creator>
  <cp:lastModifiedBy>Roland Kluge</cp:lastModifiedBy>
  <cp:revision>4389</cp:revision>
  <dcterms:created xsi:type="dcterms:W3CDTF">2011-11-24T11:59:27Z</dcterms:created>
  <dcterms:modified xsi:type="dcterms:W3CDTF">2017-07-19T16:17:19Z</dcterms:modified>
  <cp:contentStatus>Endgültig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