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graphs for d-kTC" id="{E20DCB6D-1F3A-4D9F-8229-83CBF0E8713A}">
          <p14:sldIdLst>
            <p14:sldId id="256"/>
            <p14:sldId id="257"/>
            <p14:sldId id="258"/>
            <p14:sldId id="261"/>
            <p14:sldId id="262"/>
            <p14:sldId id="264"/>
            <p14:sldId id="263"/>
            <p14:sldId id="265"/>
          </p14:sldIdLst>
        </p14:section>
        <p14:section name="Testgraphs for e-kTC" id="{893D8346-A827-4FEC-9989-0B78EDAA378C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3" y="24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1377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2A37-85DD-45B9-AC18-C6701B3AEA4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735A-318B-4C79-BB50-9BE10D58A0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445188" y="186653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k=1.1 the following links should be outdated</a:t>
            </a:r>
          </a:p>
          <a:p>
            <a:pPr lvl="1"/>
            <a:r>
              <a:rPr lang="en-US" dirty="0" smtClean="0"/>
              <a:t>e13</a:t>
            </a:r>
          </a:p>
          <a:p>
            <a:pPr lvl="1"/>
            <a:r>
              <a:rPr lang="en-US" dirty="0" smtClean="0"/>
              <a:t>e14</a:t>
            </a:r>
          </a:p>
          <a:p>
            <a:pPr lvl="1"/>
            <a:r>
              <a:rPr lang="en-US" dirty="0" smtClean="0"/>
              <a:t>e15</a:t>
            </a:r>
          </a:p>
        </p:txBody>
      </p:sp>
      <p:sp>
        <p:nvSpPr>
          <p:cNvPr id="6" name="Ellipse 5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8490011" y="2226075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8209641" y="3552548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" name="Gerader Verbinder 9"/>
          <p:cNvCxnSpPr>
            <a:stCxn id="4" idx="7"/>
            <a:endCxn id="6" idx="3"/>
          </p:cNvCxnSpPr>
          <p:nvPr/>
        </p:nvCxnSpPr>
        <p:spPr>
          <a:xfrm flipV="1">
            <a:off x="6725558" y="1536414"/>
            <a:ext cx="542310" cy="378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1"/>
            <a:endCxn id="6" idx="5"/>
          </p:cNvCxnSpPr>
          <p:nvPr/>
        </p:nvCxnSpPr>
        <p:spPr>
          <a:xfrm flipH="1" flipV="1">
            <a:off x="7500134" y="1536414"/>
            <a:ext cx="1037981" cy="737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2"/>
            <a:endCxn id="4" idx="5"/>
          </p:cNvCxnSpPr>
          <p:nvPr/>
        </p:nvCxnSpPr>
        <p:spPr>
          <a:xfrm flipH="1" flipV="1">
            <a:off x="6725558" y="2146900"/>
            <a:ext cx="1764453" cy="24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1"/>
            <a:endCxn id="4" idx="5"/>
          </p:cNvCxnSpPr>
          <p:nvPr/>
        </p:nvCxnSpPr>
        <p:spPr>
          <a:xfrm flipH="1" flipV="1">
            <a:off x="6725558" y="2146900"/>
            <a:ext cx="1532187" cy="1453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8" idx="7"/>
            <a:endCxn id="7" idx="3"/>
          </p:cNvCxnSpPr>
          <p:nvPr/>
        </p:nvCxnSpPr>
        <p:spPr>
          <a:xfrm flipV="1">
            <a:off x="8490011" y="2506445"/>
            <a:ext cx="48104" cy="1094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6445188" y="499221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1" name="Gerader Verbinder 30"/>
          <p:cNvCxnSpPr>
            <a:stCxn id="30" idx="0"/>
            <a:endCxn id="4" idx="4"/>
          </p:cNvCxnSpPr>
          <p:nvPr/>
        </p:nvCxnSpPr>
        <p:spPr>
          <a:xfrm flipV="1">
            <a:off x="6609425" y="2195004"/>
            <a:ext cx="0" cy="2797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0" idx="7"/>
            <a:endCxn id="8" idx="3"/>
          </p:cNvCxnSpPr>
          <p:nvPr/>
        </p:nvCxnSpPr>
        <p:spPr>
          <a:xfrm flipV="1">
            <a:off x="6725558" y="3832918"/>
            <a:ext cx="1532187" cy="1207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47176" y="1383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7910725" y="1515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384000" y="1864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491651" y="2602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8572582" y="2852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3" name="Textfeld 42"/>
          <p:cNvSpPr txBox="1"/>
          <p:nvPr/>
        </p:nvSpPr>
        <p:spPr>
          <a:xfrm>
            <a:off x="7607784" y="4385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6096000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E1a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test for a topology that is modified by context events</a:t>
            </a:r>
          </a:p>
          <a:p>
            <a:r>
              <a:rPr lang="en-US" dirty="0" smtClean="0"/>
              <a:t>Initially: (k=1.5)</a:t>
            </a:r>
          </a:p>
          <a:p>
            <a:pPr lvl="1"/>
            <a:r>
              <a:rPr lang="en-US" dirty="0" smtClean="0"/>
              <a:t>Only e13 inactive</a:t>
            </a:r>
          </a:p>
          <a:p>
            <a:r>
              <a:rPr lang="en-US" dirty="0" smtClean="0"/>
              <a:t>Context event: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(n3) := 15 -&gt; r(31) = 1.5, r(32) = 1</a:t>
            </a:r>
          </a:p>
          <a:p>
            <a:r>
              <a:rPr lang="en-US" dirty="0" smtClean="0"/>
              <a:t>Final state:</a:t>
            </a:r>
          </a:p>
          <a:p>
            <a:pPr lvl="1"/>
            <a:r>
              <a:rPr lang="en-US" dirty="0" smtClean="0"/>
              <a:t>e13 I</a:t>
            </a:r>
          </a:p>
          <a:p>
            <a:pPr lvl="1"/>
            <a:r>
              <a:rPr lang="en-US" dirty="0" smtClean="0"/>
              <a:t>e32 I</a:t>
            </a:r>
          </a:p>
          <a:p>
            <a:pPr lvl="1"/>
            <a:r>
              <a:rPr lang="en-US" dirty="0" smtClean="0"/>
              <a:t>e21 A</a:t>
            </a:r>
          </a:p>
          <a:p>
            <a:pPr lvl="1"/>
            <a:r>
              <a:rPr lang="en-US" dirty="0" smtClean="0"/>
              <a:t>e31 A</a:t>
            </a:r>
          </a:p>
          <a:p>
            <a:pPr lvl="1"/>
            <a:r>
              <a:rPr lang="en-US" dirty="0" smtClean="0"/>
              <a:t>e12 A</a:t>
            </a:r>
          </a:p>
          <a:p>
            <a:pPr lvl="1"/>
            <a:r>
              <a:rPr lang="en-US" dirty="0" smtClean="0"/>
              <a:t>e23 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330453" y="15518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Ellipse 18"/>
          <p:cNvSpPr/>
          <p:nvPr/>
        </p:nvSpPr>
        <p:spPr>
          <a:xfrm>
            <a:off x="7216362" y="5551996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Ellipse 19"/>
          <p:cNvSpPr/>
          <p:nvPr/>
        </p:nvSpPr>
        <p:spPr>
          <a:xfrm>
            <a:off x="8146256" y="4253491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0064573" y="5600100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Gerader Verbinder 21"/>
          <p:cNvCxnSpPr>
            <a:stCxn id="19" idx="7"/>
            <a:endCxn id="20" idx="3"/>
          </p:cNvCxnSpPr>
          <p:nvPr/>
        </p:nvCxnSpPr>
        <p:spPr>
          <a:xfrm flipV="1">
            <a:off x="7496732" y="4533861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1" idx="1"/>
            <a:endCxn id="20" idx="5"/>
          </p:cNvCxnSpPr>
          <p:nvPr/>
        </p:nvCxnSpPr>
        <p:spPr>
          <a:xfrm flipH="1" flipV="1">
            <a:off x="8426626" y="4533861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2"/>
            <a:endCxn id="19" idx="6"/>
          </p:cNvCxnSpPr>
          <p:nvPr/>
        </p:nvCxnSpPr>
        <p:spPr>
          <a:xfrm flipH="1" flipV="1">
            <a:off x="7544836" y="5716233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316698" y="48415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p=5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9269651" y="47507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p=15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8595470" y="574390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p=10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6870878" y="587718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7960878" y="384771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10300891" y="564820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w=15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6383945" y="436053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8257919" y="6061854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r(e13) = </a:t>
            </a:r>
            <a:r>
              <a:rPr lang="en-US" b="1" dirty="0" smtClean="0"/>
              <a:t>1</a:t>
            </a:r>
          </a:p>
          <a:p>
            <a:pPr marL="0" lvl="1"/>
            <a:r>
              <a:rPr lang="en-US" b="1" dirty="0"/>
              <a:t>r(e31) = </a:t>
            </a:r>
            <a:r>
              <a:rPr lang="en-US" b="1" dirty="0" smtClean="0"/>
              <a:t>1.5</a:t>
            </a:r>
            <a:endParaRPr lang="en-US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9744017" y="438239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b="1" dirty="0"/>
              <a:t>r(e32) = 1</a:t>
            </a:r>
          </a:p>
        </p:txBody>
      </p:sp>
      <p:sp>
        <p:nvSpPr>
          <p:cNvPr id="34" name="Pfeil nach unten 33"/>
          <p:cNvSpPr/>
          <p:nvPr/>
        </p:nvSpPr>
        <p:spPr>
          <a:xfrm>
            <a:off x="8535261" y="3299070"/>
            <a:ext cx="574112" cy="63984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D2</a:t>
            </a:r>
            <a:endParaRPr lang="en-US" dirty="0"/>
          </a:p>
        </p:txBody>
      </p:sp>
      <p:sp>
        <p:nvSpPr>
          <p:cNvPr id="28" name="Inhaltsplatzhalt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problem with this graph is that there are two “longest” edges.</a:t>
            </a:r>
          </a:p>
          <a:p>
            <a:r>
              <a:rPr lang="en-US" smtClean="0"/>
              <a:t>If we follow the kTC rule strictly, then both of them will be deleted.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3" idx="7"/>
            <a:endCxn id="4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1"/>
            <a:endCxn id="4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5" idx="2"/>
            <a:endCxn id="3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D3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simple test graph to show link inactivation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6289870" y="255454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7219764" y="125604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9138081" y="260265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6570240" y="153641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7500134" y="153641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6618344" y="271878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531805" y="1801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8343159" y="175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7667363" y="2711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Testgraph</a:t>
            </a:r>
            <a:r>
              <a:rPr lang="en-US" dirty="0" smtClean="0"/>
              <a:t> D4 – TC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1344" cy="4351338"/>
          </a:xfrm>
        </p:spPr>
        <p:txBody>
          <a:bodyPr/>
          <a:lstStyle/>
          <a:p>
            <a:r>
              <a:rPr lang="en-US" dirty="0" smtClean="0"/>
              <a:t>A larger graph with context events</a:t>
            </a:r>
          </a:p>
          <a:p>
            <a:r>
              <a:rPr lang="en-US" dirty="0" smtClean="0"/>
              <a:t>Inactive links after first TC iteration (k=2.0): e1-3,e2-3,e2-4,e2-5,e3-11,e9-11</a:t>
            </a:r>
            <a:endParaRPr lang="en-US" dirty="0"/>
          </a:p>
        </p:txBody>
      </p:sp>
      <p:grpSp>
        <p:nvGrpSpPr>
          <p:cNvPr id="126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4" idx="7"/>
              <a:endCxn id="5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5" idx="0"/>
              <a:endCxn id="13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13" idx="6"/>
              <a:endCxn id="12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12" idx="3"/>
              <a:endCxn id="11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stCxn id="12" idx="2"/>
              <a:endCxn id="5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5" idx="6"/>
              <a:endCxn id="11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9" idx="7"/>
              <a:endCxn id="11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stCxn id="5" idx="5"/>
              <a:endCxn id="9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9" idx="2"/>
              <a:endCxn id="4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10" idx="1"/>
              <a:endCxn id="4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>
              <a:stCxn id="10" idx="0"/>
              <a:endCxn id="9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10" idx="4"/>
              <a:endCxn id="45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>
              <a:stCxn id="46" idx="3"/>
              <a:endCxn id="45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46" idx="1"/>
              <a:endCxn id="9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59" idx="2"/>
              <a:endCxn id="9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stCxn id="59" idx="4"/>
              <a:endCxn id="46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>
              <a:stCxn id="59" idx="3"/>
              <a:endCxn id="58" idx="7"/>
            </p:cNvCxnSpPr>
            <p:nvPr/>
          </p:nvCxnSpPr>
          <p:spPr>
            <a:xfrm flipH="1">
              <a:off x="8134289" y="4123505"/>
              <a:ext cx="855585" cy="527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8" idx="2"/>
            </p:cNvCxnSpPr>
            <p:nvPr/>
          </p:nvCxnSpPr>
          <p:spPr>
            <a:xfrm flipH="1" flipV="1">
              <a:off x="6695098" y="4591651"/>
              <a:ext cx="1158821" cy="1751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58" idx="4"/>
              <a:endCxn id="46" idx="0"/>
            </p:cNvCxnSpPr>
            <p:nvPr/>
          </p:nvCxnSpPr>
          <p:spPr>
            <a:xfrm flipH="1">
              <a:off x="7814446" y="4930997"/>
              <a:ext cx="203710" cy="800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4" name="Ellipse 3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3510519" y="449139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151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74" name="Textfeld 7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940779" y="4278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3687957" y="40992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256052" y="4804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8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6571" cy="4351338"/>
          </a:xfrm>
        </p:spPr>
        <p:txBody>
          <a:bodyPr/>
          <a:lstStyle/>
          <a:p>
            <a:r>
              <a:rPr lang="en-US" dirty="0" smtClean="0"/>
              <a:t>Add link e7-9 with distance 10, remove node 10 </a:t>
            </a:r>
          </a:p>
          <a:p>
            <a:r>
              <a:rPr lang="en-US" dirty="0" smtClean="0"/>
              <a:t>The following links should become unclassified due to context event handling for the removed node 10: e3-9,e3-11, e9-11</a:t>
            </a:r>
            <a:endParaRPr lang="en-US" dirty="0"/>
          </a:p>
        </p:txBody>
      </p:sp>
      <p:grpSp>
        <p:nvGrpSpPr>
          <p:cNvPr id="5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6" name="Gerader Verbinder 5"/>
            <p:cNvCxnSpPr>
              <a:stCxn id="26" idx="7"/>
              <a:endCxn id="27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7" idx="0"/>
              <a:endCxn id="32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32" idx="6"/>
              <a:endCxn id="31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31" idx="3"/>
              <a:endCxn id="30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31" idx="2"/>
              <a:endCxn id="27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7" idx="6"/>
              <a:endCxn id="30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8" idx="7"/>
              <a:endCxn id="30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7" idx="5"/>
              <a:endCxn id="28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8" idx="2"/>
              <a:endCxn id="26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9" idx="1"/>
              <a:endCxn id="26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9" idx="0"/>
              <a:endCxn id="28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9" idx="4"/>
              <a:endCxn id="33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4" idx="3"/>
              <a:endCxn id="33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4" idx="1"/>
              <a:endCxn id="28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6" idx="2"/>
              <a:endCxn id="28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36" idx="4"/>
              <a:endCxn id="34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>
              <a:stCxn id="29" idx="6"/>
              <a:endCxn id="34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6" name="Ellipse 25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7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8" name="Textfeld 37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0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TC(ii)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4302870" cy="4351338"/>
          </a:xfrm>
        </p:spPr>
        <p:txBody>
          <a:bodyPr/>
          <a:lstStyle/>
          <a:p>
            <a:r>
              <a:rPr lang="en-US" dirty="0" smtClean="0"/>
              <a:t>New inactive link:</a:t>
            </a:r>
            <a:br>
              <a:rPr lang="en-US" dirty="0" smtClean="0"/>
            </a:br>
            <a:r>
              <a:rPr lang="en-US" dirty="0" smtClean="0"/>
              <a:t>e7-8, e3-9</a:t>
            </a:r>
          </a:p>
          <a:p>
            <a:r>
              <a:rPr lang="en-US" dirty="0" smtClean="0"/>
              <a:t>New active links: </a:t>
            </a:r>
            <a:br>
              <a:rPr lang="en-US" dirty="0" smtClean="0"/>
            </a:br>
            <a:r>
              <a:rPr lang="en-US" dirty="0" smtClean="0"/>
              <a:t>e7-9, e3-11, e9-11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5461970" y="834661"/>
            <a:ext cx="3644037" cy="5389351"/>
            <a:chOff x="5461970" y="834661"/>
            <a:chExt cx="3644037" cy="53893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0"/>
              <a:endCxn id="29" idx="3"/>
            </p:cNvCxnSpPr>
            <p:nvPr/>
          </p:nvCxnSpPr>
          <p:spPr>
            <a:xfrm flipV="1">
              <a:off x="6006476" y="950794"/>
              <a:ext cx="665115" cy="270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6"/>
              <a:endCxn id="28" idx="1"/>
            </p:cNvCxnSpPr>
            <p:nvPr/>
          </p:nvCxnSpPr>
          <p:spPr>
            <a:xfrm>
              <a:off x="6951961" y="834661"/>
              <a:ext cx="1085648" cy="11983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3"/>
              <a:endCxn id="27" idx="0"/>
            </p:cNvCxnSpPr>
            <p:nvPr/>
          </p:nvCxnSpPr>
          <p:spPr>
            <a:xfrm flipH="1">
              <a:off x="7400831" y="2265283"/>
              <a:ext cx="636778" cy="12493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2"/>
              <a:endCxn id="24" idx="7"/>
            </p:cNvCxnSpPr>
            <p:nvPr/>
          </p:nvCxnSpPr>
          <p:spPr>
            <a:xfrm flipH="1">
              <a:off x="6122609" y="2149150"/>
              <a:ext cx="1866896" cy="155899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5181600" y="670424"/>
            <a:ext cx="4088644" cy="5717825"/>
            <a:chOff x="838200" y="559293"/>
            <a:chExt cx="4088644" cy="57178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646105" y="1873782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280087" y="55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285482" y="1285396"/>
            <a:ext cx="3594516" cy="5141999"/>
            <a:chOff x="957322" y="1234043"/>
            <a:chExt cx="3594516" cy="5141999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2049" y="27863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295314" y="1234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575990" y="22802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569857" y="197105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8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</a:t>
            </a:r>
            <a:r>
              <a:rPr lang="en-US" dirty="0" smtClean="0"/>
              <a:t>D4 – CE(ii)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7085" cy="4351338"/>
          </a:xfrm>
        </p:spPr>
        <p:txBody>
          <a:bodyPr/>
          <a:lstStyle/>
          <a:p>
            <a:r>
              <a:rPr lang="en-US" dirty="0" smtClean="0"/>
              <a:t>Nodes 5 and 6 move</a:t>
            </a:r>
          </a:p>
          <a:p>
            <a:r>
              <a:rPr lang="en-US" dirty="0" smtClean="0"/>
              <a:t>Link distance updates:</a:t>
            </a:r>
            <a:br>
              <a:rPr lang="en-US" dirty="0" smtClean="0"/>
            </a:br>
            <a:r>
              <a:rPr lang="en-US" dirty="0" smtClean="0"/>
              <a:t>d(e2-6) = 15, d(e2-5) = 15</a:t>
            </a:r>
          </a:p>
          <a:p>
            <a:r>
              <a:rPr lang="en-US" dirty="0" smtClean="0"/>
              <a:t>New unclassified links:</a:t>
            </a:r>
            <a:br>
              <a:rPr lang="en-US" dirty="0" smtClean="0"/>
            </a:br>
            <a:r>
              <a:rPr lang="en-US" dirty="0" smtClean="0"/>
              <a:t>e2-5,e2-6</a:t>
            </a:r>
          </a:p>
          <a:p>
            <a:pPr lvl="1"/>
            <a:r>
              <a:rPr lang="en-US" dirty="0" smtClean="0"/>
              <a:t>e2-4 is still the longest link in 2-4-5</a:t>
            </a:r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Testgraph</a:t>
            </a:r>
            <a:r>
              <a:rPr lang="en-US" dirty="0"/>
              <a:t> D4 – </a:t>
            </a:r>
            <a:r>
              <a:rPr lang="en-US" dirty="0" smtClean="0"/>
              <a:t>TC(iii)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Kanten"/>
          <p:cNvGrpSpPr/>
          <p:nvPr/>
        </p:nvGrpSpPr>
        <p:grpSpPr>
          <a:xfrm>
            <a:off x="4913765" y="2623861"/>
            <a:ext cx="4192242" cy="3600151"/>
            <a:chOff x="4913765" y="2623861"/>
            <a:chExt cx="4192242" cy="3600151"/>
          </a:xfrm>
        </p:grpSpPr>
        <p:cxnSp>
          <p:nvCxnSpPr>
            <p:cNvPr id="5" name="Gerader Verbinder 4"/>
            <p:cNvCxnSpPr>
              <a:stCxn id="23" idx="7"/>
              <a:endCxn id="24" idx="3"/>
            </p:cNvCxnSpPr>
            <p:nvPr/>
          </p:nvCxnSpPr>
          <p:spPr>
            <a:xfrm flipV="1">
              <a:off x="5461970" y="3940411"/>
              <a:ext cx="428373" cy="520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>
              <a:stCxn id="24" idx="2"/>
              <a:endCxn id="29" idx="5"/>
            </p:cNvCxnSpPr>
            <p:nvPr/>
          </p:nvCxnSpPr>
          <p:spPr>
            <a:xfrm flipH="1" flipV="1">
              <a:off x="4913765" y="3630794"/>
              <a:ext cx="928474" cy="1934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>
              <a:stCxn id="29" idx="7"/>
              <a:endCxn id="28" idx="2"/>
            </p:cNvCxnSpPr>
            <p:nvPr/>
          </p:nvCxnSpPr>
          <p:spPr>
            <a:xfrm flipV="1">
              <a:off x="4913765" y="2623861"/>
              <a:ext cx="1178356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>
              <a:stCxn id="28" idx="5"/>
              <a:endCxn id="27" idx="0"/>
            </p:cNvCxnSpPr>
            <p:nvPr/>
          </p:nvCxnSpPr>
          <p:spPr>
            <a:xfrm>
              <a:off x="6372491" y="2739994"/>
              <a:ext cx="1028340" cy="7746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>
              <a:stCxn id="28" idx="4"/>
              <a:endCxn id="24" idx="0"/>
            </p:cNvCxnSpPr>
            <p:nvPr/>
          </p:nvCxnSpPr>
          <p:spPr>
            <a:xfrm flipH="1">
              <a:off x="6006476" y="2788098"/>
              <a:ext cx="249882" cy="871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>
              <a:stCxn id="24" idx="6"/>
              <a:endCxn id="27" idx="3"/>
            </p:cNvCxnSpPr>
            <p:nvPr/>
          </p:nvCxnSpPr>
          <p:spPr>
            <a:xfrm flipV="1">
              <a:off x="6170713" y="3795031"/>
              <a:ext cx="1113985" cy="292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25" idx="7"/>
              <a:endCxn id="27" idx="3"/>
            </p:cNvCxnSpPr>
            <p:nvPr/>
          </p:nvCxnSpPr>
          <p:spPr>
            <a:xfrm flipV="1">
              <a:off x="6711889" y="3795031"/>
              <a:ext cx="572809" cy="622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24" idx="5"/>
              <a:endCxn id="25" idx="1"/>
            </p:cNvCxnSpPr>
            <p:nvPr/>
          </p:nvCxnSpPr>
          <p:spPr>
            <a:xfrm>
              <a:off x="6122609" y="3940411"/>
              <a:ext cx="357014" cy="477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25" idx="2"/>
              <a:endCxn id="23" idx="6"/>
            </p:cNvCxnSpPr>
            <p:nvPr/>
          </p:nvCxnSpPr>
          <p:spPr>
            <a:xfrm flipH="1">
              <a:off x="5510074" y="4534098"/>
              <a:ext cx="921445" cy="433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26" idx="1"/>
              <a:endCxn id="23" idx="5"/>
            </p:cNvCxnSpPr>
            <p:nvPr/>
          </p:nvCxnSpPr>
          <p:spPr>
            <a:xfrm flipH="1" flipV="1">
              <a:off x="5461970" y="4693570"/>
              <a:ext cx="428373" cy="474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26" idx="0"/>
              <a:endCxn id="25" idx="3"/>
            </p:cNvCxnSpPr>
            <p:nvPr/>
          </p:nvCxnSpPr>
          <p:spPr>
            <a:xfrm flipV="1">
              <a:off x="6006476" y="4650231"/>
              <a:ext cx="473147" cy="4700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26" idx="4"/>
              <a:endCxn id="30" idx="1"/>
            </p:cNvCxnSpPr>
            <p:nvPr/>
          </p:nvCxnSpPr>
          <p:spPr>
            <a:xfrm>
              <a:off x="6006476" y="5448795"/>
              <a:ext cx="525156" cy="6590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31" idx="3"/>
              <a:endCxn id="30" idx="6"/>
            </p:cNvCxnSpPr>
            <p:nvPr/>
          </p:nvCxnSpPr>
          <p:spPr>
            <a:xfrm flipH="1">
              <a:off x="6812002" y="6011671"/>
              <a:ext cx="886311" cy="2123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>
              <a:stCxn id="31" idx="1"/>
              <a:endCxn id="25" idx="5"/>
            </p:cNvCxnSpPr>
            <p:nvPr/>
          </p:nvCxnSpPr>
          <p:spPr>
            <a:xfrm flipH="1" flipV="1">
              <a:off x="6711889" y="4650231"/>
              <a:ext cx="986424" cy="112917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32" idx="2"/>
              <a:endCxn id="25" idx="6"/>
            </p:cNvCxnSpPr>
            <p:nvPr/>
          </p:nvCxnSpPr>
          <p:spPr>
            <a:xfrm flipH="1">
              <a:off x="6759993" y="4007372"/>
              <a:ext cx="2181777" cy="5267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>
              <a:stCxn id="32" idx="4"/>
              <a:endCxn id="31" idx="7"/>
            </p:cNvCxnSpPr>
            <p:nvPr/>
          </p:nvCxnSpPr>
          <p:spPr>
            <a:xfrm flipH="1">
              <a:off x="7930579" y="4171609"/>
              <a:ext cx="1175428" cy="1607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>
              <a:stCxn id="26" idx="6"/>
              <a:endCxn id="31" idx="2"/>
            </p:cNvCxnSpPr>
            <p:nvPr/>
          </p:nvCxnSpPr>
          <p:spPr>
            <a:xfrm>
              <a:off x="6170713" y="5284558"/>
              <a:ext cx="1479496" cy="61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Knoten"/>
          <p:cNvGrpSpPr/>
          <p:nvPr/>
        </p:nvGrpSpPr>
        <p:grpSpPr>
          <a:xfrm>
            <a:off x="4633395" y="2459624"/>
            <a:ext cx="4636849" cy="3928625"/>
            <a:chOff x="289995" y="2348493"/>
            <a:chExt cx="4636849" cy="3928625"/>
          </a:xfrm>
        </p:grpSpPr>
        <p:sp>
          <p:nvSpPr>
            <p:cNvPr id="23" name="Ellipse 22"/>
            <p:cNvSpPr/>
            <p:nvPr/>
          </p:nvSpPr>
          <p:spPr>
            <a:xfrm>
              <a:off x="838200" y="4302069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498839" y="354891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2088119" y="42587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498839" y="500919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93194" y="340353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US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48721" y="23484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289995" y="3239293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140128" y="594864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306809" y="5620170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598370" y="3732004"/>
              <a:ext cx="328474" cy="3284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33" name="Kantenlabels"/>
          <p:cNvGrpSpPr/>
          <p:nvPr/>
        </p:nvGrpSpPr>
        <p:grpSpPr>
          <a:xfrm>
            <a:off x="5151039" y="2717931"/>
            <a:ext cx="3728959" cy="3709464"/>
            <a:chOff x="822879" y="2666578"/>
            <a:chExt cx="3728959" cy="3709464"/>
          </a:xfrm>
        </p:grpSpPr>
        <p:sp>
          <p:nvSpPr>
            <p:cNvPr id="34" name="Textfeld 33"/>
            <p:cNvSpPr txBox="1"/>
            <p:nvPr/>
          </p:nvSpPr>
          <p:spPr>
            <a:xfrm>
              <a:off x="1883083" y="37614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203902" y="33772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2658412" y="388212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9339" y="28512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22879" y="26665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868947" y="30095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050260" y="32380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05620" y="4096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57322" y="474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513809" y="45224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513809" y="557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732681" y="60067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466043" y="5025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133134" y="48247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494922" y="3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69573" y="38126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251429" y="54952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8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Testgraph E1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test case for e-ktc</a:t>
            </a:r>
          </a:p>
          <a:p>
            <a:r>
              <a:rPr lang="en-US" smtClean="0"/>
              <a:t>Cases (k=1.5)</a:t>
            </a:r>
          </a:p>
          <a:p>
            <a:pPr lvl="1"/>
            <a:r>
              <a:rPr lang="en-US" smtClean="0"/>
              <a:t>e13-e12-e23 =&gt; I</a:t>
            </a:r>
          </a:p>
          <a:p>
            <a:pPr lvl="1"/>
            <a:r>
              <a:rPr lang="en-US" smtClean="0"/>
              <a:t>e32-e21-e13 =&gt; A</a:t>
            </a:r>
          </a:p>
          <a:p>
            <a:pPr lvl="1"/>
            <a:r>
              <a:rPr lang="en-US" smtClean="0"/>
              <a:t>e21-e23-e31 =&gt; A</a:t>
            </a:r>
          </a:p>
          <a:p>
            <a:pPr lvl="1"/>
            <a:r>
              <a:rPr lang="en-US" smtClean="0"/>
              <a:t>e31-e32-e21 =&gt; A</a:t>
            </a:r>
          </a:p>
          <a:p>
            <a:pPr lvl="1"/>
            <a:r>
              <a:rPr lang="en-US" smtClean="0"/>
              <a:t>e12-e13-e32 =&gt; A</a:t>
            </a:r>
          </a:p>
          <a:p>
            <a:pPr lvl="1"/>
            <a:r>
              <a:rPr lang="en-US" smtClean="0"/>
              <a:t>e23-e21-e13 =&gt; A</a:t>
            </a:r>
            <a:endParaRPr lang="en-US" dirty="0" smtClean="0"/>
          </a:p>
        </p:txBody>
      </p:sp>
      <p:sp>
        <p:nvSpPr>
          <p:cNvPr id="4" name="Ellipse 3"/>
          <p:cNvSpPr/>
          <p:nvPr/>
        </p:nvSpPr>
        <p:spPr>
          <a:xfrm>
            <a:off x="7301925" y="2144069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8231819" y="845564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0150136" y="2192173"/>
            <a:ext cx="328474" cy="3284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" name="Gerader Verbinder 6"/>
          <p:cNvCxnSpPr>
            <a:stCxn id="4" idx="7"/>
            <a:endCxn id="5" idx="3"/>
          </p:cNvCxnSpPr>
          <p:nvPr/>
        </p:nvCxnSpPr>
        <p:spPr>
          <a:xfrm flipV="1">
            <a:off x="7582295" y="1125934"/>
            <a:ext cx="697628" cy="1066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6" idx="1"/>
            <a:endCxn id="5" idx="5"/>
          </p:cNvCxnSpPr>
          <p:nvPr/>
        </p:nvCxnSpPr>
        <p:spPr>
          <a:xfrm flipH="1" flipV="1">
            <a:off x="8512189" y="1125934"/>
            <a:ext cx="1686051" cy="111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2"/>
            <a:endCxn id="4" idx="6"/>
          </p:cNvCxnSpPr>
          <p:nvPr/>
        </p:nvCxnSpPr>
        <p:spPr>
          <a:xfrm flipH="1" flipV="1">
            <a:off x="7630399" y="2308306"/>
            <a:ext cx="2519737" cy="4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43860" y="1390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355214" y="1342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681033" y="2335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956441" y="2469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046441" y="43978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0386454" y="22402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w=60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469508" y="95260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r(e12) = 2</a:t>
            </a:r>
            <a:endParaRPr lang="en-US" dirty="0" smtClean="0"/>
          </a:p>
          <a:p>
            <a:pPr marL="0" lvl="1"/>
            <a:r>
              <a:rPr lang="en-US" dirty="0"/>
              <a:t>r(e21)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8343482" y="265392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r(e13) = </a:t>
            </a:r>
            <a:r>
              <a:rPr lang="en-US" dirty="0" smtClean="0"/>
              <a:t>1</a:t>
            </a:r>
          </a:p>
          <a:p>
            <a:pPr marL="0" lvl="1"/>
            <a:r>
              <a:rPr lang="en-US" dirty="0"/>
              <a:t>r(e31) =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9829580" y="9744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r(e23) = </a:t>
            </a:r>
            <a:r>
              <a:rPr lang="en-US" dirty="0" smtClean="0"/>
              <a:t>2</a:t>
            </a:r>
          </a:p>
          <a:p>
            <a:pPr marL="0" lvl="1"/>
            <a:r>
              <a:rPr lang="en-US" dirty="0"/>
              <a:t>r(e32)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Breitbild</PresentationFormat>
  <Paragraphs>255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Testgraph D1</vt:lpstr>
      <vt:lpstr>Testgraph D2</vt:lpstr>
      <vt:lpstr>Testgraph D3</vt:lpstr>
      <vt:lpstr>Testgraph D4 – TC (i)</vt:lpstr>
      <vt:lpstr>Testgraph D4 – CE (i)</vt:lpstr>
      <vt:lpstr>Testgraph D4 – TC(ii)</vt:lpstr>
      <vt:lpstr>Testgraph D4 – CE(ii)</vt:lpstr>
      <vt:lpstr>Testgraph D4 – TC(iii)</vt:lpstr>
      <vt:lpstr>Testgraph E1</vt:lpstr>
      <vt:lpstr>Testgraph E1a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Testgraph 1</dc:title>
  <dc:creator>Roland Kluge</dc:creator>
  <cp:lastModifiedBy>Roland Kluge</cp:lastModifiedBy>
  <cp:revision>69</cp:revision>
  <dcterms:created xsi:type="dcterms:W3CDTF">2015-09-28T09:57:46Z</dcterms:created>
  <dcterms:modified xsi:type="dcterms:W3CDTF">2015-10-13T12:57:04Z</dcterms:modified>
</cp:coreProperties>
</file>