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1" r:id="rId6"/>
    <p:sldId id="262" r:id="rId7"/>
    <p:sldId id="264" r:id="rId8"/>
    <p:sldId id="263" r:id="rId9"/>
    <p:sldId id="265" r:id="rId10"/>
    <p:sldId id="268" r:id="rId11"/>
    <p:sldId id="259" r:id="rId12"/>
    <p:sldId id="260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stgraphs for d-kTC" id="{E20DCB6D-1F3A-4D9F-8229-83CBF0E8713A}">
          <p14:sldIdLst>
            <p14:sldId id="256"/>
            <p14:sldId id="257"/>
            <p14:sldId id="258"/>
            <p14:sldId id="266"/>
            <p14:sldId id="261"/>
            <p14:sldId id="262"/>
            <p14:sldId id="264"/>
            <p14:sldId id="263"/>
            <p14:sldId id="265"/>
            <p14:sldId id="268"/>
          </p14:sldIdLst>
        </p14:section>
        <p14:section name="Testgraphs for e-kTC" id="{893D8346-A827-4FEC-9989-0B78EDAA378C}">
          <p14:sldIdLst>
            <p14:sldId id="259"/>
            <p14:sldId id="260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432" y="96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16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980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62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86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534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 (1/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51377" cy="43513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16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9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506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21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0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430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62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F2A37-85DD-45B9-AC18-C6701B3AEA4C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41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6445188" y="1866530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Testgraph D1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k=1.1 the following links should be outdated</a:t>
            </a:r>
          </a:p>
          <a:p>
            <a:pPr lvl="1"/>
            <a:r>
              <a:rPr lang="en-US" dirty="0" smtClean="0"/>
              <a:t>e13</a:t>
            </a:r>
          </a:p>
          <a:p>
            <a:pPr lvl="1"/>
            <a:r>
              <a:rPr lang="en-US" dirty="0" smtClean="0"/>
              <a:t>e14</a:t>
            </a:r>
          </a:p>
          <a:p>
            <a:pPr lvl="1"/>
            <a:r>
              <a:rPr lang="en-US" dirty="0" smtClean="0"/>
              <a:t>e15</a:t>
            </a:r>
          </a:p>
        </p:txBody>
      </p:sp>
      <p:sp>
        <p:nvSpPr>
          <p:cNvPr id="6" name="Ellipse 5"/>
          <p:cNvSpPr/>
          <p:nvPr/>
        </p:nvSpPr>
        <p:spPr>
          <a:xfrm>
            <a:off x="7219764" y="1256044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Ellipse 6"/>
          <p:cNvSpPr/>
          <p:nvPr/>
        </p:nvSpPr>
        <p:spPr>
          <a:xfrm>
            <a:off x="8490011" y="2226075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" name="Ellipse 7"/>
          <p:cNvSpPr/>
          <p:nvPr/>
        </p:nvSpPr>
        <p:spPr>
          <a:xfrm>
            <a:off x="8209641" y="3552548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0" name="Gerader Verbinder 9"/>
          <p:cNvCxnSpPr>
            <a:stCxn id="4" idx="7"/>
            <a:endCxn id="6" idx="3"/>
          </p:cNvCxnSpPr>
          <p:nvPr/>
        </p:nvCxnSpPr>
        <p:spPr>
          <a:xfrm flipV="1">
            <a:off x="6725558" y="1536414"/>
            <a:ext cx="542310" cy="3782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>
            <a:stCxn id="7" idx="1"/>
            <a:endCxn id="6" idx="5"/>
          </p:cNvCxnSpPr>
          <p:nvPr/>
        </p:nvCxnSpPr>
        <p:spPr>
          <a:xfrm flipH="1" flipV="1">
            <a:off x="7500134" y="1536414"/>
            <a:ext cx="1037981" cy="7377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>
            <a:stCxn id="7" idx="2"/>
            <a:endCxn id="4" idx="5"/>
          </p:cNvCxnSpPr>
          <p:nvPr/>
        </p:nvCxnSpPr>
        <p:spPr>
          <a:xfrm flipH="1" flipV="1">
            <a:off x="6725558" y="2146900"/>
            <a:ext cx="1764453" cy="2434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>
            <a:stCxn id="8" idx="1"/>
            <a:endCxn id="4" idx="5"/>
          </p:cNvCxnSpPr>
          <p:nvPr/>
        </p:nvCxnSpPr>
        <p:spPr>
          <a:xfrm flipH="1" flipV="1">
            <a:off x="6725558" y="2146900"/>
            <a:ext cx="1532187" cy="14537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>
            <a:stCxn id="8" idx="7"/>
            <a:endCxn id="7" idx="3"/>
          </p:cNvCxnSpPr>
          <p:nvPr/>
        </p:nvCxnSpPr>
        <p:spPr>
          <a:xfrm flipV="1">
            <a:off x="8490011" y="2506445"/>
            <a:ext cx="48104" cy="10942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lipse 29"/>
          <p:cNvSpPr/>
          <p:nvPr/>
        </p:nvSpPr>
        <p:spPr>
          <a:xfrm>
            <a:off x="6445188" y="4992210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31" name="Gerader Verbinder 30"/>
          <p:cNvCxnSpPr>
            <a:stCxn id="30" idx="0"/>
            <a:endCxn id="4" idx="4"/>
          </p:cNvCxnSpPr>
          <p:nvPr/>
        </p:nvCxnSpPr>
        <p:spPr>
          <a:xfrm flipV="1">
            <a:off x="6609425" y="2195004"/>
            <a:ext cx="0" cy="27972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/>
          <p:cNvCxnSpPr>
            <a:stCxn id="30" idx="7"/>
            <a:endCxn id="8" idx="3"/>
          </p:cNvCxnSpPr>
          <p:nvPr/>
        </p:nvCxnSpPr>
        <p:spPr>
          <a:xfrm flipV="1">
            <a:off x="6725558" y="3832918"/>
            <a:ext cx="1532187" cy="12073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6647176" y="13831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39" name="Textfeld 38"/>
          <p:cNvSpPr txBox="1"/>
          <p:nvPr/>
        </p:nvSpPr>
        <p:spPr>
          <a:xfrm>
            <a:off x="7910725" y="15151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40" name="Textfeld 39"/>
          <p:cNvSpPr txBox="1"/>
          <p:nvPr/>
        </p:nvSpPr>
        <p:spPr>
          <a:xfrm>
            <a:off x="7384000" y="18648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41" name="Textfeld 40"/>
          <p:cNvSpPr txBox="1"/>
          <p:nvPr/>
        </p:nvSpPr>
        <p:spPr>
          <a:xfrm>
            <a:off x="7491651" y="26020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42" name="Textfeld 41"/>
          <p:cNvSpPr txBox="1"/>
          <p:nvPr/>
        </p:nvSpPr>
        <p:spPr>
          <a:xfrm>
            <a:off x="8572582" y="285292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43" name="Textfeld 42"/>
          <p:cNvSpPr txBox="1"/>
          <p:nvPr/>
        </p:nvSpPr>
        <p:spPr>
          <a:xfrm>
            <a:off x="7607784" y="438556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27</a:t>
            </a:r>
            <a:endParaRPr lang="en-US" dirty="0"/>
          </a:p>
        </p:txBody>
      </p:sp>
      <p:sp>
        <p:nvSpPr>
          <p:cNvPr id="44" name="Textfeld 43"/>
          <p:cNvSpPr txBox="1"/>
          <p:nvPr/>
        </p:nvSpPr>
        <p:spPr>
          <a:xfrm>
            <a:off x="6096000" y="32443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28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Testgraph D5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k=1.1</a:t>
            </a:r>
            <a:endParaRPr lang="en-US"/>
          </a:p>
        </p:txBody>
      </p:sp>
      <p:sp>
        <p:nvSpPr>
          <p:cNvPr id="4" name="Ellipse 3"/>
          <p:cNvSpPr/>
          <p:nvPr/>
        </p:nvSpPr>
        <p:spPr>
          <a:xfrm>
            <a:off x="7391400" y="2115373"/>
            <a:ext cx="328474" cy="328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Ellipse 4"/>
          <p:cNvSpPr/>
          <p:nvPr/>
        </p:nvSpPr>
        <p:spPr>
          <a:xfrm>
            <a:off x="8052039" y="1362214"/>
            <a:ext cx="328474" cy="328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Ellipse 5"/>
          <p:cNvSpPr/>
          <p:nvPr/>
        </p:nvSpPr>
        <p:spPr>
          <a:xfrm>
            <a:off x="8641319" y="2072034"/>
            <a:ext cx="328474" cy="328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Ellipse 6"/>
          <p:cNvSpPr/>
          <p:nvPr/>
        </p:nvSpPr>
        <p:spPr>
          <a:xfrm>
            <a:off x="7935906" y="2831004"/>
            <a:ext cx="328474" cy="328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Ellipse 7"/>
          <p:cNvSpPr/>
          <p:nvPr/>
        </p:nvSpPr>
        <p:spPr>
          <a:xfrm>
            <a:off x="6884267" y="2995241"/>
            <a:ext cx="328474" cy="328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9" name="Gerader Verbinder 8"/>
          <p:cNvCxnSpPr>
            <a:stCxn id="8" idx="6"/>
            <a:endCxn id="7" idx="2"/>
          </p:cNvCxnSpPr>
          <p:nvPr/>
        </p:nvCxnSpPr>
        <p:spPr>
          <a:xfrm flipV="1">
            <a:off x="7212741" y="2995241"/>
            <a:ext cx="723165" cy="1642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>
            <a:stCxn id="4" idx="3"/>
            <a:endCxn id="8" idx="7"/>
          </p:cNvCxnSpPr>
          <p:nvPr/>
        </p:nvCxnSpPr>
        <p:spPr>
          <a:xfrm flipH="1">
            <a:off x="7164637" y="2395743"/>
            <a:ext cx="274867" cy="6476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>
            <a:stCxn id="7" idx="0"/>
            <a:endCxn id="6" idx="1"/>
          </p:cNvCxnSpPr>
          <p:nvPr/>
        </p:nvCxnSpPr>
        <p:spPr>
          <a:xfrm flipV="1">
            <a:off x="8100143" y="2120138"/>
            <a:ext cx="589280" cy="7108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>
            <a:stCxn id="7" idx="0"/>
            <a:endCxn id="4" idx="5"/>
          </p:cNvCxnSpPr>
          <p:nvPr/>
        </p:nvCxnSpPr>
        <p:spPr>
          <a:xfrm flipH="1" flipV="1">
            <a:off x="7671770" y="2395743"/>
            <a:ext cx="428373" cy="4352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>
            <a:stCxn id="6" idx="1"/>
            <a:endCxn id="5" idx="5"/>
          </p:cNvCxnSpPr>
          <p:nvPr/>
        </p:nvCxnSpPr>
        <p:spPr>
          <a:xfrm flipH="1" flipV="1">
            <a:off x="8332409" y="1642584"/>
            <a:ext cx="357014" cy="4775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>
            <a:stCxn id="5" idx="3"/>
            <a:endCxn id="4" idx="0"/>
          </p:cNvCxnSpPr>
          <p:nvPr/>
        </p:nvCxnSpPr>
        <p:spPr>
          <a:xfrm flipH="1">
            <a:off x="7555637" y="1642584"/>
            <a:ext cx="544506" cy="4727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>
            <a:stCxn id="6" idx="2"/>
            <a:endCxn id="4" idx="6"/>
          </p:cNvCxnSpPr>
          <p:nvPr/>
        </p:nvCxnSpPr>
        <p:spPr>
          <a:xfrm flipH="1">
            <a:off x="7719874" y="2236271"/>
            <a:ext cx="921445" cy="433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/>
          <p:cNvSpPr txBox="1"/>
          <p:nvPr/>
        </p:nvSpPr>
        <p:spPr>
          <a:xfrm>
            <a:off x="6852104" y="25097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45" name="Textfeld 44"/>
          <p:cNvSpPr txBox="1"/>
          <p:nvPr/>
        </p:nvSpPr>
        <p:spPr>
          <a:xfrm>
            <a:off x="7449466" y="30130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27</a:t>
            </a:r>
            <a:endParaRPr lang="en-US" dirty="0"/>
          </a:p>
        </p:txBody>
      </p:sp>
      <p:sp>
        <p:nvSpPr>
          <p:cNvPr id="46" name="Textfeld 45"/>
          <p:cNvSpPr txBox="1"/>
          <p:nvPr/>
        </p:nvSpPr>
        <p:spPr>
          <a:xfrm>
            <a:off x="8319164" y="247557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22</a:t>
            </a:r>
            <a:endParaRPr lang="en-US" dirty="0"/>
          </a:p>
        </p:txBody>
      </p:sp>
      <p:sp>
        <p:nvSpPr>
          <p:cNvPr id="47" name="Textfeld 46"/>
          <p:cNvSpPr txBox="1"/>
          <p:nvPr/>
        </p:nvSpPr>
        <p:spPr>
          <a:xfrm>
            <a:off x="7486470" y="243867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25</a:t>
            </a:r>
            <a:endParaRPr lang="en-US" dirty="0"/>
          </a:p>
        </p:txBody>
      </p:sp>
      <p:sp>
        <p:nvSpPr>
          <p:cNvPr id="48" name="Textfeld 47"/>
          <p:cNvSpPr txBox="1"/>
          <p:nvPr/>
        </p:nvSpPr>
        <p:spPr>
          <a:xfrm>
            <a:off x="7942245" y="19191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20</a:t>
            </a:r>
            <a:endParaRPr lang="en-US" dirty="0"/>
          </a:p>
        </p:txBody>
      </p:sp>
      <p:sp>
        <p:nvSpPr>
          <p:cNvPr id="50" name="Textfeld 49"/>
          <p:cNvSpPr txBox="1"/>
          <p:nvPr/>
        </p:nvSpPr>
        <p:spPr>
          <a:xfrm>
            <a:off x="8462259" y="15727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17</a:t>
            </a:r>
            <a:endParaRPr lang="en-US" dirty="0"/>
          </a:p>
        </p:txBody>
      </p:sp>
      <p:sp>
        <p:nvSpPr>
          <p:cNvPr id="51" name="Textfeld 50"/>
          <p:cNvSpPr txBox="1"/>
          <p:nvPr/>
        </p:nvSpPr>
        <p:spPr>
          <a:xfrm>
            <a:off x="7472886" y="15912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15</a:t>
            </a:r>
            <a:endParaRPr lang="en-US" dirty="0"/>
          </a:p>
        </p:txBody>
      </p:sp>
      <p:sp>
        <p:nvSpPr>
          <p:cNvPr id="23" name="Ellipse 22"/>
          <p:cNvSpPr/>
          <p:nvPr/>
        </p:nvSpPr>
        <p:spPr>
          <a:xfrm>
            <a:off x="7420867" y="4380254"/>
            <a:ext cx="328474" cy="328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4" name="Ellipse 23"/>
          <p:cNvSpPr/>
          <p:nvPr/>
        </p:nvSpPr>
        <p:spPr>
          <a:xfrm>
            <a:off x="8081506" y="3627095"/>
            <a:ext cx="328474" cy="328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6" name="Ellipse 25"/>
          <p:cNvSpPr/>
          <p:nvPr/>
        </p:nvSpPr>
        <p:spPr>
          <a:xfrm>
            <a:off x="8670786" y="4336915"/>
            <a:ext cx="328474" cy="328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7" name="Ellipse 26"/>
          <p:cNvSpPr/>
          <p:nvPr/>
        </p:nvSpPr>
        <p:spPr>
          <a:xfrm>
            <a:off x="7965373" y="5095885"/>
            <a:ext cx="328474" cy="328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9" name="Ellipse 28"/>
          <p:cNvSpPr/>
          <p:nvPr/>
        </p:nvSpPr>
        <p:spPr>
          <a:xfrm>
            <a:off x="6913734" y="5260122"/>
            <a:ext cx="328474" cy="328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30" name="Gerader Verbinder 29"/>
          <p:cNvCxnSpPr>
            <a:stCxn id="29" idx="6"/>
            <a:endCxn id="27" idx="2"/>
          </p:cNvCxnSpPr>
          <p:nvPr/>
        </p:nvCxnSpPr>
        <p:spPr>
          <a:xfrm flipV="1">
            <a:off x="7242208" y="5260122"/>
            <a:ext cx="723165" cy="1642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>
            <a:stCxn id="23" idx="3"/>
            <a:endCxn id="29" idx="7"/>
          </p:cNvCxnSpPr>
          <p:nvPr/>
        </p:nvCxnSpPr>
        <p:spPr>
          <a:xfrm flipH="1">
            <a:off x="7194104" y="4660624"/>
            <a:ext cx="274867" cy="64760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/>
          <p:cNvCxnSpPr>
            <a:stCxn id="27" idx="0"/>
            <a:endCxn id="26" idx="1"/>
          </p:cNvCxnSpPr>
          <p:nvPr/>
        </p:nvCxnSpPr>
        <p:spPr>
          <a:xfrm flipV="1">
            <a:off x="8129610" y="4385019"/>
            <a:ext cx="589280" cy="7108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/>
          <p:cNvCxnSpPr>
            <a:stCxn id="27" idx="0"/>
            <a:endCxn id="23" idx="5"/>
          </p:cNvCxnSpPr>
          <p:nvPr/>
        </p:nvCxnSpPr>
        <p:spPr>
          <a:xfrm flipH="1" flipV="1">
            <a:off x="7701237" y="4660624"/>
            <a:ext cx="428373" cy="43526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/>
          <p:cNvCxnSpPr>
            <a:stCxn id="26" idx="1"/>
            <a:endCxn id="24" idx="5"/>
          </p:cNvCxnSpPr>
          <p:nvPr/>
        </p:nvCxnSpPr>
        <p:spPr>
          <a:xfrm flipH="1" flipV="1">
            <a:off x="8361876" y="3907465"/>
            <a:ext cx="357014" cy="4775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/>
          <p:cNvCxnSpPr>
            <a:stCxn id="24" idx="3"/>
            <a:endCxn id="23" idx="0"/>
          </p:cNvCxnSpPr>
          <p:nvPr/>
        </p:nvCxnSpPr>
        <p:spPr>
          <a:xfrm flipH="1">
            <a:off x="7585104" y="3907465"/>
            <a:ext cx="544506" cy="4727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/>
          <p:cNvCxnSpPr>
            <a:stCxn id="26" idx="2"/>
            <a:endCxn id="23" idx="6"/>
          </p:cNvCxnSpPr>
          <p:nvPr/>
        </p:nvCxnSpPr>
        <p:spPr>
          <a:xfrm flipH="1">
            <a:off x="7749341" y="4501152"/>
            <a:ext cx="921445" cy="43339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/>
          <p:cNvSpPr txBox="1"/>
          <p:nvPr/>
        </p:nvSpPr>
        <p:spPr>
          <a:xfrm>
            <a:off x="6881571" y="477465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38" name="Textfeld 37"/>
          <p:cNvSpPr txBox="1"/>
          <p:nvPr/>
        </p:nvSpPr>
        <p:spPr>
          <a:xfrm>
            <a:off x="7478933" y="527794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27</a:t>
            </a:r>
            <a:endParaRPr lang="en-US" dirty="0"/>
          </a:p>
        </p:txBody>
      </p:sp>
      <p:sp>
        <p:nvSpPr>
          <p:cNvPr id="39" name="Textfeld 38"/>
          <p:cNvSpPr txBox="1"/>
          <p:nvPr/>
        </p:nvSpPr>
        <p:spPr>
          <a:xfrm>
            <a:off x="8348631" y="47404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22</a:t>
            </a:r>
            <a:endParaRPr lang="en-US" dirty="0"/>
          </a:p>
        </p:txBody>
      </p:sp>
      <p:sp>
        <p:nvSpPr>
          <p:cNvPr id="40" name="Textfeld 39"/>
          <p:cNvSpPr txBox="1"/>
          <p:nvPr/>
        </p:nvSpPr>
        <p:spPr>
          <a:xfrm>
            <a:off x="7515937" y="47035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25</a:t>
            </a:r>
            <a:endParaRPr lang="en-US" dirty="0"/>
          </a:p>
        </p:txBody>
      </p:sp>
      <p:sp>
        <p:nvSpPr>
          <p:cNvPr id="41" name="Textfeld 40"/>
          <p:cNvSpPr txBox="1"/>
          <p:nvPr/>
        </p:nvSpPr>
        <p:spPr>
          <a:xfrm>
            <a:off x="7971712" y="41840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20</a:t>
            </a:r>
            <a:endParaRPr lang="en-US" dirty="0"/>
          </a:p>
        </p:txBody>
      </p:sp>
      <p:sp>
        <p:nvSpPr>
          <p:cNvPr id="42" name="Textfeld 41"/>
          <p:cNvSpPr txBox="1"/>
          <p:nvPr/>
        </p:nvSpPr>
        <p:spPr>
          <a:xfrm>
            <a:off x="8491726" y="38376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17</a:t>
            </a:r>
            <a:endParaRPr lang="en-US" dirty="0"/>
          </a:p>
        </p:txBody>
      </p:sp>
      <p:sp>
        <p:nvSpPr>
          <p:cNvPr id="43" name="Textfeld 42"/>
          <p:cNvSpPr txBox="1"/>
          <p:nvPr/>
        </p:nvSpPr>
        <p:spPr>
          <a:xfrm>
            <a:off x="7502353" y="38561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90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Testgraph</a:t>
            </a:r>
            <a:r>
              <a:rPr lang="en-US" dirty="0" smtClean="0"/>
              <a:t> E1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Simple test case for e-ktc</a:t>
            </a:r>
          </a:p>
          <a:p>
            <a:r>
              <a:rPr lang="en-US" smtClean="0"/>
              <a:t>Cases (k=1.5)</a:t>
            </a:r>
          </a:p>
          <a:p>
            <a:pPr lvl="1"/>
            <a:r>
              <a:rPr lang="en-US" smtClean="0"/>
              <a:t>e13-e12-e23 =&gt; I</a:t>
            </a:r>
          </a:p>
          <a:p>
            <a:pPr lvl="1"/>
            <a:r>
              <a:rPr lang="en-US" smtClean="0"/>
              <a:t>e32-e21-e13 =&gt; A</a:t>
            </a:r>
          </a:p>
          <a:p>
            <a:pPr lvl="1"/>
            <a:r>
              <a:rPr lang="en-US" smtClean="0"/>
              <a:t>e21-e23-e31 =&gt; A</a:t>
            </a:r>
          </a:p>
          <a:p>
            <a:pPr lvl="1"/>
            <a:r>
              <a:rPr lang="en-US" smtClean="0"/>
              <a:t>e31-e32-e21 =&gt; A</a:t>
            </a:r>
          </a:p>
          <a:p>
            <a:pPr lvl="1"/>
            <a:r>
              <a:rPr lang="en-US" smtClean="0"/>
              <a:t>e12-e13-e32 =&gt; A</a:t>
            </a:r>
          </a:p>
          <a:p>
            <a:pPr lvl="1"/>
            <a:r>
              <a:rPr lang="en-US" smtClean="0"/>
              <a:t>e23-e21-e13 =&gt; A</a:t>
            </a:r>
            <a:endParaRPr lang="en-US" dirty="0" smtClean="0"/>
          </a:p>
        </p:txBody>
      </p:sp>
      <p:sp>
        <p:nvSpPr>
          <p:cNvPr id="4" name="Ellipse 3"/>
          <p:cNvSpPr/>
          <p:nvPr/>
        </p:nvSpPr>
        <p:spPr>
          <a:xfrm>
            <a:off x="7301925" y="2144069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Ellipse 4"/>
          <p:cNvSpPr/>
          <p:nvPr/>
        </p:nvSpPr>
        <p:spPr>
          <a:xfrm>
            <a:off x="8231819" y="845564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Ellipse 5"/>
          <p:cNvSpPr/>
          <p:nvPr/>
        </p:nvSpPr>
        <p:spPr>
          <a:xfrm>
            <a:off x="10150136" y="2192173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7" name="Gerader Verbinder 6"/>
          <p:cNvCxnSpPr>
            <a:stCxn id="4" idx="7"/>
            <a:endCxn id="5" idx="3"/>
          </p:cNvCxnSpPr>
          <p:nvPr/>
        </p:nvCxnSpPr>
        <p:spPr>
          <a:xfrm flipV="1">
            <a:off x="7582295" y="1125934"/>
            <a:ext cx="697628" cy="10662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/>
          <p:cNvCxnSpPr>
            <a:stCxn id="6" idx="1"/>
            <a:endCxn id="5" idx="5"/>
          </p:cNvCxnSpPr>
          <p:nvPr/>
        </p:nvCxnSpPr>
        <p:spPr>
          <a:xfrm flipH="1" flipV="1">
            <a:off x="8512189" y="1125934"/>
            <a:ext cx="1686051" cy="11143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>
            <a:stCxn id="6" idx="2"/>
            <a:endCxn id="4" idx="6"/>
          </p:cNvCxnSpPr>
          <p:nvPr/>
        </p:nvCxnSpPr>
        <p:spPr>
          <a:xfrm flipH="1" flipV="1">
            <a:off x="7630399" y="2308306"/>
            <a:ext cx="2519737" cy="481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543860" y="13909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1" name="Textfeld 10"/>
          <p:cNvSpPr txBox="1"/>
          <p:nvPr/>
        </p:nvSpPr>
        <p:spPr>
          <a:xfrm>
            <a:off x="9355214" y="13428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Textfeld 11"/>
          <p:cNvSpPr txBox="1"/>
          <p:nvPr/>
        </p:nvSpPr>
        <p:spPr>
          <a:xfrm>
            <a:off x="8681033" y="23359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3" name="Textfeld 12"/>
          <p:cNvSpPr txBox="1"/>
          <p:nvPr/>
        </p:nvSpPr>
        <p:spPr>
          <a:xfrm>
            <a:off x="6956441" y="2469261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w=10</a:t>
            </a:r>
            <a:endParaRPr lang="en-US" dirty="0"/>
          </a:p>
        </p:txBody>
      </p:sp>
      <p:sp>
        <p:nvSpPr>
          <p:cNvPr id="14" name="Textfeld 13"/>
          <p:cNvSpPr txBox="1"/>
          <p:nvPr/>
        </p:nvSpPr>
        <p:spPr>
          <a:xfrm>
            <a:off x="8046441" y="439783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w=30</a:t>
            </a:r>
            <a:endParaRPr lang="en-US" dirty="0"/>
          </a:p>
        </p:txBody>
      </p:sp>
      <p:sp>
        <p:nvSpPr>
          <p:cNvPr id="15" name="Textfeld 14"/>
          <p:cNvSpPr txBox="1"/>
          <p:nvPr/>
        </p:nvSpPr>
        <p:spPr>
          <a:xfrm>
            <a:off x="10386454" y="2240277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w=60</a:t>
            </a:r>
            <a:endParaRPr lang="en-US" dirty="0"/>
          </a:p>
        </p:txBody>
      </p:sp>
      <p:sp>
        <p:nvSpPr>
          <p:cNvPr id="16" name="Textfeld 15"/>
          <p:cNvSpPr txBox="1"/>
          <p:nvPr/>
        </p:nvSpPr>
        <p:spPr>
          <a:xfrm>
            <a:off x="6469508" y="952603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r(e12) = 2</a:t>
            </a:r>
            <a:endParaRPr lang="en-US" dirty="0" smtClean="0"/>
          </a:p>
          <a:p>
            <a:pPr marL="0" lvl="1"/>
            <a:r>
              <a:rPr lang="en-US" dirty="0"/>
              <a:t>r(e21) =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7" name="Textfeld 16"/>
          <p:cNvSpPr txBox="1"/>
          <p:nvPr/>
        </p:nvSpPr>
        <p:spPr>
          <a:xfrm>
            <a:off x="8343482" y="2653927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r(e13) = </a:t>
            </a:r>
            <a:r>
              <a:rPr lang="en-US" dirty="0" smtClean="0"/>
              <a:t>1</a:t>
            </a:r>
          </a:p>
          <a:p>
            <a:pPr marL="0" lvl="1"/>
            <a:r>
              <a:rPr lang="en-US" dirty="0"/>
              <a:t>r(e31) =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Textfeld 17"/>
          <p:cNvSpPr txBox="1"/>
          <p:nvPr/>
        </p:nvSpPr>
        <p:spPr>
          <a:xfrm>
            <a:off x="9829580" y="974463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r(e23) = </a:t>
            </a:r>
            <a:r>
              <a:rPr lang="en-US" dirty="0" smtClean="0"/>
              <a:t>2</a:t>
            </a:r>
          </a:p>
          <a:p>
            <a:pPr marL="0" lvl="1"/>
            <a:r>
              <a:rPr lang="en-US" dirty="0"/>
              <a:t>r(e32) = </a:t>
            </a:r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5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Testgraph</a:t>
            </a:r>
            <a:r>
              <a:rPr lang="en-US" dirty="0" smtClean="0"/>
              <a:t> E1a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This is a test for a topology that is modified by context events</a:t>
            </a:r>
          </a:p>
          <a:p>
            <a:r>
              <a:rPr lang="en-US" dirty="0" smtClean="0"/>
              <a:t>Initially: (k=1.5)</a:t>
            </a:r>
          </a:p>
          <a:p>
            <a:pPr lvl="1"/>
            <a:r>
              <a:rPr lang="en-US" dirty="0" smtClean="0"/>
              <a:t>Only e13 inactive</a:t>
            </a:r>
          </a:p>
          <a:p>
            <a:r>
              <a:rPr lang="en-US" dirty="0" smtClean="0"/>
              <a:t>Context event: 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(n3) := 15 -&gt; r(31) = 1.5, r(32) = 1</a:t>
            </a:r>
          </a:p>
          <a:p>
            <a:r>
              <a:rPr lang="en-US" dirty="0" smtClean="0"/>
              <a:t>Final state:</a:t>
            </a:r>
          </a:p>
          <a:p>
            <a:pPr lvl="1"/>
            <a:r>
              <a:rPr lang="en-US" dirty="0" smtClean="0"/>
              <a:t>e13 I</a:t>
            </a:r>
          </a:p>
          <a:p>
            <a:pPr lvl="1"/>
            <a:r>
              <a:rPr lang="en-US" dirty="0" smtClean="0"/>
              <a:t>e32 I</a:t>
            </a:r>
          </a:p>
          <a:p>
            <a:pPr lvl="1"/>
            <a:r>
              <a:rPr lang="en-US" dirty="0" smtClean="0"/>
              <a:t>e21 A</a:t>
            </a:r>
          </a:p>
          <a:p>
            <a:pPr lvl="1"/>
            <a:r>
              <a:rPr lang="en-US" dirty="0" smtClean="0"/>
              <a:t>e31 A</a:t>
            </a:r>
          </a:p>
          <a:p>
            <a:pPr lvl="1"/>
            <a:r>
              <a:rPr lang="en-US" dirty="0" smtClean="0"/>
              <a:t>e12 A</a:t>
            </a:r>
          </a:p>
          <a:p>
            <a:pPr lvl="1"/>
            <a:r>
              <a:rPr lang="en-US" dirty="0" smtClean="0"/>
              <a:t>e23 A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Ellipse 3"/>
          <p:cNvSpPr/>
          <p:nvPr/>
        </p:nvSpPr>
        <p:spPr>
          <a:xfrm>
            <a:off x="7301925" y="2144069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Ellipse 4"/>
          <p:cNvSpPr/>
          <p:nvPr/>
        </p:nvSpPr>
        <p:spPr>
          <a:xfrm>
            <a:off x="8231819" y="845564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Ellipse 5"/>
          <p:cNvSpPr/>
          <p:nvPr/>
        </p:nvSpPr>
        <p:spPr>
          <a:xfrm>
            <a:off x="10150136" y="2192173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7" name="Gerader Verbinder 6"/>
          <p:cNvCxnSpPr>
            <a:stCxn id="4" idx="7"/>
            <a:endCxn id="5" idx="3"/>
          </p:cNvCxnSpPr>
          <p:nvPr/>
        </p:nvCxnSpPr>
        <p:spPr>
          <a:xfrm flipV="1">
            <a:off x="7582295" y="1125934"/>
            <a:ext cx="697628" cy="10662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/>
          <p:cNvCxnSpPr>
            <a:stCxn id="6" idx="1"/>
            <a:endCxn id="5" idx="5"/>
          </p:cNvCxnSpPr>
          <p:nvPr/>
        </p:nvCxnSpPr>
        <p:spPr>
          <a:xfrm flipH="1" flipV="1">
            <a:off x="8512189" y="1125934"/>
            <a:ext cx="1686051" cy="11143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>
            <a:stCxn id="6" idx="2"/>
            <a:endCxn id="4" idx="6"/>
          </p:cNvCxnSpPr>
          <p:nvPr/>
        </p:nvCxnSpPr>
        <p:spPr>
          <a:xfrm flipH="1" flipV="1">
            <a:off x="7630399" y="2308306"/>
            <a:ext cx="2519737" cy="481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330453" y="1551899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p=5</a:t>
            </a:r>
            <a:endParaRPr lang="en-US" dirty="0"/>
          </a:p>
        </p:txBody>
      </p:sp>
      <p:sp>
        <p:nvSpPr>
          <p:cNvPr id="11" name="Textfeld 10"/>
          <p:cNvSpPr txBox="1"/>
          <p:nvPr/>
        </p:nvSpPr>
        <p:spPr>
          <a:xfrm>
            <a:off x="9355214" y="1342806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p=15</a:t>
            </a:r>
            <a:endParaRPr lang="en-US" dirty="0"/>
          </a:p>
        </p:txBody>
      </p:sp>
      <p:sp>
        <p:nvSpPr>
          <p:cNvPr id="12" name="Textfeld 11"/>
          <p:cNvSpPr txBox="1"/>
          <p:nvPr/>
        </p:nvSpPr>
        <p:spPr>
          <a:xfrm>
            <a:off x="8681033" y="2335981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p=10</a:t>
            </a:r>
            <a:endParaRPr lang="en-US" dirty="0"/>
          </a:p>
        </p:txBody>
      </p:sp>
      <p:sp>
        <p:nvSpPr>
          <p:cNvPr id="13" name="Textfeld 12"/>
          <p:cNvSpPr txBox="1"/>
          <p:nvPr/>
        </p:nvSpPr>
        <p:spPr>
          <a:xfrm>
            <a:off x="6956441" y="2469261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w=10</a:t>
            </a:r>
            <a:endParaRPr lang="en-US" dirty="0"/>
          </a:p>
        </p:txBody>
      </p:sp>
      <p:sp>
        <p:nvSpPr>
          <p:cNvPr id="14" name="Textfeld 13"/>
          <p:cNvSpPr txBox="1"/>
          <p:nvPr/>
        </p:nvSpPr>
        <p:spPr>
          <a:xfrm>
            <a:off x="8046441" y="439783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w=30</a:t>
            </a:r>
            <a:endParaRPr lang="en-US" dirty="0"/>
          </a:p>
        </p:txBody>
      </p:sp>
      <p:sp>
        <p:nvSpPr>
          <p:cNvPr id="15" name="Textfeld 14"/>
          <p:cNvSpPr txBox="1"/>
          <p:nvPr/>
        </p:nvSpPr>
        <p:spPr>
          <a:xfrm>
            <a:off x="10386454" y="2240277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w=60</a:t>
            </a:r>
            <a:endParaRPr lang="en-US" dirty="0"/>
          </a:p>
        </p:txBody>
      </p:sp>
      <p:sp>
        <p:nvSpPr>
          <p:cNvPr id="16" name="Textfeld 15"/>
          <p:cNvSpPr txBox="1"/>
          <p:nvPr/>
        </p:nvSpPr>
        <p:spPr>
          <a:xfrm>
            <a:off x="6469508" y="952603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r(e12) = 2</a:t>
            </a:r>
            <a:endParaRPr lang="en-US" dirty="0" smtClean="0"/>
          </a:p>
          <a:p>
            <a:pPr marL="0" lvl="1"/>
            <a:r>
              <a:rPr lang="en-US" dirty="0"/>
              <a:t>r(e21) =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7" name="Textfeld 16"/>
          <p:cNvSpPr txBox="1"/>
          <p:nvPr/>
        </p:nvSpPr>
        <p:spPr>
          <a:xfrm>
            <a:off x="8343482" y="2653927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r(e13) = </a:t>
            </a:r>
            <a:r>
              <a:rPr lang="en-US" dirty="0" smtClean="0"/>
              <a:t>1</a:t>
            </a:r>
          </a:p>
          <a:p>
            <a:pPr marL="0" lvl="1"/>
            <a:r>
              <a:rPr lang="en-US" dirty="0"/>
              <a:t>r(e31) =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Textfeld 17"/>
          <p:cNvSpPr txBox="1"/>
          <p:nvPr/>
        </p:nvSpPr>
        <p:spPr>
          <a:xfrm>
            <a:off x="9829580" y="974463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r(e23) = </a:t>
            </a:r>
            <a:r>
              <a:rPr lang="en-US" dirty="0" smtClean="0"/>
              <a:t>2</a:t>
            </a:r>
          </a:p>
          <a:p>
            <a:pPr marL="0" lvl="1"/>
            <a:r>
              <a:rPr lang="en-US" dirty="0"/>
              <a:t>r(e32) =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9" name="Ellipse 18"/>
          <p:cNvSpPr/>
          <p:nvPr/>
        </p:nvSpPr>
        <p:spPr>
          <a:xfrm>
            <a:off x="7216362" y="5551996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Ellipse 19"/>
          <p:cNvSpPr/>
          <p:nvPr/>
        </p:nvSpPr>
        <p:spPr>
          <a:xfrm>
            <a:off x="8146256" y="4253491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Ellipse 20"/>
          <p:cNvSpPr/>
          <p:nvPr/>
        </p:nvSpPr>
        <p:spPr>
          <a:xfrm>
            <a:off x="10064573" y="5600100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22" name="Gerader Verbinder 21"/>
          <p:cNvCxnSpPr>
            <a:stCxn id="19" idx="7"/>
            <a:endCxn id="20" idx="3"/>
          </p:cNvCxnSpPr>
          <p:nvPr/>
        </p:nvCxnSpPr>
        <p:spPr>
          <a:xfrm flipV="1">
            <a:off x="7496732" y="4533861"/>
            <a:ext cx="697628" cy="10662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21" idx="1"/>
            <a:endCxn id="20" idx="5"/>
          </p:cNvCxnSpPr>
          <p:nvPr/>
        </p:nvCxnSpPr>
        <p:spPr>
          <a:xfrm flipH="1" flipV="1">
            <a:off x="8426626" y="4533861"/>
            <a:ext cx="1686051" cy="11143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stCxn id="21" idx="2"/>
            <a:endCxn id="19" idx="6"/>
          </p:cNvCxnSpPr>
          <p:nvPr/>
        </p:nvCxnSpPr>
        <p:spPr>
          <a:xfrm flipH="1" flipV="1">
            <a:off x="7544836" y="5716233"/>
            <a:ext cx="2519737" cy="481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>
            <a:off x="7316698" y="4841586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p=5</a:t>
            </a:r>
            <a:endParaRPr lang="en-US" dirty="0"/>
          </a:p>
        </p:txBody>
      </p:sp>
      <p:sp>
        <p:nvSpPr>
          <p:cNvPr id="26" name="Textfeld 25"/>
          <p:cNvSpPr txBox="1"/>
          <p:nvPr/>
        </p:nvSpPr>
        <p:spPr>
          <a:xfrm>
            <a:off x="9269651" y="4750733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p=15</a:t>
            </a:r>
            <a:endParaRPr lang="en-US" dirty="0"/>
          </a:p>
        </p:txBody>
      </p:sp>
      <p:sp>
        <p:nvSpPr>
          <p:cNvPr id="27" name="Textfeld 26"/>
          <p:cNvSpPr txBox="1"/>
          <p:nvPr/>
        </p:nvSpPr>
        <p:spPr>
          <a:xfrm>
            <a:off x="8595470" y="5743908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p=10</a:t>
            </a:r>
            <a:endParaRPr lang="en-US" dirty="0"/>
          </a:p>
        </p:txBody>
      </p:sp>
      <p:sp>
        <p:nvSpPr>
          <p:cNvPr id="28" name="Textfeld 27"/>
          <p:cNvSpPr txBox="1"/>
          <p:nvPr/>
        </p:nvSpPr>
        <p:spPr>
          <a:xfrm>
            <a:off x="6870878" y="5877188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w=10</a:t>
            </a:r>
            <a:endParaRPr lang="en-US" dirty="0"/>
          </a:p>
        </p:txBody>
      </p:sp>
      <p:sp>
        <p:nvSpPr>
          <p:cNvPr id="29" name="Textfeld 28"/>
          <p:cNvSpPr txBox="1"/>
          <p:nvPr/>
        </p:nvSpPr>
        <p:spPr>
          <a:xfrm>
            <a:off x="7960878" y="3847710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w=30</a:t>
            </a:r>
            <a:endParaRPr lang="en-US" dirty="0"/>
          </a:p>
        </p:txBody>
      </p:sp>
      <p:sp>
        <p:nvSpPr>
          <p:cNvPr id="30" name="Textfeld 29"/>
          <p:cNvSpPr txBox="1"/>
          <p:nvPr/>
        </p:nvSpPr>
        <p:spPr>
          <a:xfrm>
            <a:off x="10300891" y="5648204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w=15</a:t>
            </a:r>
            <a:endParaRPr lang="en-US" dirty="0"/>
          </a:p>
        </p:txBody>
      </p:sp>
      <p:sp>
        <p:nvSpPr>
          <p:cNvPr id="31" name="Textfeld 30"/>
          <p:cNvSpPr txBox="1"/>
          <p:nvPr/>
        </p:nvSpPr>
        <p:spPr>
          <a:xfrm>
            <a:off x="6383945" y="4360530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r(e12) = 2</a:t>
            </a:r>
            <a:endParaRPr lang="en-US" dirty="0" smtClean="0"/>
          </a:p>
          <a:p>
            <a:pPr marL="0" lvl="1"/>
            <a:r>
              <a:rPr lang="en-US" dirty="0"/>
              <a:t>r(e21) =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2" name="Textfeld 31"/>
          <p:cNvSpPr txBox="1"/>
          <p:nvPr/>
        </p:nvSpPr>
        <p:spPr>
          <a:xfrm>
            <a:off x="8257919" y="6061854"/>
            <a:ext cx="1268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r(e13) = </a:t>
            </a:r>
            <a:r>
              <a:rPr lang="en-US" b="1" dirty="0" smtClean="0"/>
              <a:t>1</a:t>
            </a:r>
          </a:p>
          <a:p>
            <a:pPr marL="0" lvl="1"/>
            <a:r>
              <a:rPr lang="en-US" b="1" dirty="0"/>
              <a:t>r(e31) = </a:t>
            </a:r>
            <a:r>
              <a:rPr lang="en-US" b="1" dirty="0" smtClean="0"/>
              <a:t>1.5</a:t>
            </a:r>
            <a:endParaRPr lang="en-US" b="1" dirty="0"/>
          </a:p>
        </p:txBody>
      </p:sp>
      <p:sp>
        <p:nvSpPr>
          <p:cNvPr id="33" name="Textfeld 32"/>
          <p:cNvSpPr txBox="1"/>
          <p:nvPr/>
        </p:nvSpPr>
        <p:spPr>
          <a:xfrm>
            <a:off x="9744017" y="4382390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r(e23) = </a:t>
            </a:r>
            <a:r>
              <a:rPr lang="en-US" dirty="0" smtClean="0"/>
              <a:t>2</a:t>
            </a:r>
          </a:p>
          <a:p>
            <a:pPr marL="0" lvl="1"/>
            <a:r>
              <a:rPr lang="en-US" b="1" dirty="0"/>
              <a:t>r(e32) = 1</a:t>
            </a:r>
          </a:p>
        </p:txBody>
      </p:sp>
      <p:sp>
        <p:nvSpPr>
          <p:cNvPr id="34" name="Pfeil nach unten 33"/>
          <p:cNvSpPr/>
          <p:nvPr/>
        </p:nvSpPr>
        <p:spPr>
          <a:xfrm>
            <a:off x="8535261" y="3299070"/>
            <a:ext cx="574112" cy="639846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01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Testgraph</a:t>
            </a:r>
            <a:r>
              <a:rPr lang="en-US" dirty="0"/>
              <a:t> </a:t>
            </a:r>
            <a:r>
              <a:rPr lang="en-US" dirty="0" smtClean="0"/>
              <a:t>E2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k=1.1</a:t>
            </a:r>
          </a:p>
          <a:p>
            <a:r>
              <a:rPr lang="en-US" dirty="0" smtClean="0"/>
              <a:t>This test case illustrates a situation where two links in a triangle have the same estimated remaining lifetime (e12 and e13)</a:t>
            </a:r>
            <a:endParaRPr lang="en-US" dirty="0"/>
          </a:p>
        </p:txBody>
      </p:sp>
      <p:sp>
        <p:nvSpPr>
          <p:cNvPr id="4" name="Ellipse 3"/>
          <p:cNvSpPr/>
          <p:nvPr/>
        </p:nvSpPr>
        <p:spPr>
          <a:xfrm>
            <a:off x="7301925" y="2144069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Ellipse 4"/>
          <p:cNvSpPr/>
          <p:nvPr/>
        </p:nvSpPr>
        <p:spPr>
          <a:xfrm>
            <a:off x="8231819" y="845564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Ellipse 5"/>
          <p:cNvSpPr/>
          <p:nvPr/>
        </p:nvSpPr>
        <p:spPr>
          <a:xfrm>
            <a:off x="10150136" y="2192173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7" name="Gerader Verbinder 6"/>
          <p:cNvCxnSpPr>
            <a:stCxn id="4" idx="7"/>
            <a:endCxn id="5" idx="3"/>
          </p:cNvCxnSpPr>
          <p:nvPr/>
        </p:nvCxnSpPr>
        <p:spPr>
          <a:xfrm flipV="1">
            <a:off x="7582295" y="1125934"/>
            <a:ext cx="697628" cy="10662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/>
          <p:cNvCxnSpPr>
            <a:stCxn id="6" idx="1"/>
            <a:endCxn id="5" idx="5"/>
          </p:cNvCxnSpPr>
          <p:nvPr/>
        </p:nvCxnSpPr>
        <p:spPr>
          <a:xfrm flipH="1" flipV="1">
            <a:off x="8512189" y="1125934"/>
            <a:ext cx="1686051" cy="11143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>
            <a:stCxn id="6" idx="2"/>
            <a:endCxn id="4" idx="6"/>
          </p:cNvCxnSpPr>
          <p:nvPr/>
        </p:nvCxnSpPr>
        <p:spPr>
          <a:xfrm flipH="1" flipV="1">
            <a:off x="7630399" y="2308306"/>
            <a:ext cx="2519737" cy="481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543860" y="139091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" name="Textfeld 10"/>
          <p:cNvSpPr txBox="1"/>
          <p:nvPr/>
        </p:nvSpPr>
        <p:spPr>
          <a:xfrm>
            <a:off x="9355214" y="13428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Textfeld 11"/>
          <p:cNvSpPr txBox="1"/>
          <p:nvPr/>
        </p:nvSpPr>
        <p:spPr>
          <a:xfrm>
            <a:off x="8681033" y="23359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3" name="Textfeld 12"/>
          <p:cNvSpPr txBox="1"/>
          <p:nvPr/>
        </p:nvSpPr>
        <p:spPr>
          <a:xfrm>
            <a:off x="6956441" y="2469261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w=10</a:t>
            </a:r>
            <a:endParaRPr lang="en-US" dirty="0"/>
          </a:p>
        </p:txBody>
      </p:sp>
      <p:sp>
        <p:nvSpPr>
          <p:cNvPr id="14" name="Textfeld 13"/>
          <p:cNvSpPr txBox="1"/>
          <p:nvPr/>
        </p:nvSpPr>
        <p:spPr>
          <a:xfrm>
            <a:off x="8046441" y="439783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w=30</a:t>
            </a:r>
            <a:endParaRPr lang="en-US" dirty="0"/>
          </a:p>
        </p:txBody>
      </p:sp>
      <p:sp>
        <p:nvSpPr>
          <p:cNvPr id="15" name="Textfeld 14"/>
          <p:cNvSpPr txBox="1"/>
          <p:nvPr/>
        </p:nvSpPr>
        <p:spPr>
          <a:xfrm>
            <a:off x="10386454" y="2240277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w=60</a:t>
            </a:r>
            <a:endParaRPr lang="en-US" dirty="0"/>
          </a:p>
        </p:txBody>
      </p:sp>
      <p:sp>
        <p:nvSpPr>
          <p:cNvPr id="16" name="Textfeld 15"/>
          <p:cNvSpPr txBox="1"/>
          <p:nvPr/>
        </p:nvSpPr>
        <p:spPr>
          <a:xfrm>
            <a:off x="6469508" y="952603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r(e12) = </a:t>
            </a:r>
            <a:r>
              <a:rPr lang="en-US" dirty="0" smtClean="0"/>
              <a:t>1</a:t>
            </a:r>
          </a:p>
          <a:p>
            <a:pPr marL="0" lvl="1"/>
            <a:r>
              <a:rPr lang="en-US" dirty="0"/>
              <a:t>r(e21) =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7" name="Textfeld 16"/>
          <p:cNvSpPr txBox="1"/>
          <p:nvPr/>
        </p:nvSpPr>
        <p:spPr>
          <a:xfrm>
            <a:off x="8343482" y="2653927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r(e13) = </a:t>
            </a:r>
            <a:r>
              <a:rPr lang="en-US" dirty="0" smtClean="0"/>
              <a:t>1</a:t>
            </a:r>
          </a:p>
          <a:p>
            <a:pPr marL="0" lvl="1"/>
            <a:r>
              <a:rPr lang="en-US" dirty="0"/>
              <a:t>r(e31) =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Textfeld 17"/>
          <p:cNvSpPr txBox="1"/>
          <p:nvPr/>
        </p:nvSpPr>
        <p:spPr>
          <a:xfrm>
            <a:off x="9829580" y="974463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r(e23) = </a:t>
            </a:r>
            <a:r>
              <a:rPr lang="en-US" dirty="0" smtClean="0"/>
              <a:t>2</a:t>
            </a:r>
          </a:p>
          <a:p>
            <a:pPr marL="0" lvl="1"/>
            <a:r>
              <a:rPr lang="en-US" dirty="0"/>
              <a:t>r(e32) = </a:t>
            </a:r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44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Testgraph D2</a:t>
            </a:r>
            <a:endParaRPr lang="en-US" dirty="0"/>
          </a:p>
        </p:txBody>
      </p:sp>
      <p:sp>
        <p:nvSpPr>
          <p:cNvPr id="28" name="Inhaltsplatzhalter 2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problem with this graph is that there are two “longest” edges.</a:t>
            </a:r>
          </a:p>
          <a:p>
            <a:r>
              <a:rPr lang="en-US" smtClean="0"/>
              <a:t>If we follow the kTC rule strictly, then both of them will be deleted.</a:t>
            </a:r>
            <a:endParaRPr lang="en-US" dirty="0"/>
          </a:p>
        </p:txBody>
      </p:sp>
      <p:sp>
        <p:nvSpPr>
          <p:cNvPr id="3" name="Ellipse 2"/>
          <p:cNvSpPr/>
          <p:nvPr/>
        </p:nvSpPr>
        <p:spPr>
          <a:xfrm>
            <a:off x="6289870" y="2554549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Ellipse 3"/>
          <p:cNvSpPr/>
          <p:nvPr/>
        </p:nvSpPr>
        <p:spPr>
          <a:xfrm>
            <a:off x="7219764" y="1256044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" name="Ellipse 4"/>
          <p:cNvSpPr/>
          <p:nvPr/>
        </p:nvSpPr>
        <p:spPr>
          <a:xfrm>
            <a:off x="9138081" y="2602653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7" name="Gerader Verbinder 6"/>
          <p:cNvCxnSpPr>
            <a:stCxn id="3" idx="7"/>
            <a:endCxn id="4" idx="3"/>
          </p:cNvCxnSpPr>
          <p:nvPr/>
        </p:nvCxnSpPr>
        <p:spPr>
          <a:xfrm flipV="1">
            <a:off x="6570240" y="1536414"/>
            <a:ext cx="697628" cy="10662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/>
          <p:cNvCxnSpPr>
            <a:stCxn id="5" idx="1"/>
            <a:endCxn id="4" idx="5"/>
          </p:cNvCxnSpPr>
          <p:nvPr/>
        </p:nvCxnSpPr>
        <p:spPr>
          <a:xfrm flipH="1" flipV="1">
            <a:off x="7500134" y="1536414"/>
            <a:ext cx="1686051" cy="11143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>
            <a:stCxn id="5" idx="2"/>
            <a:endCxn id="3" idx="6"/>
          </p:cNvCxnSpPr>
          <p:nvPr/>
        </p:nvCxnSpPr>
        <p:spPr>
          <a:xfrm flipH="1" flipV="1">
            <a:off x="6618344" y="2718786"/>
            <a:ext cx="2519737" cy="481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6531805" y="18013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6" name="Textfeld 15"/>
          <p:cNvSpPr txBox="1"/>
          <p:nvPr/>
        </p:nvSpPr>
        <p:spPr>
          <a:xfrm>
            <a:off x="8343159" y="17532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17" name="Textfeld 16"/>
          <p:cNvSpPr txBox="1"/>
          <p:nvPr/>
        </p:nvSpPr>
        <p:spPr>
          <a:xfrm>
            <a:off x="7667363" y="27118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59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Testgraph D3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Very simple test graph to show link inactivation</a:t>
            </a:r>
            <a:endParaRPr lang="en-US" dirty="0"/>
          </a:p>
        </p:txBody>
      </p:sp>
      <p:sp>
        <p:nvSpPr>
          <p:cNvPr id="4" name="Ellipse 3"/>
          <p:cNvSpPr/>
          <p:nvPr/>
        </p:nvSpPr>
        <p:spPr>
          <a:xfrm>
            <a:off x="6289870" y="2554549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Ellipse 4"/>
          <p:cNvSpPr/>
          <p:nvPr/>
        </p:nvSpPr>
        <p:spPr>
          <a:xfrm>
            <a:off x="7219764" y="1256044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Ellipse 5"/>
          <p:cNvSpPr/>
          <p:nvPr/>
        </p:nvSpPr>
        <p:spPr>
          <a:xfrm>
            <a:off x="9138081" y="2602653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7" name="Gerader Verbinder 6"/>
          <p:cNvCxnSpPr>
            <a:stCxn id="4" idx="7"/>
            <a:endCxn id="5" idx="3"/>
          </p:cNvCxnSpPr>
          <p:nvPr/>
        </p:nvCxnSpPr>
        <p:spPr>
          <a:xfrm flipV="1">
            <a:off x="6570240" y="1536414"/>
            <a:ext cx="697628" cy="10662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/>
          <p:cNvCxnSpPr>
            <a:stCxn id="6" idx="1"/>
            <a:endCxn id="5" idx="5"/>
          </p:cNvCxnSpPr>
          <p:nvPr/>
        </p:nvCxnSpPr>
        <p:spPr>
          <a:xfrm flipH="1" flipV="1">
            <a:off x="7500134" y="1536414"/>
            <a:ext cx="1686051" cy="11143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>
            <a:stCxn id="6" idx="2"/>
            <a:endCxn id="4" idx="6"/>
          </p:cNvCxnSpPr>
          <p:nvPr/>
        </p:nvCxnSpPr>
        <p:spPr>
          <a:xfrm flipH="1" flipV="1">
            <a:off x="6618344" y="2718786"/>
            <a:ext cx="2519737" cy="481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6531805" y="18013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" name="Textfeld 10"/>
          <p:cNvSpPr txBox="1"/>
          <p:nvPr/>
        </p:nvSpPr>
        <p:spPr>
          <a:xfrm>
            <a:off x="8343159" y="17532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Textfeld 11"/>
          <p:cNvSpPr txBox="1"/>
          <p:nvPr/>
        </p:nvSpPr>
        <p:spPr>
          <a:xfrm>
            <a:off x="7667363" y="27118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18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Testgraph</a:t>
            </a:r>
            <a:r>
              <a:rPr lang="en-US" dirty="0" smtClean="0"/>
              <a:t> D4 – Initial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4631344" cy="4351338"/>
          </a:xfrm>
        </p:spPr>
        <p:txBody>
          <a:bodyPr/>
          <a:lstStyle/>
          <a:p>
            <a:r>
              <a:rPr lang="en-US" dirty="0" smtClean="0"/>
              <a:t>n=11, m=19*2=38</a:t>
            </a:r>
          </a:p>
          <a:p>
            <a:r>
              <a:rPr lang="en-US" dirty="0" smtClean="0"/>
              <a:t>A larger graph with context events</a:t>
            </a:r>
          </a:p>
          <a:p>
            <a:r>
              <a:rPr lang="en-US" dirty="0" smtClean="0"/>
              <a:t>Inactive links after first TC iteration (k=2.0): e1-3,e2-3,e2-4,e2-5,e3-9,e3-11,e9-11</a:t>
            </a:r>
            <a:endParaRPr lang="en-US" dirty="0"/>
          </a:p>
        </p:txBody>
      </p:sp>
      <p:grpSp>
        <p:nvGrpSpPr>
          <p:cNvPr id="126" name="Kanten"/>
          <p:cNvGrpSpPr/>
          <p:nvPr/>
        </p:nvGrpSpPr>
        <p:grpSpPr>
          <a:xfrm>
            <a:off x="5461970" y="834661"/>
            <a:ext cx="3644037" cy="5389351"/>
            <a:chOff x="5461970" y="834661"/>
            <a:chExt cx="3644037" cy="5389351"/>
          </a:xfrm>
        </p:grpSpPr>
        <p:cxnSp>
          <p:nvCxnSpPr>
            <p:cNvPr id="6" name="Gerader Verbinder 5"/>
            <p:cNvCxnSpPr>
              <a:stCxn id="4" idx="7"/>
              <a:endCxn id="5" idx="3"/>
            </p:cNvCxnSpPr>
            <p:nvPr/>
          </p:nvCxnSpPr>
          <p:spPr>
            <a:xfrm flipV="1">
              <a:off x="5461970" y="3940411"/>
              <a:ext cx="428373" cy="520893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>
              <a:stCxn id="5" idx="0"/>
              <a:endCxn id="13" idx="3"/>
            </p:cNvCxnSpPr>
            <p:nvPr/>
          </p:nvCxnSpPr>
          <p:spPr>
            <a:xfrm flipV="1">
              <a:off x="6006476" y="950794"/>
              <a:ext cx="665115" cy="270924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>
              <a:stCxn id="13" idx="6"/>
              <a:endCxn id="12" idx="1"/>
            </p:cNvCxnSpPr>
            <p:nvPr/>
          </p:nvCxnSpPr>
          <p:spPr>
            <a:xfrm>
              <a:off x="6951961" y="834661"/>
              <a:ext cx="1085648" cy="1198356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>
              <a:stCxn id="12" idx="3"/>
              <a:endCxn id="11" idx="0"/>
            </p:cNvCxnSpPr>
            <p:nvPr/>
          </p:nvCxnSpPr>
          <p:spPr>
            <a:xfrm flipH="1">
              <a:off x="7400831" y="2265283"/>
              <a:ext cx="636778" cy="1249378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>
              <a:stCxn id="12" idx="2"/>
              <a:endCxn id="5" idx="7"/>
            </p:cNvCxnSpPr>
            <p:nvPr/>
          </p:nvCxnSpPr>
          <p:spPr>
            <a:xfrm flipH="1">
              <a:off x="6122609" y="2149150"/>
              <a:ext cx="1866896" cy="1558995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/>
            <p:cNvCxnSpPr>
              <a:stCxn id="5" idx="6"/>
              <a:endCxn id="11" idx="3"/>
            </p:cNvCxnSpPr>
            <p:nvPr/>
          </p:nvCxnSpPr>
          <p:spPr>
            <a:xfrm flipV="1">
              <a:off x="6170713" y="3795031"/>
              <a:ext cx="1113985" cy="2924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/>
            <p:cNvCxnSpPr>
              <a:stCxn id="9" idx="7"/>
              <a:endCxn id="11" idx="3"/>
            </p:cNvCxnSpPr>
            <p:nvPr/>
          </p:nvCxnSpPr>
          <p:spPr>
            <a:xfrm flipV="1">
              <a:off x="6711889" y="3795031"/>
              <a:ext cx="572809" cy="62293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/>
            <p:cNvCxnSpPr>
              <a:stCxn id="5" idx="5"/>
              <a:endCxn id="9" idx="1"/>
            </p:cNvCxnSpPr>
            <p:nvPr/>
          </p:nvCxnSpPr>
          <p:spPr>
            <a:xfrm>
              <a:off x="6122609" y="3940411"/>
              <a:ext cx="357014" cy="47755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/>
            <p:cNvCxnSpPr>
              <a:stCxn id="9" idx="2"/>
              <a:endCxn id="4" idx="6"/>
            </p:cNvCxnSpPr>
            <p:nvPr/>
          </p:nvCxnSpPr>
          <p:spPr>
            <a:xfrm flipH="1">
              <a:off x="5510074" y="4534098"/>
              <a:ext cx="921445" cy="43339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>
              <a:stCxn id="10" idx="1"/>
              <a:endCxn id="4" idx="5"/>
            </p:cNvCxnSpPr>
            <p:nvPr/>
          </p:nvCxnSpPr>
          <p:spPr>
            <a:xfrm flipH="1" flipV="1">
              <a:off x="5461970" y="4693570"/>
              <a:ext cx="428373" cy="474855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>
              <a:stCxn id="10" idx="0"/>
              <a:endCxn id="9" idx="3"/>
            </p:cNvCxnSpPr>
            <p:nvPr/>
          </p:nvCxnSpPr>
          <p:spPr>
            <a:xfrm flipV="1">
              <a:off x="6006476" y="4650231"/>
              <a:ext cx="473147" cy="47009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>
              <a:stCxn id="10" idx="4"/>
              <a:endCxn id="45" idx="1"/>
            </p:cNvCxnSpPr>
            <p:nvPr/>
          </p:nvCxnSpPr>
          <p:spPr>
            <a:xfrm>
              <a:off x="6006476" y="5448795"/>
              <a:ext cx="525156" cy="65908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r Verbinder 48"/>
            <p:cNvCxnSpPr>
              <a:stCxn id="46" idx="3"/>
              <a:endCxn id="45" idx="6"/>
            </p:cNvCxnSpPr>
            <p:nvPr/>
          </p:nvCxnSpPr>
          <p:spPr>
            <a:xfrm flipH="1">
              <a:off x="6812002" y="6011671"/>
              <a:ext cx="886311" cy="212341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/>
            <p:cNvCxnSpPr>
              <a:stCxn id="46" idx="1"/>
              <a:endCxn id="9" idx="5"/>
            </p:cNvCxnSpPr>
            <p:nvPr/>
          </p:nvCxnSpPr>
          <p:spPr>
            <a:xfrm flipH="1" flipV="1">
              <a:off x="6711889" y="4650231"/>
              <a:ext cx="986424" cy="112917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r Verbinder 54"/>
            <p:cNvCxnSpPr>
              <a:stCxn id="59" idx="2"/>
              <a:endCxn id="9" idx="6"/>
            </p:cNvCxnSpPr>
            <p:nvPr/>
          </p:nvCxnSpPr>
          <p:spPr>
            <a:xfrm flipH="1">
              <a:off x="6759993" y="4007372"/>
              <a:ext cx="2181777" cy="526726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r Verbinder 60"/>
            <p:cNvCxnSpPr>
              <a:stCxn id="59" idx="4"/>
              <a:endCxn id="46" idx="7"/>
            </p:cNvCxnSpPr>
            <p:nvPr/>
          </p:nvCxnSpPr>
          <p:spPr>
            <a:xfrm flipH="1">
              <a:off x="7930579" y="4171609"/>
              <a:ext cx="1175428" cy="1607796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/>
            <p:cNvCxnSpPr>
              <a:stCxn id="59" idx="3"/>
              <a:endCxn id="58" idx="7"/>
            </p:cNvCxnSpPr>
            <p:nvPr/>
          </p:nvCxnSpPr>
          <p:spPr>
            <a:xfrm flipH="1">
              <a:off x="8134289" y="4123505"/>
              <a:ext cx="855585" cy="5271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r Verbinder 66"/>
            <p:cNvCxnSpPr>
              <a:stCxn id="58" idx="2"/>
            </p:cNvCxnSpPr>
            <p:nvPr/>
          </p:nvCxnSpPr>
          <p:spPr>
            <a:xfrm flipH="1" flipV="1">
              <a:off x="6695098" y="4591651"/>
              <a:ext cx="1158821" cy="1751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r Verbinder 69"/>
            <p:cNvCxnSpPr>
              <a:stCxn id="58" idx="4"/>
              <a:endCxn id="46" idx="0"/>
            </p:cNvCxnSpPr>
            <p:nvPr/>
          </p:nvCxnSpPr>
          <p:spPr>
            <a:xfrm flipH="1">
              <a:off x="7814446" y="4930997"/>
              <a:ext cx="203710" cy="8003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Knoten"/>
          <p:cNvGrpSpPr/>
          <p:nvPr/>
        </p:nvGrpSpPr>
        <p:grpSpPr>
          <a:xfrm>
            <a:off x="5181600" y="670424"/>
            <a:ext cx="4088644" cy="5717825"/>
            <a:chOff x="838200" y="559293"/>
            <a:chExt cx="4088644" cy="5717825"/>
          </a:xfrm>
        </p:grpSpPr>
        <p:sp>
          <p:nvSpPr>
            <p:cNvPr id="4" name="Ellipse 3"/>
            <p:cNvSpPr/>
            <p:nvPr/>
          </p:nvSpPr>
          <p:spPr>
            <a:xfrm>
              <a:off x="838200" y="4302069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5" name="Ellipse 4"/>
            <p:cNvSpPr/>
            <p:nvPr/>
          </p:nvSpPr>
          <p:spPr>
            <a:xfrm>
              <a:off x="1498839" y="354891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9" name="Ellipse 8"/>
            <p:cNvSpPr/>
            <p:nvPr/>
          </p:nvSpPr>
          <p:spPr>
            <a:xfrm>
              <a:off x="2088119" y="425873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0" name="Ellipse 9"/>
            <p:cNvSpPr/>
            <p:nvPr/>
          </p:nvSpPr>
          <p:spPr>
            <a:xfrm>
              <a:off x="1498839" y="500919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11" name="Ellipse 10"/>
            <p:cNvSpPr/>
            <p:nvPr/>
          </p:nvSpPr>
          <p:spPr>
            <a:xfrm>
              <a:off x="2893194" y="340353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2" name="Ellipse 11"/>
            <p:cNvSpPr/>
            <p:nvPr/>
          </p:nvSpPr>
          <p:spPr>
            <a:xfrm>
              <a:off x="3646105" y="1873782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13" name="Ellipse 12"/>
            <p:cNvSpPr/>
            <p:nvPr/>
          </p:nvSpPr>
          <p:spPr>
            <a:xfrm>
              <a:off x="2280087" y="559293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45" name="Ellipse 44"/>
            <p:cNvSpPr/>
            <p:nvPr/>
          </p:nvSpPr>
          <p:spPr>
            <a:xfrm>
              <a:off x="2140128" y="5948644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46" name="Ellipse 45"/>
            <p:cNvSpPr/>
            <p:nvPr/>
          </p:nvSpPr>
          <p:spPr>
            <a:xfrm>
              <a:off x="3306809" y="562017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58" name="Ellipse 57"/>
            <p:cNvSpPr/>
            <p:nvPr/>
          </p:nvSpPr>
          <p:spPr>
            <a:xfrm>
              <a:off x="3510519" y="4491392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59" name="Ellipse 58"/>
            <p:cNvSpPr/>
            <p:nvPr/>
          </p:nvSpPr>
          <p:spPr>
            <a:xfrm>
              <a:off x="4598370" y="3732004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11</a:t>
              </a:r>
              <a:endParaRPr lang="en-US" dirty="0"/>
            </a:p>
          </p:txBody>
        </p:sp>
      </p:grpSp>
      <p:grpSp>
        <p:nvGrpSpPr>
          <p:cNvPr id="151" name="Kantenlabels"/>
          <p:cNvGrpSpPr/>
          <p:nvPr/>
        </p:nvGrpSpPr>
        <p:grpSpPr>
          <a:xfrm>
            <a:off x="5285482" y="1285396"/>
            <a:ext cx="3594516" cy="5141999"/>
            <a:chOff x="957322" y="1234043"/>
            <a:chExt cx="3594516" cy="5141999"/>
          </a:xfrm>
        </p:grpSpPr>
        <p:sp>
          <p:nvSpPr>
            <p:cNvPr id="74" name="Textfeld 73"/>
            <p:cNvSpPr txBox="1"/>
            <p:nvPr/>
          </p:nvSpPr>
          <p:spPr>
            <a:xfrm>
              <a:off x="1883083" y="37614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2203902" y="33772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76" name="Textfeld 75"/>
            <p:cNvSpPr txBox="1"/>
            <p:nvPr/>
          </p:nvSpPr>
          <p:spPr>
            <a:xfrm>
              <a:off x="2658412" y="388212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82" name="Textfeld 81"/>
            <p:cNvSpPr txBox="1"/>
            <p:nvPr/>
          </p:nvSpPr>
          <p:spPr>
            <a:xfrm>
              <a:off x="3322049" y="278638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91" name="Textfeld 90"/>
            <p:cNvSpPr txBox="1"/>
            <p:nvPr/>
          </p:nvSpPr>
          <p:spPr>
            <a:xfrm>
              <a:off x="3295314" y="123404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2575990" y="228029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40</a:t>
              </a:r>
              <a:endParaRPr lang="en-US" dirty="0"/>
            </a:p>
          </p:txBody>
        </p:sp>
        <p:sp>
          <p:nvSpPr>
            <p:cNvPr id="93" name="Textfeld 92"/>
            <p:cNvSpPr txBox="1"/>
            <p:nvPr/>
          </p:nvSpPr>
          <p:spPr>
            <a:xfrm>
              <a:off x="1569857" y="197105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1405620" y="409680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110" name="Textfeld 109"/>
            <p:cNvSpPr txBox="1"/>
            <p:nvPr/>
          </p:nvSpPr>
          <p:spPr>
            <a:xfrm>
              <a:off x="957322" y="474667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11" name="Textfeld 110"/>
            <p:cNvSpPr txBox="1"/>
            <p:nvPr/>
          </p:nvSpPr>
          <p:spPr>
            <a:xfrm>
              <a:off x="1513809" y="452245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12" name="Textfeld 111"/>
            <p:cNvSpPr txBox="1"/>
            <p:nvPr/>
          </p:nvSpPr>
          <p:spPr>
            <a:xfrm>
              <a:off x="1513809" y="557498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113" name="Textfeld 112"/>
            <p:cNvSpPr txBox="1"/>
            <p:nvPr/>
          </p:nvSpPr>
          <p:spPr>
            <a:xfrm>
              <a:off x="2732681" y="600671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14" name="Textfeld 113"/>
            <p:cNvSpPr txBox="1"/>
            <p:nvPr/>
          </p:nvSpPr>
          <p:spPr>
            <a:xfrm>
              <a:off x="2466043" y="50256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115" name="Textfeld 114"/>
            <p:cNvSpPr txBox="1"/>
            <p:nvPr/>
          </p:nvSpPr>
          <p:spPr>
            <a:xfrm>
              <a:off x="2940779" y="427801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16" name="Textfeld 115"/>
            <p:cNvSpPr txBox="1"/>
            <p:nvPr/>
          </p:nvSpPr>
          <p:spPr>
            <a:xfrm>
              <a:off x="3687957" y="409923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17" name="Textfeld 116"/>
            <p:cNvSpPr txBox="1"/>
            <p:nvPr/>
          </p:nvSpPr>
          <p:spPr>
            <a:xfrm>
              <a:off x="3256052" y="480409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18" name="Textfeld 117"/>
            <p:cNvSpPr txBox="1"/>
            <p:nvPr/>
          </p:nvSpPr>
          <p:spPr>
            <a:xfrm>
              <a:off x="4133134" y="482476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19" name="Textfeld 118"/>
            <p:cNvSpPr txBox="1"/>
            <p:nvPr/>
          </p:nvSpPr>
          <p:spPr>
            <a:xfrm>
              <a:off x="3494922" y="3800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35</a:t>
              </a:r>
              <a:endParaRPr lang="en-US" dirty="0"/>
            </a:p>
          </p:txBody>
        </p:sp>
        <p:sp>
          <p:nvSpPr>
            <p:cNvPr id="153" name="Textfeld 152"/>
            <p:cNvSpPr txBox="1"/>
            <p:nvPr/>
          </p:nvSpPr>
          <p:spPr>
            <a:xfrm>
              <a:off x="969573" y="381261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7140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Testgraph</a:t>
            </a:r>
            <a:r>
              <a:rPr lang="en-US" dirty="0" smtClean="0"/>
              <a:t> D4 – TC 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4631344" cy="4351338"/>
          </a:xfrm>
        </p:spPr>
        <p:txBody>
          <a:bodyPr/>
          <a:lstStyle/>
          <a:p>
            <a:r>
              <a:rPr lang="en-US" dirty="0" smtClean="0"/>
              <a:t>Inactive links after first TC iteration (k=2.0): e1-3,e2-3,e2-4,e2-5,e3-9,e3-11,e9-11</a:t>
            </a:r>
            <a:endParaRPr lang="en-US" dirty="0"/>
          </a:p>
        </p:txBody>
      </p:sp>
      <p:grpSp>
        <p:nvGrpSpPr>
          <p:cNvPr id="126" name="Kanten"/>
          <p:cNvGrpSpPr/>
          <p:nvPr/>
        </p:nvGrpSpPr>
        <p:grpSpPr>
          <a:xfrm>
            <a:off x="5461970" y="834661"/>
            <a:ext cx="3644037" cy="5389351"/>
            <a:chOff x="5461970" y="834661"/>
            <a:chExt cx="3644037" cy="5389351"/>
          </a:xfrm>
        </p:grpSpPr>
        <p:cxnSp>
          <p:nvCxnSpPr>
            <p:cNvPr id="6" name="Gerader Verbinder 5"/>
            <p:cNvCxnSpPr>
              <a:stCxn id="4" idx="7"/>
              <a:endCxn id="5" idx="3"/>
            </p:cNvCxnSpPr>
            <p:nvPr/>
          </p:nvCxnSpPr>
          <p:spPr>
            <a:xfrm flipV="1">
              <a:off x="5461970" y="3940411"/>
              <a:ext cx="428373" cy="5208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>
              <a:stCxn id="5" idx="0"/>
              <a:endCxn id="13" idx="3"/>
            </p:cNvCxnSpPr>
            <p:nvPr/>
          </p:nvCxnSpPr>
          <p:spPr>
            <a:xfrm flipV="1">
              <a:off x="6006476" y="950794"/>
              <a:ext cx="665115" cy="270924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>
              <a:stCxn id="13" idx="6"/>
              <a:endCxn id="12" idx="1"/>
            </p:cNvCxnSpPr>
            <p:nvPr/>
          </p:nvCxnSpPr>
          <p:spPr>
            <a:xfrm>
              <a:off x="6951961" y="834661"/>
              <a:ext cx="1085648" cy="11983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>
              <a:stCxn id="12" idx="3"/>
              <a:endCxn id="11" idx="0"/>
            </p:cNvCxnSpPr>
            <p:nvPr/>
          </p:nvCxnSpPr>
          <p:spPr>
            <a:xfrm flipH="1">
              <a:off x="7400831" y="2265283"/>
              <a:ext cx="636778" cy="12493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>
              <a:stCxn id="12" idx="2"/>
              <a:endCxn id="5" idx="7"/>
            </p:cNvCxnSpPr>
            <p:nvPr/>
          </p:nvCxnSpPr>
          <p:spPr>
            <a:xfrm flipH="1">
              <a:off x="6122609" y="2149150"/>
              <a:ext cx="1866896" cy="1558995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/>
            <p:cNvCxnSpPr>
              <a:stCxn id="5" idx="6"/>
              <a:endCxn id="11" idx="3"/>
            </p:cNvCxnSpPr>
            <p:nvPr/>
          </p:nvCxnSpPr>
          <p:spPr>
            <a:xfrm flipV="1">
              <a:off x="6170713" y="3795031"/>
              <a:ext cx="1113985" cy="2924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/>
            <p:cNvCxnSpPr>
              <a:stCxn id="9" idx="7"/>
              <a:endCxn id="11" idx="3"/>
            </p:cNvCxnSpPr>
            <p:nvPr/>
          </p:nvCxnSpPr>
          <p:spPr>
            <a:xfrm flipV="1">
              <a:off x="6711889" y="3795031"/>
              <a:ext cx="572809" cy="6229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/>
            <p:cNvCxnSpPr>
              <a:stCxn id="5" idx="5"/>
              <a:endCxn id="9" idx="1"/>
            </p:cNvCxnSpPr>
            <p:nvPr/>
          </p:nvCxnSpPr>
          <p:spPr>
            <a:xfrm>
              <a:off x="6122609" y="3940411"/>
              <a:ext cx="357014" cy="4775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/>
            <p:cNvCxnSpPr>
              <a:stCxn id="9" idx="2"/>
              <a:endCxn id="4" idx="6"/>
            </p:cNvCxnSpPr>
            <p:nvPr/>
          </p:nvCxnSpPr>
          <p:spPr>
            <a:xfrm flipH="1">
              <a:off x="5510074" y="4534098"/>
              <a:ext cx="921445" cy="43339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>
              <a:stCxn id="10" idx="1"/>
              <a:endCxn id="4" idx="5"/>
            </p:cNvCxnSpPr>
            <p:nvPr/>
          </p:nvCxnSpPr>
          <p:spPr>
            <a:xfrm flipH="1" flipV="1">
              <a:off x="5461970" y="4693570"/>
              <a:ext cx="428373" cy="4748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>
              <a:stCxn id="10" idx="0"/>
              <a:endCxn id="9" idx="3"/>
            </p:cNvCxnSpPr>
            <p:nvPr/>
          </p:nvCxnSpPr>
          <p:spPr>
            <a:xfrm flipV="1">
              <a:off x="6006476" y="4650231"/>
              <a:ext cx="473147" cy="4700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>
              <a:stCxn id="10" idx="4"/>
              <a:endCxn id="45" idx="1"/>
            </p:cNvCxnSpPr>
            <p:nvPr/>
          </p:nvCxnSpPr>
          <p:spPr>
            <a:xfrm>
              <a:off x="6006476" y="5448795"/>
              <a:ext cx="525156" cy="65908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r Verbinder 48"/>
            <p:cNvCxnSpPr>
              <a:stCxn id="46" idx="3"/>
              <a:endCxn id="45" idx="6"/>
            </p:cNvCxnSpPr>
            <p:nvPr/>
          </p:nvCxnSpPr>
          <p:spPr>
            <a:xfrm flipH="1">
              <a:off x="6812002" y="6011671"/>
              <a:ext cx="886311" cy="21234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/>
            <p:cNvCxnSpPr>
              <a:stCxn id="46" idx="1"/>
              <a:endCxn id="9" idx="5"/>
            </p:cNvCxnSpPr>
            <p:nvPr/>
          </p:nvCxnSpPr>
          <p:spPr>
            <a:xfrm flipH="1" flipV="1">
              <a:off x="6711889" y="4650231"/>
              <a:ext cx="986424" cy="112917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r Verbinder 54"/>
            <p:cNvCxnSpPr>
              <a:stCxn id="59" idx="2"/>
              <a:endCxn id="9" idx="6"/>
            </p:cNvCxnSpPr>
            <p:nvPr/>
          </p:nvCxnSpPr>
          <p:spPr>
            <a:xfrm flipH="1">
              <a:off x="6759993" y="4007372"/>
              <a:ext cx="2181777" cy="526726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r Verbinder 60"/>
            <p:cNvCxnSpPr>
              <a:stCxn id="59" idx="4"/>
              <a:endCxn id="46" idx="7"/>
            </p:cNvCxnSpPr>
            <p:nvPr/>
          </p:nvCxnSpPr>
          <p:spPr>
            <a:xfrm flipH="1">
              <a:off x="7930579" y="4171609"/>
              <a:ext cx="1175428" cy="1607796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/>
            <p:cNvCxnSpPr>
              <a:stCxn id="59" idx="3"/>
              <a:endCxn id="58" idx="7"/>
            </p:cNvCxnSpPr>
            <p:nvPr/>
          </p:nvCxnSpPr>
          <p:spPr>
            <a:xfrm flipH="1">
              <a:off x="8134289" y="4123505"/>
              <a:ext cx="855585" cy="5271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r Verbinder 66"/>
            <p:cNvCxnSpPr>
              <a:stCxn id="58" idx="2"/>
            </p:cNvCxnSpPr>
            <p:nvPr/>
          </p:nvCxnSpPr>
          <p:spPr>
            <a:xfrm flipH="1" flipV="1">
              <a:off x="6695098" y="4591651"/>
              <a:ext cx="1158821" cy="1751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r Verbinder 69"/>
            <p:cNvCxnSpPr>
              <a:stCxn id="58" idx="4"/>
              <a:endCxn id="46" idx="0"/>
            </p:cNvCxnSpPr>
            <p:nvPr/>
          </p:nvCxnSpPr>
          <p:spPr>
            <a:xfrm flipH="1">
              <a:off x="7814446" y="4930997"/>
              <a:ext cx="203710" cy="8003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Knoten"/>
          <p:cNvGrpSpPr/>
          <p:nvPr/>
        </p:nvGrpSpPr>
        <p:grpSpPr>
          <a:xfrm>
            <a:off x="5181600" y="670424"/>
            <a:ext cx="4088644" cy="5717825"/>
            <a:chOff x="838200" y="559293"/>
            <a:chExt cx="4088644" cy="5717825"/>
          </a:xfrm>
        </p:grpSpPr>
        <p:sp>
          <p:nvSpPr>
            <p:cNvPr id="4" name="Ellipse 3"/>
            <p:cNvSpPr/>
            <p:nvPr/>
          </p:nvSpPr>
          <p:spPr>
            <a:xfrm>
              <a:off x="838200" y="4302069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5" name="Ellipse 4"/>
            <p:cNvSpPr/>
            <p:nvPr/>
          </p:nvSpPr>
          <p:spPr>
            <a:xfrm>
              <a:off x="1498839" y="354891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9" name="Ellipse 8"/>
            <p:cNvSpPr/>
            <p:nvPr/>
          </p:nvSpPr>
          <p:spPr>
            <a:xfrm>
              <a:off x="2088119" y="425873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0" name="Ellipse 9"/>
            <p:cNvSpPr/>
            <p:nvPr/>
          </p:nvSpPr>
          <p:spPr>
            <a:xfrm>
              <a:off x="1498839" y="500919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11" name="Ellipse 10"/>
            <p:cNvSpPr/>
            <p:nvPr/>
          </p:nvSpPr>
          <p:spPr>
            <a:xfrm>
              <a:off x="2893194" y="340353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2" name="Ellipse 11"/>
            <p:cNvSpPr/>
            <p:nvPr/>
          </p:nvSpPr>
          <p:spPr>
            <a:xfrm>
              <a:off x="3646105" y="1873782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13" name="Ellipse 12"/>
            <p:cNvSpPr/>
            <p:nvPr/>
          </p:nvSpPr>
          <p:spPr>
            <a:xfrm>
              <a:off x="2280087" y="559293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45" name="Ellipse 44"/>
            <p:cNvSpPr/>
            <p:nvPr/>
          </p:nvSpPr>
          <p:spPr>
            <a:xfrm>
              <a:off x="2140128" y="5948644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46" name="Ellipse 45"/>
            <p:cNvSpPr/>
            <p:nvPr/>
          </p:nvSpPr>
          <p:spPr>
            <a:xfrm>
              <a:off x="3306809" y="562017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58" name="Ellipse 57"/>
            <p:cNvSpPr/>
            <p:nvPr/>
          </p:nvSpPr>
          <p:spPr>
            <a:xfrm>
              <a:off x="3510519" y="4491392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59" name="Ellipse 58"/>
            <p:cNvSpPr/>
            <p:nvPr/>
          </p:nvSpPr>
          <p:spPr>
            <a:xfrm>
              <a:off x="4598370" y="3732004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11</a:t>
              </a:r>
              <a:endParaRPr lang="en-US" dirty="0"/>
            </a:p>
          </p:txBody>
        </p:sp>
      </p:grpSp>
      <p:grpSp>
        <p:nvGrpSpPr>
          <p:cNvPr id="151" name="Kantenlabels"/>
          <p:cNvGrpSpPr/>
          <p:nvPr/>
        </p:nvGrpSpPr>
        <p:grpSpPr>
          <a:xfrm>
            <a:off x="5285482" y="1285396"/>
            <a:ext cx="3594516" cy="5141999"/>
            <a:chOff x="957322" y="1234043"/>
            <a:chExt cx="3594516" cy="5141999"/>
          </a:xfrm>
        </p:grpSpPr>
        <p:sp>
          <p:nvSpPr>
            <p:cNvPr id="74" name="Textfeld 73"/>
            <p:cNvSpPr txBox="1"/>
            <p:nvPr/>
          </p:nvSpPr>
          <p:spPr>
            <a:xfrm>
              <a:off x="1883083" y="37614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2203902" y="33772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76" name="Textfeld 75"/>
            <p:cNvSpPr txBox="1"/>
            <p:nvPr/>
          </p:nvSpPr>
          <p:spPr>
            <a:xfrm>
              <a:off x="2658412" y="388212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82" name="Textfeld 81"/>
            <p:cNvSpPr txBox="1"/>
            <p:nvPr/>
          </p:nvSpPr>
          <p:spPr>
            <a:xfrm>
              <a:off x="3322049" y="278638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91" name="Textfeld 90"/>
            <p:cNvSpPr txBox="1"/>
            <p:nvPr/>
          </p:nvSpPr>
          <p:spPr>
            <a:xfrm>
              <a:off x="3295314" y="123404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2575990" y="228029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40</a:t>
              </a:r>
              <a:endParaRPr lang="en-US" dirty="0"/>
            </a:p>
          </p:txBody>
        </p:sp>
        <p:sp>
          <p:nvSpPr>
            <p:cNvPr id="93" name="Textfeld 92"/>
            <p:cNvSpPr txBox="1"/>
            <p:nvPr/>
          </p:nvSpPr>
          <p:spPr>
            <a:xfrm>
              <a:off x="1569857" y="197105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1405620" y="409680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110" name="Textfeld 109"/>
            <p:cNvSpPr txBox="1"/>
            <p:nvPr/>
          </p:nvSpPr>
          <p:spPr>
            <a:xfrm>
              <a:off x="957322" y="474667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11" name="Textfeld 110"/>
            <p:cNvSpPr txBox="1"/>
            <p:nvPr/>
          </p:nvSpPr>
          <p:spPr>
            <a:xfrm>
              <a:off x="1513809" y="452245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12" name="Textfeld 111"/>
            <p:cNvSpPr txBox="1"/>
            <p:nvPr/>
          </p:nvSpPr>
          <p:spPr>
            <a:xfrm>
              <a:off x="1513809" y="557498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113" name="Textfeld 112"/>
            <p:cNvSpPr txBox="1"/>
            <p:nvPr/>
          </p:nvSpPr>
          <p:spPr>
            <a:xfrm>
              <a:off x="2732681" y="600671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14" name="Textfeld 113"/>
            <p:cNvSpPr txBox="1"/>
            <p:nvPr/>
          </p:nvSpPr>
          <p:spPr>
            <a:xfrm>
              <a:off x="2466043" y="50256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115" name="Textfeld 114"/>
            <p:cNvSpPr txBox="1"/>
            <p:nvPr/>
          </p:nvSpPr>
          <p:spPr>
            <a:xfrm>
              <a:off x="2940779" y="427801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16" name="Textfeld 115"/>
            <p:cNvSpPr txBox="1"/>
            <p:nvPr/>
          </p:nvSpPr>
          <p:spPr>
            <a:xfrm>
              <a:off x="3687957" y="409923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17" name="Textfeld 116"/>
            <p:cNvSpPr txBox="1"/>
            <p:nvPr/>
          </p:nvSpPr>
          <p:spPr>
            <a:xfrm>
              <a:off x="3256052" y="480409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18" name="Textfeld 117"/>
            <p:cNvSpPr txBox="1"/>
            <p:nvPr/>
          </p:nvSpPr>
          <p:spPr>
            <a:xfrm>
              <a:off x="4133134" y="482476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19" name="Textfeld 118"/>
            <p:cNvSpPr txBox="1"/>
            <p:nvPr/>
          </p:nvSpPr>
          <p:spPr>
            <a:xfrm>
              <a:off x="3494922" y="3800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35</a:t>
              </a:r>
              <a:endParaRPr lang="en-US" dirty="0"/>
            </a:p>
          </p:txBody>
        </p:sp>
        <p:sp>
          <p:nvSpPr>
            <p:cNvPr id="153" name="Textfeld 152"/>
            <p:cNvSpPr txBox="1"/>
            <p:nvPr/>
          </p:nvSpPr>
          <p:spPr>
            <a:xfrm>
              <a:off x="969573" y="381261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2981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Testgraph</a:t>
            </a:r>
            <a:r>
              <a:rPr lang="en-US" dirty="0"/>
              <a:t> </a:t>
            </a:r>
            <a:r>
              <a:rPr lang="en-US" dirty="0" smtClean="0"/>
              <a:t>D4 – CE 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4146571" cy="4351338"/>
          </a:xfrm>
        </p:spPr>
        <p:txBody>
          <a:bodyPr/>
          <a:lstStyle/>
          <a:p>
            <a:r>
              <a:rPr lang="en-US" dirty="0" smtClean="0"/>
              <a:t>Add link e7-9 with distance 10, remove node 10 </a:t>
            </a:r>
          </a:p>
          <a:p>
            <a:r>
              <a:rPr lang="en-US" dirty="0" smtClean="0"/>
              <a:t>n = 10, m = (19-3+1)*2=34</a:t>
            </a:r>
          </a:p>
          <a:p>
            <a:r>
              <a:rPr lang="en-US" dirty="0" smtClean="0"/>
              <a:t>The following links should become unclassified due to context event handling for the removed node 10: e3-9,e3-11, e9-11</a:t>
            </a:r>
            <a:endParaRPr lang="en-US" dirty="0"/>
          </a:p>
        </p:txBody>
      </p:sp>
      <p:grpSp>
        <p:nvGrpSpPr>
          <p:cNvPr id="5" name="Kanten"/>
          <p:cNvGrpSpPr/>
          <p:nvPr/>
        </p:nvGrpSpPr>
        <p:grpSpPr>
          <a:xfrm>
            <a:off x="5461970" y="834661"/>
            <a:ext cx="3644037" cy="5389351"/>
            <a:chOff x="5461970" y="834661"/>
            <a:chExt cx="3644037" cy="5389351"/>
          </a:xfrm>
        </p:grpSpPr>
        <p:cxnSp>
          <p:nvCxnSpPr>
            <p:cNvPr id="6" name="Gerader Verbinder 5"/>
            <p:cNvCxnSpPr>
              <a:stCxn id="26" idx="7"/>
              <a:endCxn id="27" idx="3"/>
            </p:cNvCxnSpPr>
            <p:nvPr/>
          </p:nvCxnSpPr>
          <p:spPr>
            <a:xfrm flipV="1">
              <a:off x="5461970" y="3940411"/>
              <a:ext cx="428373" cy="5208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/>
            <p:cNvCxnSpPr>
              <a:stCxn id="27" idx="0"/>
              <a:endCxn id="32" idx="3"/>
            </p:cNvCxnSpPr>
            <p:nvPr/>
          </p:nvCxnSpPr>
          <p:spPr>
            <a:xfrm flipV="1">
              <a:off x="6006476" y="950794"/>
              <a:ext cx="665115" cy="270924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/>
            <p:cNvCxnSpPr>
              <a:stCxn id="32" idx="6"/>
              <a:endCxn id="31" idx="1"/>
            </p:cNvCxnSpPr>
            <p:nvPr/>
          </p:nvCxnSpPr>
          <p:spPr>
            <a:xfrm>
              <a:off x="6951961" y="834661"/>
              <a:ext cx="1085648" cy="11983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/>
            <p:cNvCxnSpPr>
              <a:stCxn id="31" idx="3"/>
              <a:endCxn id="30" idx="0"/>
            </p:cNvCxnSpPr>
            <p:nvPr/>
          </p:nvCxnSpPr>
          <p:spPr>
            <a:xfrm flipH="1">
              <a:off x="7400831" y="2265283"/>
              <a:ext cx="636778" cy="12493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>
              <a:stCxn id="31" idx="2"/>
              <a:endCxn id="27" idx="7"/>
            </p:cNvCxnSpPr>
            <p:nvPr/>
          </p:nvCxnSpPr>
          <p:spPr>
            <a:xfrm flipH="1">
              <a:off x="6122609" y="2149150"/>
              <a:ext cx="1866896" cy="1558995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>
              <a:stCxn id="27" idx="6"/>
              <a:endCxn id="30" idx="3"/>
            </p:cNvCxnSpPr>
            <p:nvPr/>
          </p:nvCxnSpPr>
          <p:spPr>
            <a:xfrm flipV="1">
              <a:off x="6170713" y="3795031"/>
              <a:ext cx="1113985" cy="2924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>
              <a:stCxn id="28" idx="7"/>
              <a:endCxn id="30" idx="3"/>
            </p:cNvCxnSpPr>
            <p:nvPr/>
          </p:nvCxnSpPr>
          <p:spPr>
            <a:xfrm flipV="1">
              <a:off x="6711889" y="3795031"/>
              <a:ext cx="572809" cy="6229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>
              <a:stCxn id="27" idx="5"/>
              <a:endCxn id="28" idx="1"/>
            </p:cNvCxnSpPr>
            <p:nvPr/>
          </p:nvCxnSpPr>
          <p:spPr>
            <a:xfrm>
              <a:off x="6122609" y="3940411"/>
              <a:ext cx="357014" cy="4775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>
              <a:stCxn id="28" idx="2"/>
              <a:endCxn id="26" idx="6"/>
            </p:cNvCxnSpPr>
            <p:nvPr/>
          </p:nvCxnSpPr>
          <p:spPr>
            <a:xfrm flipH="1">
              <a:off x="5510074" y="4534098"/>
              <a:ext cx="921445" cy="43339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>
              <a:stCxn id="29" idx="1"/>
              <a:endCxn id="26" idx="5"/>
            </p:cNvCxnSpPr>
            <p:nvPr/>
          </p:nvCxnSpPr>
          <p:spPr>
            <a:xfrm flipH="1" flipV="1">
              <a:off x="5461970" y="4693570"/>
              <a:ext cx="428373" cy="4748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>
              <a:stCxn id="29" idx="0"/>
              <a:endCxn id="28" idx="3"/>
            </p:cNvCxnSpPr>
            <p:nvPr/>
          </p:nvCxnSpPr>
          <p:spPr>
            <a:xfrm flipV="1">
              <a:off x="6006476" y="4650231"/>
              <a:ext cx="473147" cy="4700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>
              <a:stCxn id="29" idx="4"/>
              <a:endCxn id="33" idx="1"/>
            </p:cNvCxnSpPr>
            <p:nvPr/>
          </p:nvCxnSpPr>
          <p:spPr>
            <a:xfrm>
              <a:off x="6006476" y="5448795"/>
              <a:ext cx="525156" cy="65908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>
              <a:stCxn id="34" idx="3"/>
              <a:endCxn id="33" idx="6"/>
            </p:cNvCxnSpPr>
            <p:nvPr/>
          </p:nvCxnSpPr>
          <p:spPr>
            <a:xfrm flipH="1">
              <a:off x="6812002" y="6011671"/>
              <a:ext cx="886311" cy="21234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>
              <a:stCxn id="34" idx="1"/>
              <a:endCxn id="28" idx="5"/>
            </p:cNvCxnSpPr>
            <p:nvPr/>
          </p:nvCxnSpPr>
          <p:spPr>
            <a:xfrm flipH="1" flipV="1">
              <a:off x="6711889" y="4650231"/>
              <a:ext cx="986424" cy="1129174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>
              <a:stCxn id="36" idx="2"/>
              <a:endCxn id="28" idx="6"/>
            </p:cNvCxnSpPr>
            <p:nvPr/>
          </p:nvCxnSpPr>
          <p:spPr>
            <a:xfrm flipH="1">
              <a:off x="6759993" y="4007372"/>
              <a:ext cx="2181777" cy="526726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>
              <a:stCxn id="36" idx="4"/>
              <a:endCxn id="34" idx="7"/>
            </p:cNvCxnSpPr>
            <p:nvPr/>
          </p:nvCxnSpPr>
          <p:spPr>
            <a:xfrm flipH="1">
              <a:off x="7930579" y="4171609"/>
              <a:ext cx="1175428" cy="1607796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/>
            <p:cNvCxnSpPr>
              <a:stCxn id="29" idx="6"/>
              <a:endCxn id="34" idx="2"/>
            </p:cNvCxnSpPr>
            <p:nvPr/>
          </p:nvCxnSpPr>
          <p:spPr>
            <a:xfrm>
              <a:off x="6170713" y="5284558"/>
              <a:ext cx="1479496" cy="61098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Knoten"/>
          <p:cNvGrpSpPr/>
          <p:nvPr/>
        </p:nvGrpSpPr>
        <p:grpSpPr>
          <a:xfrm>
            <a:off x="5181600" y="670424"/>
            <a:ext cx="4088644" cy="5717825"/>
            <a:chOff x="838200" y="559293"/>
            <a:chExt cx="4088644" cy="5717825"/>
          </a:xfrm>
        </p:grpSpPr>
        <p:sp>
          <p:nvSpPr>
            <p:cNvPr id="26" name="Ellipse 25"/>
            <p:cNvSpPr/>
            <p:nvPr/>
          </p:nvSpPr>
          <p:spPr>
            <a:xfrm>
              <a:off x="838200" y="4302069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7" name="Ellipse 26"/>
            <p:cNvSpPr/>
            <p:nvPr/>
          </p:nvSpPr>
          <p:spPr>
            <a:xfrm>
              <a:off x="1498839" y="354891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8" name="Ellipse 27"/>
            <p:cNvSpPr/>
            <p:nvPr/>
          </p:nvSpPr>
          <p:spPr>
            <a:xfrm>
              <a:off x="2088119" y="425873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29" name="Ellipse 28"/>
            <p:cNvSpPr/>
            <p:nvPr/>
          </p:nvSpPr>
          <p:spPr>
            <a:xfrm>
              <a:off x="1498839" y="500919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30" name="Ellipse 29"/>
            <p:cNvSpPr/>
            <p:nvPr/>
          </p:nvSpPr>
          <p:spPr>
            <a:xfrm>
              <a:off x="2893194" y="340353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31" name="Ellipse 30"/>
            <p:cNvSpPr/>
            <p:nvPr/>
          </p:nvSpPr>
          <p:spPr>
            <a:xfrm>
              <a:off x="3646105" y="1873782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32" name="Ellipse 31"/>
            <p:cNvSpPr/>
            <p:nvPr/>
          </p:nvSpPr>
          <p:spPr>
            <a:xfrm>
              <a:off x="2280087" y="559293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33" name="Ellipse 32"/>
            <p:cNvSpPr/>
            <p:nvPr/>
          </p:nvSpPr>
          <p:spPr>
            <a:xfrm>
              <a:off x="2140128" y="5948644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34" name="Ellipse 33"/>
            <p:cNvSpPr/>
            <p:nvPr/>
          </p:nvSpPr>
          <p:spPr>
            <a:xfrm>
              <a:off x="3306809" y="562017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36" name="Ellipse 35"/>
            <p:cNvSpPr/>
            <p:nvPr/>
          </p:nvSpPr>
          <p:spPr>
            <a:xfrm>
              <a:off x="4598370" y="3732004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11</a:t>
              </a:r>
              <a:endParaRPr lang="en-US" dirty="0"/>
            </a:p>
          </p:txBody>
        </p:sp>
      </p:grpSp>
      <p:grpSp>
        <p:nvGrpSpPr>
          <p:cNvPr id="37" name="Kantenlabels"/>
          <p:cNvGrpSpPr/>
          <p:nvPr/>
        </p:nvGrpSpPr>
        <p:grpSpPr>
          <a:xfrm>
            <a:off x="5285482" y="1285396"/>
            <a:ext cx="3594516" cy="5141999"/>
            <a:chOff x="957322" y="1234043"/>
            <a:chExt cx="3594516" cy="5141999"/>
          </a:xfrm>
        </p:grpSpPr>
        <p:sp>
          <p:nvSpPr>
            <p:cNvPr id="38" name="Textfeld 37"/>
            <p:cNvSpPr txBox="1"/>
            <p:nvPr/>
          </p:nvSpPr>
          <p:spPr>
            <a:xfrm>
              <a:off x="1883083" y="37614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2203902" y="33772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2658412" y="388212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1" name="Textfeld 40"/>
            <p:cNvSpPr txBox="1"/>
            <p:nvPr/>
          </p:nvSpPr>
          <p:spPr>
            <a:xfrm>
              <a:off x="3322049" y="278638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3295314" y="123404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2575990" y="228029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40</a:t>
              </a:r>
              <a:endParaRPr lang="en-US" dirty="0"/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1569857" y="197105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1405620" y="409680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957322" y="474667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1513809" y="452245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1513809" y="557498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49" name="Textfeld 48"/>
            <p:cNvSpPr txBox="1"/>
            <p:nvPr/>
          </p:nvSpPr>
          <p:spPr>
            <a:xfrm>
              <a:off x="2732681" y="600671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2466043" y="50256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54" name="Textfeld 53"/>
            <p:cNvSpPr txBox="1"/>
            <p:nvPr/>
          </p:nvSpPr>
          <p:spPr>
            <a:xfrm>
              <a:off x="4133134" y="482476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3494922" y="3800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35</a:t>
              </a:r>
              <a:endParaRPr lang="en-US" dirty="0"/>
            </a:p>
          </p:txBody>
        </p:sp>
        <p:sp>
          <p:nvSpPr>
            <p:cNvPr id="56" name="Textfeld 55"/>
            <p:cNvSpPr txBox="1"/>
            <p:nvPr/>
          </p:nvSpPr>
          <p:spPr>
            <a:xfrm>
              <a:off x="969573" y="381261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62" name="Textfeld 61"/>
            <p:cNvSpPr txBox="1"/>
            <p:nvPr/>
          </p:nvSpPr>
          <p:spPr>
            <a:xfrm>
              <a:off x="2251429" y="549528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6905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Testgraph</a:t>
            </a:r>
            <a:r>
              <a:rPr lang="en-US" dirty="0"/>
              <a:t> </a:t>
            </a:r>
            <a:r>
              <a:rPr lang="en-US" dirty="0" smtClean="0"/>
              <a:t>D4 – TC(ii)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1" y="1825625"/>
            <a:ext cx="4302870" cy="4351338"/>
          </a:xfrm>
        </p:spPr>
        <p:txBody>
          <a:bodyPr/>
          <a:lstStyle/>
          <a:p>
            <a:r>
              <a:rPr lang="en-US" dirty="0" smtClean="0"/>
              <a:t>New inactive link:</a:t>
            </a:r>
            <a:br>
              <a:rPr lang="en-US" dirty="0" smtClean="0"/>
            </a:br>
            <a:r>
              <a:rPr lang="en-US" dirty="0" smtClean="0"/>
              <a:t>e7-8, e3-9</a:t>
            </a:r>
          </a:p>
          <a:p>
            <a:r>
              <a:rPr lang="en-US" dirty="0" smtClean="0"/>
              <a:t>New active links: </a:t>
            </a:r>
            <a:br>
              <a:rPr lang="en-US" dirty="0" smtClean="0"/>
            </a:br>
            <a:r>
              <a:rPr lang="en-US" dirty="0" smtClean="0"/>
              <a:t>e7-9, e3-11, e9-11</a:t>
            </a:r>
            <a:endParaRPr lang="en-US" dirty="0"/>
          </a:p>
        </p:txBody>
      </p:sp>
      <p:grpSp>
        <p:nvGrpSpPr>
          <p:cNvPr id="4" name="Kanten"/>
          <p:cNvGrpSpPr/>
          <p:nvPr/>
        </p:nvGrpSpPr>
        <p:grpSpPr>
          <a:xfrm>
            <a:off x="5461970" y="826194"/>
            <a:ext cx="3644037" cy="5389351"/>
            <a:chOff x="5461970" y="826194"/>
            <a:chExt cx="3644037" cy="5389351"/>
          </a:xfrm>
        </p:grpSpPr>
        <p:cxnSp>
          <p:nvCxnSpPr>
            <p:cNvPr id="5" name="Gerader Verbinder 4"/>
            <p:cNvCxnSpPr>
              <a:stCxn id="23" idx="7"/>
              <a:endCxn id="24" idx="3"/>
            </p:cNvCxnSpPr>
            <p:nvPr/>
          </p:nvCxnSpPr>
          <p:spPr>
            <a:xfrm flipV="1">
              <a:off x="5461970" y="3931944"/>
              <a:ext cx="428373" cy="5208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r Verbinder 5"/>
            <p:cNvCxnSpPr>
              <a:stCxn id="24" idx="0"/>
              <a:endCxn id="29" idx="3"/>
            </p:cNvCxnSpPr>
            <p:nvPr/>
          </p:nvCxnSpPr>
          <p:spPr>
            <a:xfrm flipV="1">
              <a:off x="6006476" y="942327"/>
              <a:ext cx="665115" cy="270924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/>
            <p:cNvCxnSpPr>
              <a:stCxn id="29" idx="6"/>
              <a:endCxn id="28" idx="1"/>
            </p:cNvCxnSpPr>
            <p:nvPr/>
          </p:nvCxnSpPr>
          <p:spPr>
            <a:xfrm>
              <a:off x="6951961" y="826194"/>
              <a:ext cx="1085648" cy="11983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/>
            <p:cNvCxnSpPr>
              <a:stCxn id="28" idx="3"/>
              <a:endCxn id="27" idx="0"/>
            </p:cNvCxnSpPr>
            <p:nvPr/>
          </p:nvCxnSpPr>
          <p:spPr>
            <a:xfrm flipH="1">
              <a:off x="7400831" y="2256816"/>
              <a:ext cx="636778" cy="12493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/>
            <p:cNvCxnSpPr>
              <a:stCxn id="28" idx="2"/>
              <a:endCxn id="24" idx="7"/>
            </p:cNvCxnSpPr>
            <p:nvPr/>
          </p:nvCxnSpPr>
          <p:spPr>
            <a:xfrm flipH="1">
              <a:off x="6122609" y="2140683"/>
              <a:ext cx="1866896" cy="1558995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>
              <a:stCxn id="24" idx="6"/>
              <a:endCxn id="27" idx="3"/>
            </p:cNvCxnSpPr>
            <p:nvPr/>
          </p:nvCxnSpPr>
          <p:spPr>
            <a:xfrm flipV="1">
              <a:off x="6170713" y="3786564"/>
              <a:ext cx="1113985" cy="2924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>
              <a:stCxn id="25" idx="7"/>
              <a:endCxn id="27" idx="3"/>
            </p:cNvCxnSpPr>
            <p:nvPr/>
          </p:nvCxnSpPr>
          <p:spPr>
            <a:xfrm flipV="1">
              <a:off x="6711889" y="3786564"/>
              <a:ext cx="572809" cy="6229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>
              <a:stCxn id="24" idx="5"/>
              <a:endCxn id="25" idx="1"/>
            </p:cNvCxnSpPr>
            <p:nvPr/>
          </p:nvCxnSpPr>
          <p:spPr>
            <a:xfrm>
              <a:off x="6122609" y="3931944"/>
              <a:ext cx="357014" cy="4775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>
              <a:stCxn id="25" idx="2"/>
              <a:endCxn id="23" idx="6"/>
            </p:cNvCxnSpPr>
            <p:nvPr/>
          </p:nvCxnSpPr>
          <p:spPr>
            <a:xfrm flipH="1">
              <a:off x="5510074" y="4525631"/>
              <a:ext cx="921445" cy="43339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>
              <a:stCxn id="26" idx="1"/>
              <a:endCxn id="23" idx="5"/>
            </p:cNvCxnSpPr>
            <p:nvPr/>
          </p:nvCxnSpPr>
          <p:spPr>
            <a:xfrm flipH="1" flipV="1">
              <a:off x="5461970" y="4685103"/>
              <a:ext cx="428373" cy="4748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>
              <a:stCxn id="26" idx="0"/>
              <a:endCxn id="25" idx="3"/>
            </p:cNvCxnSpPr>
            <p:nvPr/>
          </p:nvCxnSpPr>
          <p:spPr>
            <a:xfrm flipV="1">
              <a:off x="6006476" y="4641764"/>
              <a:ext cx="473147" cy="4700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>
              <a:stCxn id="26" idx="4"/>
              <a:endCxn id="30" idx="1"/>
            </p:cNvCxnSpPr>
            <p:nvPr/>
          </p:nvCxnSpPr>
          <p:spPr>
            <a:xfrm>
              <a:off x="6006476" y="5440328"/>
              <a:ext cx="525156" cy="65908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>
              <a:stCxn id="31" idx="3"/>
              <a:endCxn id="30" idx="6"/>
            </p:cNvCxnSpPr>
            <p:nvPr/>
          </p:nvCxnSpPr>
          <p:spPr>
            <a:xfrm flipH="1">
              <a:off x="6812002" y="6003204"/>
              <a:ext cx="886311" cy="21234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>
              <a:stCxn id="31" idx="1"/>
              <a:endCxn id="25" idx="5"/>
            </p:cNvCxnSpPr>
            <p:nvPr/>
          </p:nvCxnSpPr>
          <p:spPr>
            <a:xfrm flipH="1" flipV="1">
              <a:off x="6711889" y="4641764"/>
              <a:ext cx="986424" cy="112917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>
              <a:stCxn id="32" idx="2"/>
              <a:endCxn id="25" idx="6"/>
            </p:cNvCxnSpPr>
            <p:nvPr/>
          </p:nvCxnSpPr>
          <p:spPr>
            <a:xfrm flipH="1">
              <a:off x="6759993" y="3998905"/>
              <a:ext cx="2181777" cy="52672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>
              <a:stCxn id="32" idx="4"/>
              <a:endCxn id="31" idx="7"/>
            </p:cNvCxnSpPr>
            <p:nvPr/>
          </p:nvCxnSpPr>
          <p:spPr>
            <a:xfrm flipH="1">
              <a:off x="7930579" y="4163142"/>
              <a:ext cx="1175428" cy="16077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>
              <a:stCxn id="26" idx="6"/>
              <a:endCxn id="31" idx="2"/>
            </p:cNvCxnSpPr>
            <p:nvPr/>
          </p:nvCxnSpPr>
          <p:spPr>
            <a:xfrm>
              <a:off x="6170713" y="5276091"/>
              <a:ext cx="1479496" cy="6109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Knoten"/>
          <p:cNvGrpSpPr/>
          <p:nvPr/>
        </p:nvGrpSpPr>
        <p:grpSpPr>
          <a:xfrm>
            <a:off x="5181600" y="670424"/>
            <a:ext cx="4088644" cy="5717825"/>
            <a:chOff x="838200" y="559293"/>
            <a:chExt cx="4088644" cy="5717825"/>
          </a:xfrm>
        </p:grpSpPr>
        <p:sp>
          <p:nvSpPr>
            <p:cNvPr id="23" name="Ellipse 22"/>
            <p:cNvSpPr/>
            <p:nvPr/>
          </p:nvSpPr>
          <p:spPr>
            <a:xfrm>
              <a:off x="838200" y="4302069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4" name="Ellipse 23"/>
            <p:cNvSpPr/>
            <p:nvPr/>
          </p:nvSpPr>
          <p:spPr>
            <a:xfrm>
              <a:off x="1498839" y="354891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5" name="Ellipse 24"/>
            <p:cNvSpPr/>
            <p:nvPr/>
          </p:nvSpPr>
          <p:spPr>
            <a:xfrm>
              <a:off x="2088119" y="425873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26" name="Ellipse 25"/>
            <p:cNvSpPr/>
            <p:nvPr/>
          </p:nvSpPr>
          <p:spPr>
            <a:xfrm>
              <a:off x="1498839" y="500919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27" name="Ellipse 26"/>
            <p:cNvSpPr/>
            <p:nvPr/>
          </p:nvSpPr>
          <p:spPr>
            <a:xfrm>
              <a:off x="2893194" y="340353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28" name="Ellipse 27"/>
            <p:cNvSpPr/>
            <p:nvPr/>
          </p:nvSpPr>
          <p:spPr>
            <a:xfrm>
              <a:off x="3646105" y="1873782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29" name="Ellipse 28"/>
            <p:cNvSpPr/>
            <p:nvPr/>
          </p:nvSpPr>
          <p:spPr>
            <a:xfrm>
              <a:off x="2280087" y="559293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30" name="Ellipse 29"/>
            <p:cNvSpPr/>
            <p:nvPr/>
          </p:nvSpPr>
          <p:spPr>
            <a:xfrm>
              <a:off x="2140128" y="5948644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31" name="Ellipse 30"/>
            <p:cNvSpPr/>
            <p:nvPr/>
          </p:nvSpPr>
          <p:spPr>
            <a:xfrm>
              <a:off x="3306809" y="562017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32" name="Ellipse 31"/>
            <p:cNvSpPr/>
            <p:nvPr/>
          </p:nvSpPr>
          <p:spPr>
            <a:xfrm>
              <a:off x="4598370" y="3732004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11</a:t>
              </a:r>
              <a:endParaRPr lang="en-US" dirty="0"/>
            </a:p>
          </p:txBody>
        </p:sp>
      </p:grpSp>
      <p:grpSp>
        <p:nvGrpSpPr>
          <p:cNvPr id="33" name="Kantenlabels"/>
          <p:cNvGrpSpPr/>
          <p:nvPr/>
        </p:nvGrpSpPr>
        <p:grpSpPr>
          <a:xfrm>
            <a:off x="5285482" y="1285396"/>
            <a:ext cx="3594516" cy="5141999"/>
            <a:chOff x="957322" y="1234043"/>
            <a:chExt cx="3594516" cy="5141999"/>
          </a:xfrm>
        </p:grpSpPr>
        <p:sp>
          <p:nvSpPr>
            <p:cNvPr id="34" name="Textfeld 33"/>
            <p:cNvSpPr txBox="1"/>
            <p:nvPr/>
          </p:nvSpPr>
          <p:spPr>
            <a:xfrm>
              <a:off x="1883083" y="37614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2203902" y="33772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2658412" y="388212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3322049" y="278638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3295314" y="123404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2575990" y="228029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40</a:t>
              </a:r>
              <a:endParaRPr lang="en-US" dirty="0"/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1569857" y="197105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41" name="Textfeld 40"/>
            <p:cNvSpPr txBox="1"/>
            <p:nvPr/>
          </p:nvSpPr>
          <p:spPr>
            <a:xfrm>
              <a:off x="1405620" y="409680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957322" y="474667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1513809" y="452245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1513809" y="557498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2732681" y="600671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2466043" y="50256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4133134" y="482476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3494922" y="3800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35</a:t>
              </a:r>
              <a:endParaRPr lang="en-US" dirty="0"/>
            </a:p>
          </p:txBody>
        </p:sp>
        <p:sp>
          <p:nvSpPr>
            <p:cNvPr id="49" name="Textfeld 48"/>
            <p:cNvSpPr txBox="1"/>
            <p:nvPr/>
          </p:nvSpPr>
          <p:spPr>
            <a:xfrm>
              <a:off x="969573" y="381261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2251429" y="549528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5487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Testgraph</a:t>
            </a:r>
            <a:r>
              <a:rPr lang="en-US" dirty="0"/>
              <a:t> </a:t>
            </a:r>
            <a:r>
              <a:rPr lang="en-US" dirty="0" smtClean="0"/>
              <a:t>D4 – CE(ii)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3674513" cy="4351338"/>
          </a:xfrm>
        </p:spPr>
        <p:txBody>
          <a:bodyPr/>
          <a:lstStyle/>
          <a:p>
            <a:r>
              <a:rPr lang="en-US" dirty="0" smtClean="0"/>
              <a:t>Nodes 5 and 6 move</a:t>
            </a:r>
          </a:p>
          <a:p>
            <a:r>
              <a:rPr lang="en-US" dirty="0" smtClean="0"/>
              <a:t>Link distance updates:</a:t>
            </a:r>
            <a:br>
              <a:rPr lang="en-US" dirty="0" smtClean="0"/>
            </a:br>
            <a:r>
              <a:rPr lang="en-US" dirty="0" smtClean="0"/>
              <a:t>d(e2-6) = 15, </a:t>
            </a:r>
            <a:br>
              <a:rPr lang="en-US" dirty="0" smtClean="0"/>
            </a:br>
            <a:r>
              <a:rPr lang="en-US" dirty="0" smtClean="0"/>
              <a:t>d(e2-5) = 15</a:t>
            </a:r>
          </a:p>
          <a:p>
            <a:r>
              <a:rPr lang="en-US" dirty="0" smtClean="0"/>
              <a:t>New unclassified links:</a:t>
            </a:r>
            <a:br>
              <a:rPr lang="en-US" dirty="0" smtClean="0"/>
            </a:br>
            <a:r>
              <a:rPr lang="en-US" dirty="0" smtClean="0"/>
              <a:t>e2-5,e2-6</a:t>
            </a:r>
          </a:p>
          <a:p>
            <a:pPr lvl="1"/>
            <a:r>
              <a:rPr lang="en-US" dirty="0" smtClean="0"/>
              <a:t>e2-4 is still the longest link in 2-4-5</a:t>
            </a:r>
            <a:endParaRPr lang="en-US" dirty="0"/>
          </a:p>
        </p:txBody>
      </p:sp>
      <p:grpSp>
        <p:nvGrpSpPr>
          <p:cNvPr id="4" name="Kanten"/>
          <p:cNvGrpSpPr/>
          <p:nvPr/>
        </p:nvGrpSpPr>
        <p:grpSpPr>
          <a:xfrm>
            <a:off x="4913765" y="2623861"/>
            <a:ext cx="4192242" cy="3600151"/>
            <a:chOff x="4913765" y="2623861"/>
            <a:chExt cx="4192242" cy="3600151"/>
          </a:xfrm>
        </p:grpSpPr>
        <p:cxnSp>
          <p:nvCxnSpPr>
            <p:cNvPr id="5" name="Gerader Verbinder 4"/>
            <p:cNvCxnSpPr>
              <a:stCxn id="23" idx="7"/>
              <a:endCxn id="24" idx="3"/>
            </p:cNvCxnSpPr>
            <p:nvPr/>
          </p:nvCxnSpPr>
          <p:spPr>
            <a:xfrm flipV="1">
              <a:off x="5461970" y="3940411"/>
              <a:ext cx="428373" cy="5208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r Verbinder 5"/>
            <p:cNvCxnSpPr>
              <a:stCxn id="24" idx="2"/>
              <a:endCxn id="29" idx="5"/>
            </p:cNvCxnSpPr>
            <p:nvPr/>
          </p:nvCxnSpPr>
          <p:spPr>
            <a:xfrm flipH="1" flipV="1">
              <a:off x="4913765" y="3630794"/>
              <a:ext cx="928474" cy="193484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/>
            <p:cNvCxnSpPr>
              <a:stCxn id="29" idx="7"/>
              <a:endCxn id="28" idx="2"/>
            </p:cNvCxnSpPr>
            <p:nvPr/>
          </p:nvCxnSpPr>
          <p:spPr>
            <a:xfrm flipV="1">
              <a:off x="4913765" y="2623861"/>
              <a:ext cx="1178356" cy="774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/>
            <p:cNvCxnSpPr>
              <a:stCxn id="28" idx="5"/>
              <a:endCxn id="27" idx="0"/>
            </p:cNvCxnSpPr>
            <p:nvPr/>
          </p:nvCxnSpPr>
          <p:spPr>
            <a:xfrm>
              <a:off x="6372491" y="2739994"/>
              <a:ext cx="1028340" cy="774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/>
            <p:cNvCxnSpPr>
              <a:stCxn id="28" idx="4"/>
              <a:endCxn id="24" idx="0"/>
            </p:cNvCxnSpPr>
            <p:nvPr/>
          </p:nvCxnSpPr>
          <p:spPr>
            <a:xfrm flipH="1">
              <a:off x="6006476" y="2788098"/>
              <a:ext cx="249882" cy="871943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>
              <a:stCxn id="24" idx="6"/>
              <a:endCxn id="27" idx="3"/>
            </p:cNvCxnSpPr>
            <p:nvPr/>
          </p:nvCxnSpPr>
          <p:spPr>
            <a:xfrm flipV="1">
              <a:off x="6170713" y="3795031"/>
              <a:ext cx="1113985" cy="2924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>
              <a:stCxn id="25" idx="7"/>
              <a:endCxn id="27" idx="3"/>
            </p:cNvCxnSpPr>
            <p:nvPr/>
          </p:nvCxnSpPr>
          <p:spPr>
            <a:xfrm flipV="1">
              <a:off x="6711889" y="3795031"/>
              <a:ext cx="572809" cy="6229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>
              <a:stCxn id="24" idx="5"/>
              <a:endCxn id="25" idx="1"/>
            </p:cNvCxnSpPr>
            <p:nvPr/>
          </p:nvCxnSpPr>
          <p:spPr>
            <a:xfrm>
              <a:off x="6122609" y="3940411"/>
              <a:ext cx="357014" cy="4775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>
              <a:stCxn id="25" idx="2"/>
              <a:endCxn id="23" idx="6"/>
            </p:cNvCxnSpPr>
            <p:nvPr/>
          </p:nvCxnSpPr>
          <p:spPr>
            <a:xfrm flipH="1">
              <a:off x="5510074" y="4534098"/>
              <a:ext cx="921445" cy="43339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>
              <a:stCxn id="26" idx="1"/>
              <a:endCxn id="23" idx="5"/>
            </p:cNvCxnSpPr>
            <p:nvPr/>
          </p:nvCxnSpPr>
          <p:spPr>
            <a:xfrm flipH="1" flipV="1">
              <a:off x="5461970" y="4693570"/>
              <a:ext cx="428373" cy="4748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>
              <a:stCxn id="26" idx="0"/>
              <a:endCxn id="25" idx="3"/>
            </p:cNvCxnSpPr>
            <p:nvPr/>
          </p:nvCxnSpPr>
          <p:spPr>
            <a:xfrm flipV="1">
              <a:off x="6006476" y="4650231"/>
              <a:ext cx="473147" cy="4700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>
              <a:stCxn id="26" idx="4"/>
              <a:endCxn id="30" idx="1"/>
            </p:cNvCxnSpPr>
            <p:nvPr/>
          </p:nvCxnSpPr>
          <p:spPr>
            <a:xfrm>
              <a:off x="6006476" y="5448795"/>
              <a:ext cx="525156" cy="65908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>
              <a:stCxn id="31" idx="3"/>
              <a:endCxn id="30" idx="6"/>
            </p:cNvCxnSpPr>
            <p:nvPr/>
          </p:nvCxnSpPr>
          <p:spPr>
            <a:xfrm flipH="1">
              <a:off x="6812002" y="6011671"/>
              <a:ext cx="886311" cy="21234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>
              <a:stCxn id="31" idx="1"/>
              <a:endCxn id="25" idx="5"/>
            </p:cNvCxnSpPr>
            <p:nvPr/>
          </p:nvCxnSpPr>
          <p:spPr>
            <a:xfrm flipH="1" flipV="1">
              <a:off x="6711889" y="4650231"/>
              <a:ext cx="986424" cy="112917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>
              <a:stCxn id="32" idx="2"/>
              <a:endCxn id="25" idx="6"/>
            </p:cNvCxnSpPr>
            <p:nvPr/>
          </p:nvCxnSpPr>
          <p:spPr>
            <a:xfrm flipH="1">
              <a:off x="6759993" y="4007372"/>
              <a:ext cx="2181777" cy="52672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>
              <a:stCxn id="32" idx="4"/>
              <a:endCxn id="31" idx="7"/>
            </p:cNvCxnSpPr>
            <p:nvPr/>
          </p:nvCxnSpPr>
          <p:spPr>
            <a:xfrm flipH="1">
              <a:off x="7930579" y="4171609"/>
              <a:ext cx="1175428" cy="16077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>
              <a:stCxn id="26" idx="6"/>
              <a:endCxn id="31" idx="2"/>
            </p:cNvCxnSpPr>
            <p:nvPr/>
          </p:nvCxnSpPr>
          <p:spPr>
            <a:xfrm>
              <a:off x="6170713" y="5284558"/>
              <a:ext cx="1479496" cy="6109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Knoten"/>
          <p:cNvGrpSpPr/>
          <p:nvPr/>
        </p:nvGrpSpPr>
        <p:grpSpPr>
          <a:xfrm>
            <a:off x="4633395" y="2459624"/>
            <a:ext cx="4636849" cy="3928625"/>
            <a:chOff x="289995" y="2348493"/>
            <a:chExt cx="4636849" cy="3928625"/>
          </a:xfrm>
        </p:grpSpPr>
        <p:sp>
          <p:nvSpPr>
            <p:cNvPr id="23" name="Ellipse 22"/>
            <p:cNvSpPr/>
            <p:nvPr/>
          </p:nvSpPr>
          <p:spPr>
            <a:xfrm>
              <a:off x="838200" y="4302069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4" name="Ellipse 23"/>
            <p:cNvSpPr/>
            <p:nvPr/>
          </p:nvSpPr>
          <p:spPr>
            <a:xfrm>
              <a:off x="1498839" y="354891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5" name="Ellipse 24"/>
            <p:cNvSpPr/>
            <p:nvPr/>
          </p:nvSpPr>
          <p:spPr>
            <a:xfrm>
              <a:off x="2088119" y="425873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26" name="Ellipse 25"/>
            <p:cNvSpPr/>
            <p:nvPr/>
          </p:nvSpPr>
          <p:spPr>
            <a:xfrm>
              <a:off x="1498839" y="500919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27" name="Ellipse 26"/>
            <p:cNvSpPr/>
            <p:nvPr/>
          </p:nvSpPr>
          <p:spPr>
            <a:xfrm>
              <a:off x="2893194" y="340353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28" name="Ellipse 27"/>
            <p:cNvSpPr/>
            <p:nvPr/>
          </p:nvSpPr>
          <p:spPr>
            <a:xfrm>
              <a:off x="1748721" y="2348493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29" name="Ellipse 28"/>
            <p:cNvSpPr/>
            <p:nvPr/>
          </p:nvSpPr>
          <p:spPr>
            <a:xfrm>
              <a:off x="289995" y="3239293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30" name="Ellipse 29"/>
            <p:cNvSpPr/>
            <p:nvPr/>
          </p:nvSpPr>
          <p:spPr>
            <a:xfrm>
              <a:off x="2140128" y="5948644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31" name="Ellipse 30"/>
            <p:cNvSpPr/>
            <p:nvPr/>
          </p:nvSpPr>
          <p:spPr>
            <a:xfrm>
              <a:off x="3306809" y="562017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32" name="Ellipse 31"/>
            <p:cNvSpPr/>
            <p:nvPr/>
          </p:nvSpPr>
          <p:spPr>
            <a:xfrm>
              <a:off x="4598370" y="3732004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11</a:t>
              </a:r>
              <a:endParaRPr lang="en-US" dirty="0"/>
            </a:p>
          </p:txBody>
        </p:sp>
      </p:grpSp>
      <p:grpSp>
        <p:nvGrpSpPr>
          <p:cNvPr id="33" name="Kantenlabels"/>
          <p:cNvGrpSpPr/>
          <p:nvPr/>
        </p:nvGrpSpPr>
        <p:grpSpPr>
          <a:xfrm>
            <a:off x="5151039" y="2717931"/>
            <a:ext cx="3728959" cy="3709464"/>
            <a:chOff x="822879" y="2666578"/>
            <a:chExt cx="3728959" cy="3709464"/>
          </a:xfrm>
        </p:grpSpPr>
        <p:sp>
          <p:nvSpPr>
            <p:cNvPr id="34" name="Textfeld 33"/>
            <p:cNvSpPr txBox="1"/>
            <p:nvPr/>
          </p:nvSpPr>
          <p:spPr>
            <a:xfrm>
              <a:off x="1883083" y="37614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2203902" y="33772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2658412" y="388212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2629339" y="285124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822879" y="266657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1868947" y="300953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</a:t>
              </a:r>
              <a:endParaRPr lang="en-US" dirty="0"/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1050260" y="323800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</a:t>
              </a:r>
              <a:endParaRPr lang="en-US" dirty="0"/>
            </a:p>
          </p:txBody>
        </p:sp>
        <p:sp>
          <p:nvSpPr>
            <p:cNvPr id="41" name="Textfeld 40"/>
            <p:cNvSpPr txBox="1"/>
            <p:nvPr/>
          </p:nvSpPr>
          <p:spPr>
            <a:xfrm>
              <a:off x="1405620" y="409680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957322" y="474667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1513809" y="452245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1513809" y="557498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2732681" y="600671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2466043" y="50256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4133134" y="482476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3494922" y="3800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35</a:t>
              </a:r>
              <a:endParaRPr lang="en-US" dirty="0"/>
            </a:p>
          </p:txBody>
        </p:sp>
        <p:sp>
          <p:nvSpPr>
            <p:cNvPr id="49" name="Textfeld 48"/>
            <p:cNvSpPr txBox="1"/>
            <p:nvPr/>
          </p:nvSpPr>
          <p:spPr>
            <a:xfrm>
              <a:off x="969573" y="381261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2251429" y="549528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2363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Testgraph</a:t>
            </a:r>
            <a:r>
              <a:rPr lang="en-US" dirty="0"/>
              <a:t> D4 – </a:t>
            </a:r>
            <a:r>
              <a:rPr lang="en-US" dirty="0" smtClean="0"/>
              <a:t>TC(iii)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</a:t>
            </a:r>
            <a:endParaRPr lang="en-US" dirty="0"/>
          </a:p>
        </p:txBody>
      </p:sp>
      <p:grpSp>
        <p:nvGrpSpPr>
          <p:cNvPr id="4" name="Kanten"/>
          <p:cNvGrpSpPr/>
          <p:nvPr/>
        </p:nvGrpSpPr>
        <p:grpSpPr>
          <a:xfrm>
            <a:off x="4913765" y="2623861"/>
            <a:ext cx="4192242" cy="3600151"/>
            <a:chOff x="4913765" y="2623861"/>
            <a:chExt cx="4192242" cy="3600151"/>
          </a:xfrm>
        </p:grpSpPr>
        <p:cxnSp>
          <p:nvCxnSpPr>
            <p:cNvPr id="5" name="Gerader Verbinder 4"/>
            <p:cNvCxnSpPr>
              <a:stCxn id="23" idx="7"/>
              <a:endCxn id="24" idx="3"/>
            </p:cNvCxnSpPr>
            <p:nvPr/>
          </p:nvCxnSpPr>
          <p:spPr>
            <a:xfrm flipV="1">
              <a:off x="5461970" y="3940411"/>
              <a:ext cx="428373" cy="5208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r Verbinder 5"/>
            <p:cNvCxnSpPr>
              <a:stCxn id="24" idx="2"/>
              <a:endCxn id="29" idx="5"/>
            </p:cNvCxnSpPr>
            <p:nvPr/>
          </p:nvCxnSpPr>
          <p:spPr>
            <a:xfrm flipH="1" flipV="1">
              <a:off x="4913765" y="3630794"/>
              <a:ext cx="928474" cy="19348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/>
            <p:cNvCxnSpPr>
              <a:stCxn id="29" idx="7"/>
              <a:endCxn id="28" idx="2"/>
            </p:cNvCxnSpPr>
            <p:nvPr/>
          </p:nvCxnSpPr>
          <p:spPr>
            <a:xfrm flipV="1">
              <a:off x="4913765" y="2623861"/>
              <a:ext cx="1178356" cy="77466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/>
            <p:cNvCxnSpPr>
              <a:stCxn id="28" idx="5"/>
              <a:endCxn id="27" idx="0"/>
            </p:cNvCxnSpPr>
            <p:nvPr/>
          </p:nvCxnSpPr>
          <p:spPr>
            <a:xfrm>
              <a:off x="6372491" y="2739994"/>
              <a:ext cx="1028340" cy="77466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/>
            <p:cNvCxnSpPr>
              <a:stCxn id="28" idx="4"/>
              <a:endCxn id="24" idx="0"/>
            </p:cNvCxnSpPr>
            <p:nvPr/>
          </p:nvCxnSpPr>
          <p:spPr>
            <a:xfrm flipH="1">
              <a:off x="6006476" y="2788098"/>
              <a:ext cx="249882" cy="8719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>
              <a:stCxn id="24" idx="6"/>
              <a:endCxn id="27" idx="3"/>
            </p:cNvCxnSpPr>
            <p:nvPr/>
          </p:nvCxnSpPr>
          <p:spPr>
            <a:xfrm flipV="1">
              <a:off x="6170713" y="3795031"/>
              <a:ext cx="1113985" cy="2924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>
              <a:stCxn id="25" idx="7"/>
              <a:endCxn id="27" idx="3"/>
            </p:cNvCxnSpPr>
            <p:nvPr/>
          </p:nvCxnSpPr>
          <p:spPr>
            <a:xfrm flipV="1">
              <a:off x="6711889" y="3795031"/>
              <a:ext cx="572809" cy="6229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>
              <a:stCxn id="24" idx="5"/>
              <a:endCxn id="25" idx="1"/>
            </p:cNvCxnSpPr>
            <p:nvPr/>
          </p:nvCxnSpPr>
          <p:spPr>
            <a:xfrm>
              <a:off x="6122609" y="3940411"/>
              <a:ext cx="357014" cy="4775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>
              <a:stCxn id="25" idx="2"/>
              <a:endCxn id="23" idx="6"/>
            </p:cNvCxnSpPr>
            <p:nvPr/>
          </p:nvCxnSpPr>
          <p:spPr>
            <a:xfrm flipH="1">
              <a:off x="5510074" y="4534098"/>
              <a:ext cx="921445" cy="43339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>
              <a:stCxn id="26" idx="1"/>
              <a:endCxn id="23" idx="5"/>
            </p:cNvCxnSpPr>
            <p:nvPr/>
          </p:nvCxnSpPr>
          <p:spPr>
            <a:xfrm flipH="1" flipV="1">
              <a:off x="5461970" y="4693570"/>
              <a:ext cx="428373" cy="4748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>
              <a:stCxn id="26" idx="0"/>
              <a:endCxn id="25" idx="3"/>
            </p:cNvCxnSpPr>
            <p:nvPr/>
          </p:nvCxnSpPr>
          <p:spPr>
            <a:xfrm flipV="1">
              <a:off x="6006476" y="4650231"/>
              <a:ext cx="473147" cy="4700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>
              <a:stCxn id="26" idx="4"/>
              <a:endCxn id="30" idx="1"/>
            </p:cNvCxnSpPr>
            <p:nvPr/>
          </p:nvCxnSpPr>
          <p:spPr>
            <a:xfrm>
              <a:off x="6006476" y="5448795"/>
              <a:ext cx="525156" cy="65908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>
              <a:stCxn id="31" idx="3"/>
              <a:endCxn id="30" idx="6"/>
            </p:cNvCxnSpPr>
            <p:nvPr/>
          </p:nvCxnSpPr>
          <p:spPr>
            <a:xfrm flipH="1">
              <a:off x="6812002" y="6011671"/>
              <a:ext cx="886311" cy="21234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>
              <a:stCxn id="31" idx="1"/>
              <a:endCxn id="25" idx="5"/>
            </p:cNvCxnSpPr>
            <p:nvPr/>
          </p:nvCxnSpPr>
          <p:spPr>
            <a:xfrm flipH="1" flipV="1">
              <a:off x="6711889" y="4650231"/>
              <a:ext cx="986424" cy="112917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>
              <a:stCxn id="32" idx="2"/>
              <a:endCxn id="25" idx="6"/>
            </p:cNvCxnSpPr>
            <p:nvPr/>
          </p:nvCxnSpPr>
          <p:spPr>
            <a:xfrm flipH="1">
              <a:off x="6759993" y="4007372"/>
              <a:ext cx="2181777" cy="52672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>
              <a:stCxn id="32" idx="4"/>
              <a:endCxn id="31" idx="7"/>
            </p:cNvCxnSpPr>
            <p:nvPr/>
          </p:nvCxnSpPr>
          <p:spPr>
            <a:xfrm flipH="1">
              <a:off x="7930579" y="4171609"/>
              <a:ext cx="1175428" cy="16077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>
              <a:stCxn id="26" idx="6"/>
              <a:endCxn id="31" idx="2"/>
            </p:cNvCxnSpPr>
            <p:nvPr/>
          </p:nvCxnSpPr>
          <p:spPr>
            <a:xfrm>
              <a:off x="6170713" y="5284558"/>
              <a:ext cx="1479496" cy="6109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Knoten"/>
          <p:cNvGrpSpPr/>
          <p:nvPr/>
        </p:nvGrpSpPr>
        <p:grpSpPr>
          <a:xfrm>
            <a:off x="4633395" y="2459624"/>
            <a:ext cx="4636849" cy="3928625"/>
            <a:chOff x="289995" y="2348493"/>
            <a:chExt cx="4636849" cy="3928625"/>
          </a:xfrm>
        </p:grpSpPr>
        <p:sp>
          <p:nvSpPr>
            <p:cNvPr id="23" name="Ellipse 22"/>
            <p:cNvSpPr/>
            <p:nvPr/>
          </p:nvSpPr>
          <p:spPr>
            <a:xfrm>
              <a:off x="838200" y="4302069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4" name="Ellipse 23"/>
            <p:cNvSpPr/>
            <p:nvPr/>
          </p:nvSpPr>
          <p:spPr>
            <a:xfrm>
              <a:off x="1498839" y="354891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5" name="Ellipse 24"/>
            <p:cNvSpPr/>
            <p:nvPr/>
          </p:nvSpPr>
          <p:spPr>
            <a:xfrm>
              <a:off x="2088119" y="425873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26" name="Ellipse 25"/>
            <p:cNvSpPr/>
            <p:nvPr/>
          </p:nvSpPr>
          <p:spPr>
            <a:xfrm>
              <a:off x="1498839" y="500919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27" name="Ellipse 26"/>
            <p:cNvSpPr/>
            <p:nvPr/>
          </p:nvSpPr>
          <p:spPr>
            <a:xfrm>
              <a:off x="2893194" y="340353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28" name="Ellipse 27"/>
            <p:cNvSpPr/>
            <p:nvPr/>
          </p:nvSpPr>
          <p:spPr>
            <a:xfrm>
              <a:off x="1748721" y="2348493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29" name="Ellipse 28"/>
            <p:cNvSpPr/>
            <p:nvPr/>
          </p:nvSpPr>
          <p:spPr>
            <a:xfrm>
              <a:off x="289995" y="3239293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30" name="Ellipse 29"/>
            <p:cNvSpPr/>
            <p:nvPr/>
          </p:nvSpPr>
          <p:spPr>
            <a:xfrm>
              <a:off x="2140128" y="5948644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31" name="Ellipse 30"/>
            <p:cNvSpPr/>
            <p:nvPr/>
          </p:nvSpPr>
          <p:spPr>
            <a:xfrm>
              <a:off x="3306809" y="562017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32" name="Ellipse 31"/>
            <p:cNvSpPr/>
            <p:nvPr/>
          </p:nvSpPr>
          <p:spPr>
            <a:xfrm>
              <a:off x="4598370" y="3732004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11</a:t>
              </a:r>
              <a:endParaRPr lang="en-US" dirty="0"/>
            </a:p>
          </p:txBody>
        </p:sp>
      </p:grpSp>
      <p:grpSp>
        <p:nvGrpSpPr>
          <p:cNvPr id="33" name="Kantenlabels"/>
          <p:cNvGrpSpPr/>
          <p:nvPr/>
        </p:nvGrpSpPr>
        <p:grpSpPr>
          <a:xfrm>
            <a:off x="5151039" y="2717931"/>
            <a:ext cx="3728959" cy="3709464"/>
            <a:chOff x="822879" y="2666578"/>
            <a:chExt cx="3728959" cy="3709464"/>
          </a:xfrm>
        </p:grpSpPr>
        <p:sp>
          <p:nvSpPr>
            <p:cNvPr id="34" name="Textfeld 33"/>
            <p:cNvSpPr txBox="1"/>
            <p:nvPr/>
          </p:nvSpPr>
          <p:spPr>
            <a:xfrm>
              <a:off x="1883083" y="37614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2203902" y="33772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2658412" y="388212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2629339" y="285124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822879" y="266657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1868947" y="300953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</a:t>
              </a:r>
              <a:endParaRPr lang="en-US" dirty="0"/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1050260" y="323800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</a:t>
              </a:r>
              <a:endParaRPr lang="en-US" dirty="0"/>
            </a:p>
          </p:txBody>
        </p:sp>
        <p:sp>
          <p:nvSpPr>
            <p:cNvPr id="41" name="Textfeld 40"/>
            <p:cNvSpPr txBox="1"/>
            <p:nvPr/>
          </p:nvSpPr>
          <p:spPr>
            <a:xfrm>
              <a:off x="1405620" y="409680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957322" y="474667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1513809" y="452245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1513809" y="557498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2732681" y="600671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2466043" y="50256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4133134" y="482476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3494922" y="3800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35</a:t>
              </a:r>
              <a:endParaRPr lang="en-US" dirty="0"/>
            </a:p>
          </p:txBody>
        </p:sp>
        <p:sp>
          <p:nvSpPr>
            <p:cNvPr id="49" name="Textfeld 48"/>
            <p:cNvSpPr txBox="1"/>
            <p:nvPr/>
          </p:nvSpPr>
          <p:spPr>
            <a:xfrm>
              <a:off x="969573" y="381261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2251429" y="549528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2288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633</Words>
  <Application>Microsoft Office PowerPoint</Application>
  <PresentationFormat>Breitbild</PresentationFormat>
  <Paragraphs>334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Testgraph D1</vt:lpstr>
      <vt:lpstr>Testgraph D2</vt:lpstr>
      <vt:lpstr>Testgraph D3</vt:lpstr>
      <vt:lpstr>Testgraph D4 – Initial</vt:lpstr>
      <vt:lpstr>Testgraph D4 – TC (i)</vt:lpstr>
      <vt:lpstr>Testgraph D4 – CE (i)</vt:lpstr>
      <vt:lpstr>Testgraph D4 – TC(ii)</vt:lpstr>
      <vt:lpstr>Testgraph D4 – CE(ii)</vt:lpstr>
      <vt:lpstr>Testgraph D4 – TC(iii)</vt:lpstr>
      <vt:lpstr>Testgraph D5</vt:lpstr>
      <vt:lpstr>Testgraph E1</vt:lpstr>
      <vt:lpstr>Testgraph E1a</vt:lpstr>
      <vt:lpstr>Testgraph E2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Testgraph 1</dc:title>
  <dc:creator>Roland Kluge</dc:creator>
  <cp:lastModifiedBy>Roland Kluge</cp:lastModifiedBy>
  <cp:revision>88</cp:revision>
  <dcterms:created xsi:type="dcterms:W3CDTF">2015-09-28T09:57:46Z</dcterms:created>
  <dcterms:modified xsi:type="dcterms:W3CDTF">2016-06-23T08:37:12Z</dcterms:modified>
</cp:coreProperties>
</file>