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3" r:id="rId8"/>
    <p:sldId id="265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stgraphs for d-kTC" id="{E20DCB6D-1F3A-4D9F-8229-83CBF0E8713A}">
          <p14:sldIdLst>
            <p14:sldId id="256"/>
            <p14:sldId id="257"/>
            <p14:sldId id="258"/>
            <p14:sldId id="261"/>
            <p14:sldId id="262"/>
            <p14:sldId id="264"/>
            <p14:sldId id="263"/>
            <p14:sldId id="265"/>
          </p14:sldIdLst>
        </p14:section>
        <p14:section name="Testgraphs for e-kTC" id="{893D8346-A827-4FEC-9989-0B78EDAA378C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38" y="437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1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8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6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34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1/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1377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16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0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2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0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3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6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4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6445188" y="1866530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k=1.1 the following links should be outdated</a:t>
            </a:r>
          </a:p>
          <a:p>
            <a:pPr lvl="1"/>
            <a:r>
              <a:rPr lang="en-US" dirty="0" smtClean="0"/>
              <a:t>e13</a:t>
            </a:r>
          </a:p>
          <a:p>
            <a:pPr lvl="1"/>
            <a:r>
              <a:rPr lang="en-US" dirty="0" smtClean="0"/>
              <a:t>e14</a:t>
            </a:r>
          </a:p>
          <a:p>
            <a:pPr lvl="1"/>
            <a:r>
              <a:rPr lang="en-US" dirty="0" smtClean="0"/>
              <a:t>e15</a:t>
            </a:r>
          </a:p>
        </p:txBody>
      </p:sp>
      <p:sp>
        <p:nvSpPr>
          <p:cNvPr id="6" name="Ellipse 5"/>
          <p:cNvSpPr/>
          <p:nvPr/>
        </p:nvSpPr>
        <p:spPr>
          <a:xfrm>
            <a:off x="7219764" y="125604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Ellipse 6"/>
          <p:cNvSpPr/>
          <p:nvPr/>
        </p:nvSpPr>
        <p:spPr>
          <a:xfrm>
            <a:off x="8490011" y="2226075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Ellipse 7"/>
          <p:cNvSpPr/>
          <p:nvPr/>
        </p:nvSpPr>
        <p:spPr>
          <a:xfrm>
            <a:off x="8209641" y="3552548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" name="Gerader Verbinder 9"/>
          <p:cNvCxnSpPr>
            <a:stCxn id="4" idx="7"/>
            <a:endCxn id="6" idx="3"/>
          </p:cNvCxnSpPr>
          <p:nvPr/>
        </p:nvCxnSpPr>
        <p:spPr>
          <a:xfrm flipV="1">
            <a:off x="6725558" y="1536414"/>
            <a:ext cx="542310" cy="3782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stCxn id="7" idx="1"/>
            <a:endCxn id="6" idx="5"/>
          </p:cNvCxnSpPr>
          <p:nvPr/>
        </p:nvCxnSpPr>
        <p:spPr>
          <a:xfrm flipH="1" flipV="1">
            <a:off x="7500134" y="1536414"/>
            <a:ext cx="1037981" cy="737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7" idx="2"/>
            <a:endCxn id="4" idx="5"/>
          </p:cNvCxnSpPr>
          <p:nvPr/>
        </p:nvCxnSpPr>
        <p:spPr>
          <a:xfrm flipH="1" flipV="1">
            <a:off x="6725558" y="2146900"/>
            <a:ext cx="1764453" cy="2434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8" idx="1"/>
            <a:endCxn id="4" idx="5"/>
          </p:cNvCxnSpPr>
          <p:nvPr/>
        </p:nvCxnSpPr>
        <p:spPr>
          <a:xfrm flipH="1" flipV="1">
            <a:off x="6725558" y="2146900"/>
            <a:ext cx="1532187" cy="1453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8" idx="7"/>
            <a:endCxn id="7" idx="3"/>
          </p:cNvCxnSpPr>
          <p:nvPr/>
        </p:nvCxnSpPr>
        <p:spPr>
          <a:xfrm flipV="1">
            <a:off x="8490011" y="2506445"/>
            <a:ext cx="48104" cy="10942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6445188" y="4992210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31" name="Gerader Verbinder 30"/>
          <p:cNvCxnSpPr>
            <a:stCxn id="30" idx="0"/>
            <a:endCxn id="4" idx="4"/>
          </p:cNvCxnSpPr>
          <p:nvPr/>
        </p:nvCxnSpPr>
        <p:spPr>
          <a:xfrm flipV="1">
            <a:off x="6609425" y="2195004"/>
            <a:ext cx="0" cy="2797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30" idx="7"/>
            <a:endCxn id="8" idx="3"/>
          </p:cNvCxnSpPr>
          <p:nvPr/>
        </p:nvCxnSpPr>
        <p:spPr>
          <a:xfrm flipV="1">
            <a:off x="6725558" y="3832918"/>
            <a:ext cx="1532187" cy="12073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6647176" y="1383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9" name="Textfeld 38"/>
          <p:cNvSpPr txBox="1"/>
          <p:nvPr/>
        </p:nvSpPr>
        <p:spPr>
          <a:xfrm>
            <a:off x="7910725" y="15151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0" name="Textfeld 39"/>
          <p:cNvSpPr txBox="1"/>
          <p:nvPr/>
        </p:nvSpPr>
        <p:spPr>
          <a:xfrm>
            <a:off x="7384000" y="18648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1" name="Textfeld 40"/>
          <p:cNvSpPr txBox="1"/>
          <p:nvPr/>
        </p:nvSpPr>
        <p:spPr>
          <a:xfrm>
            <a:off x="7491651" y="26020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42" name="Textfeld 41"/>
          <p:cNvSpPr txBox="1"/>
          <p:nvPr/>
        </p:nvSpPr>
        <p:spPr>
          <a:xfrm>
            <a:off x="8572582" y="28529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43" name="Textfeld 42"/>
          <p:cNvSpPr txBox="1"/>
          <p:nvPr/>
        </p:nvSpPr>
        <p:spPr>
          <a:xfrm>
            <a:off x="7607784" y="43855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44" name="Textfeld 43"/>
          <p:cNvSpPr txBox="1"/>
          <p:nvPr/>
        </p:nvSpPr>
        <p:spPr>
          <a:xfrm>
            <a:off x="6096000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8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Testgraph</a:t>
            </a:r>
            <a:r>
              <a:rPr lang="en-US" dirty="0" smtClean="0"/>
              <a:t> E1a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is a test for a topology that is modified by context events</a:t>
            </a:r>
          </a:p>
          <a:p>
            <a:r>
              <a:rPr lang="en-US" dirty="0" smtClean="0"/>
              <a:t>Initially: (k=1.5)</a:t>
            </a:r>
          </a:p>
          <a:p>
            <a:pPr lvl="1"/>
            <a:r>
              <a:rPr lang="en-US" dirty="0" smtClean="0"/>
              <a:t>Only e13 inactive</a:t>
            </a:r>
          </a:p>
          <a:p>
            <a:r>
              <a:rPr lang="en-US" dirty="0" smtClean="0"/>
              <a:t>Context event: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(n3) := 15 -&gt; r(31) = 1.5, r(32) = 1</a:t>
            </a:r>
          </a:p>
          <a:p>
            <a:r>
              <a:rPr lang="en-US" dirty="0" smtClean="0"/>
              <a:t>Final state:</a:t>
            </a:r>
          </a:p>
          <a:p>
            <a:pPr lvl="1"/>
            <a:r>
              <a:rPr lang="en-US" dirty="0" smtClean="0"/>
              <a:t>e13 I</a:t>
            </a:r>
          </a:p>
          <a:p>
            <a:pPr lvl="1"/>
            <a:r>
              <a:rPr lang="en-US" dirty="0" smtClean="0"/>
              <a:t>e32 I</a:t>
            </a:r>
          </a:p>
          <a:p>
            <a:pPr lvl="1"/>
            <a:r>
              <a:rPr lang="en-US" dirty="0" smtClean="0"/>
              <a:t>e21 A</a:t>
            </a:r>
          </a:p>
          <a:p>
            <a:pPr lvl="1"/>
            <a:r>
              <a:rPr lang="en-US" dirty="0" smtClean="0"/>
              <a:t>e31 A</a:t>
            </a:r>
          </a:p>
          <a:p>
            <a:pPr lvl="1"/>
            <a:r>
              <a:rPr lang="en-US" dirty="0" smtClean="0"/>
              <a:t>e12 A</a:t>
            </a:r>
          </a:p>
          <a:p>
            <a:pPr lvl="1"/>
            <a:r>
              <a:rPr lang="en-US" dirty="0" smtClean="0"/>
              <a:t>e23 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7301925" y="214406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8231819" y="84556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10150136" y="219217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7582295" y="112593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8512189" y="112593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7630399" y="230830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330453" y="155189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p=5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9355214" y="134280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681033" y="233598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p=10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6956441" y="246926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046441" y="43978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6454" y="22402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w=60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469508" y="95260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2</a:t>
            </a:r>
            <a:endParaRPr lang="en-US" dirty="0" smtClean="0"/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8343482" y="2653927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r(e13) = </a:t>
            </a:r>
            <a:r>
              <a:rPr lang="en-US" dirty="0" smtClean="0"/>
              <a:t>1</a:t>
            </a:r>
          </a:p>
          <a:p>
            <a:pPr marL="0" lvl="1"/>
            <a:r>
              <a:rPr lang="en-US" dirty="0"/>
              <a:t>r(e31)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9829580" y="97446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dirty="0"/>
              <a:t>r(e32) =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Ellipse 18"/>
          <p:cNvSpPr/>
          <p:nvPr/>
        </p:nvSpPr>
        <p:spPr>
          <a:xfrm>
            <a:off x="7216362" y="5551996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Ellipse 19"/>
          <p:cNvSpPr/>
          <p:nvPr/>
        </p:nvSpPr>
        <p:spPr>
          <a:xfrm>
            <a:off x="8146256" y="4253491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Ellipse 20"/>
          <p:cNvSpPr/>
          <p:nvPr/>
        </p:nvSpPr>
        <p:spPr>
          <a:xfrm>
            <a:off x="10064573" y="5600100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2" name="Gerader Verbinder 21"/>
          <p:cNvCxnSpPr>
            <a:stCxn id="19" idx="7"/>
            <a:endCxn id="20" idx="3"/>
          </p:cNvCxnSpPr>
          <p:nvPr/>
        </p:nvCxnSpPr>
        <p:spPr>
          <a:xfrm flipV="1">
            <a:off x="7496732" y="4533861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1" idx="1"/>
            <a:endCxn id="20" idx="5"/>
          </p:cNvCxnSpPr>
          <p:nvPr/>
        </p:nvCxnSpPr>
        <p:spPr>
          <a:xfrm flipH="1" flipV="1">
            <a:off x="8426626" y="4533861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21" idx="2"/>
            <a:endCxn id="19" idx="6"/>
          </p:cNvCxnSpPr>
          <p:nvPr/>
        </p:nvCxnSpPr>
        <p:spPr>
          <a:xfrm flipH="1" flipV="1">
            <a:off x="7544836" y="5716233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7316698" y="484158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p=5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>
          <a:xfrm>
            <a:off x="9269651" y="475073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p=15</a:t>
            </a:r>
            <a:endParaRPr lang="en-US" dirty="0"/>
          </a:p>
        </p:txBody>
      </p:sp>
      <p:sp>
        <p:nvSpPr>
          <p:cNvPr id="27" name="Textfeld 26"/>
          <p:cNvSpPr txBox="1"/>
          <p:nvPr/>
        </p:nvSpPr>
        <p:spPr>
          <a:xfrm>
            <a:off x="8595470" y="574390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p=10</a:t>
            </a:r>
            <a:endParaRPr lang="en-US" dirty="0"/>
          </a:p>
        </p:txBody>
      </p:sp>
      <p:sp>
        <p:nvSpPr>
          <p:cNvPr id="28" name="Textfeld 27"/>
          <p:cNvSpPr txBox="1"/>
          <p:nvPr/>
        </p:nvSpPr>
        <p:spPr>
          <a:xfrm>
            <a:off x="6870878" y="587718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29" name="Textfeld 28"/>
          <p:cNvSpPr txBox="1"/>
          <p:nvPr/>
        </p:nvSpPr>
        <p:spPr>
          <a:xfrm>
            <a:off x="7960878" y="384771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30" name="Textfeld 29"/>
          <p:cNvSpPr txBox="1"/>
          <p:nvPr/>
        </p:nvSpPr>
        <p:spPr>
          <a:xfrm>
            <a:off x="10300891" y="564820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w=15</a:t>
            </a:r>
            <a:endParaRPr lang="en-US" dirty="0"/>
          </a:p>
        </p:txBody>
      </p:sp>
      <p:sp>
        <p:nvSpPr>
          <p:cNvPr id="31" name="Textfeld 30"/>
          <p:cNvSpPr txBox="1"/>
          <p:nvPr/>
        </p:nvSpPr>
        <p:spPr>
          <a:xfrm>
            <a:off x="6383945" y="4360530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2</a:t>
            </a:r>
            <a:endParaRPr lang="en-US" dirty="0" smtClean="0"/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2" name="Textfeld 31"/>
          <p:cNvSpPr txBox="1"/>
          <p:nvPr/>
        </p:nvSpPr>
        <p:spPr>
          <a:xfrm>
            <a:off x="8257919" y="6061854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r(e13) = </a:t>
            </a:r>
            <a:r>
              <a:rPr lang="en-US" b="1" dirty="0" smtClean="0"/>
              <a:t>1</a:t>
            </a:r>
          </a:p>
          <a:p>
            <a:pPr marL="0" lvl="1"/>
            <a:r>
              <a:rPr lang="en-US" b="1" dirty="0"/>
              <a:t>r(e31) = </a:t>
            </a:r>
            <a:r>
              <a:rPr lang="en-US" b="1" dirty="0" smtClean="0"/>
              <a:t>1.5</a:t>
            </a:r>
            <a:endParaRPr lang="en-US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9744017" y="4382390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b="1" dirty="0"/>
              <a:t>r(e32) = 1</a:t>
            </a:r>
          </a:p>
        </p:txBody>
      </p:sp>
      <p:sp>
        <p:nvSpPr>
          <p:cNvPr id="34" name="Pfeil nach unten 33"/>
          <p:cNvSpPr/>
          <p:nvPr/>
        </p:nvSpPr>
        <p:spPr>
          <a:xfrm>
            <a:off x="8535261" y="3299070"/>
            <a:ext cx="574112" cy="639846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1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D2</a:t>
            </a:r>
            <a:endParaRPr lang="en-US" dirty="0"/>
          </a:p>
        </p:txBody>
      </p:sp>
      <p:sp>
        <p:nvSpPr>
          <p:cNvPr id="28" name="Inhaltsplatzhalt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problem with this graph is that there are two “longest” edges.</a:t>
            </a:r>
          </a:p>
          <a:p>
            <a:r>
              <a:rPr lang="en-US" smtClean="0"/>
              <a:t>If we follow the kTC rule strictly, then both of them will be deleted.</a:t>
            </a:r>
            <a:endParaRPr lang="en-US" dirty="0"/>
          </a:p>
        </p:txBody>
      </p:sp>
      <p:sp>
        <p:nvSpPr>
          <p:cNvPr id="3" name="Ellipse 2"/>
          <p:cNvSpPr/>
          <p:nvPr/>
        </p:nvSpPr>
        <p:spPr>
          <a:xfrm>
            <a:off x="6289870" y="255454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7219764" y="125604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Ellipse 4"/>
          <p:cNvSpPr/>
          <p:nvPr/>
        </p:nvSpPr>
        <p:spPr>
          <a:xfrm>
            <a:off x="9138081" y="260265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3" idx="7"/>
            <a:endCxn id="4" idx="3"/>
          </p:cNvCxnSpPr>
          <p:nvPr/>
        </p:nvCxnSpPr>
        <p:spPr>
          <a:xfrm flipV="1">
            <a:off x="6570240" y="153641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5" idx="1"/>
            <a:endCxn id="4" idx="5"/>
          </p:cNvCxnSpPr>
          <p:nvPr/>
        </p:nvCxnSpPr>
        <p:spPr>
          <a:xfrm flipH="1" flipV="1">
            <a:off x="7500134" y="153641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5" idx="2"/>
            <a:endCxn id="3" idx="6"/>
          </p:cNvCxnSpPr>
          <p:nvPr/>
        </p:nvCxnSpPr>
        <p:spPr>
          <a:xfrm flipH="1" flipV="1">
            <a:off x="6618344" y="271878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6531805" y="18013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8343159" y="17532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7667363" y="27118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D3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Very simple test graph to show link inactivation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6289870" y="255454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7219764" y="125604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9138081" y="260265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6570240" y="153641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7500134" y="153641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6618344" y="271878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531805" y="18013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8343159" y="17532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7667363" y="27118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Testgraph</a:t>
            </a:r>
            <a:r>
              <a:rPr lang="en-US" dirty="0" smtClean="0"/>
              <a:t> D4 – TC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31344" cy="4351338"/>
          </a:xfrm>
        </p:spPr>
        <p:txBody>
          <a:bodyPr/>
          <a:lstStyle/>
          <a:p>
            <a:r>
              <a:rPr lang="en-US" dirty="0" smtClean="0"/>
              <a:t>n=11, m=19*2=38</a:t>
            </a:r>
          </a:p>
          <a:p>
            <a:r>
              <a:rPr lang="en-US" dirty="0" smtClean="0"/>
              <a:t>A larger graph with context events</a:t>
            </a:r>
          </a:p>
          <a:p>
            <a:r>
              <a:rPr lang="en-US" dirty="0" smtClean="0"/>
              <a:t>Inactive links after first TC iteration (k=2.0): e1-3,e2-3,e2-4,e2-5,e3-9,e3-11,e9-11</a:t>
            </a:r>
            <a:endParaRPr lang="en-US" dirty="0"/>
          </a:p>
        </p:txBody>
      </p:sp>
      <p:grpSp>
        <p:nvGrpSpPr>
          <p:cNvPr id="126" name="Kanten"/>
          <p:cNvGrpSpPr/>
          <p:nvPr/>
        </p:nvGrpSpPr>
        <p:grpSpPr>
          <a:xfrm>
            <a:off x="5461970" y="834661"/>
            <a:ext cx="3644037" cy="5389351"/>
            <a:chOff x="5461970" y="834661"/>
            <a:chExt cx="3644037" cy="5389351"/>
          </a:xfrm>
        </p:grpSpPr>
        <p:cxnSp>
          <p:nvCxnSpPr>
            <p:cNvPr id="6" name="Gerader Verbinder 5"/>
            <p:cNvCxnSpPr>
              <a:stCxn id="4" idx="7"/>
              <a:endCxn id="5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5" idx="0"/>
              <a:endCxn id="13" idx="3"/>
            </p:cNvCxnSpPr>
            <p:nvPr/>
          </p:nvCxnSpPr>
          <p:spPr>
            <a:xfrm flipV="1">
              <a:off x="6006476" y="950794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13" idx="6"/>
              <a:endCxn id="12" idx="1"/>
            </p:cNvCxnSpPr>
            <p:nvPr/>
          </p:nvCxnSpPr>
          <p:spPr>
            <a:xfrm>
              <a:off x="6951961" y="834661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12" idx="3"/>
              <a:endCxn id="11" idx="0"/>
            </p:cNvCxnSpPr>
            <p:nvPr/>
          </p:nvCxnSpPr>
          <p:spPr>
            <a:xfrm flipH="1">
              <a:off x="7400831" y="2265283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stCxn id="12" idx="2"/>
              <a:endCxn id="5" idx="7"/>
            </p:cNvCxnSpPr>
            <p:nvPr/>
          </p:nvCxnSpPr>
          <p:spPr>
            <a:xfrm flipH="1">
              <a:off x="6122609" y="2149150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>
              <a:stCxn id="5" idx="6"/>
              <a:endCxn id="11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>
              <a:stCxn id="9" idx="7"/>
              <a:endCxn id="11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>
              <a:stCxn id="5" idx="5"/>
              <a:endCxn id="9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>
              <a:stCxn id="9" idx="2"/>
              <a:endCxn id="4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10" idx="1"/>
              <a:endCxn id="4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>
              <a:stCxn id="10" idx="0"/>
              <a:endCxn id="9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>
              <a:stCxn id="10" idx="4"/>
              <a:endCxn id="45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/>
            <p:cNvCxnSpPr>
              <a:stCxn id="46" idx="3"/>
              <a:endCxn id="45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>
              <a:stCxn id="46" idx="1"/>
              <a:endCxn id="9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>
              <a:stCxn id="59" idx="2"/>
              <a:endCxn id="9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>
              <a:stCxn id="59" idx="4"/>
              <a:endCxn id="46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stCxn id="59" idx="3"/>
              <a:endCxn id="58" idx="7"/>
            </p:cNvCxnSpPr>
            <p:nvPr/>
          </p:nvCxnSpPr>
          <p:spPr>
            <a:xfrm flipH="1">
              <a:off x="8134289" y="4123505"/>
              <a:ext cx="855585" cy="5271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8" idx="2"/>
            </p:cNvCxnSpPr>
            <p:nvPr/>
          </p:nvCxnSpPr>
          <p:spPr>
            <a:xfrm flipH="1" flipV="1">
              <a:off x="6695098" y="4591651"/>
              <a:ext cx="1158821" cy="1751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58" idx="4"/>
              <a:endCxn id="46" idx="0"/>
            </p:cNvCxnSpPr>
            <p:nvPr/>
          </p:nvCxnSpPr>
          <p:spPr>
            <a:xfrm flipH="1">
              <a:off x="7814446" y="4930997"/>
              <a:ext cx="203710" cy="8003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4" name="Ellipse 3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5" name="Ellipse 44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58" name="Ellipse 57"/>
            <p:cNvSpPr/>
            <p:nvPr/>
          </p:nvSpPr>
          <p:spPr>
            <a:xfrm>
              <a:off x="3510519" y="449139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9" name="Ellipse 58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151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74" name="Textfeld 7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2" name="Textfeld 111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2940779" y="42780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6" name="Textfeld 115"/>
            <p:cNvSpPr txBox="1"/>
            <p:nvPr/>
          </p:nvSpPr>
          <p:spPr>
            <a:xfrm>
              <a:off x="3687957" y="40992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3256052" y="48040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8" name="Textfeld 117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981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D4 – CE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46571" cy="4351338"/>
          </a:xfrm>
        </p:spPr>
        <p:txBody>
          <a:bodyPr/>
          <a:lstStyle/>
          <a:p>
            <a:r>
              <a:rPr lang="en-US" dirty="0" smtClean="0"/>
              <a:t>Add link e7-9 with distance 10, remove node 10 </a:t>
            </a:r>
          </a:p>
          <a:p>
            <a:r>
              <a:rPr lang="en-US" dirty="0" smtClean="0"/>
              <a:t>n = 10, m = (19-3+1)*2=34</a:t>
            </a:r>
          </a:p>
          <a:p>
            <a:r>
              <a:rPr lang="en-US" dirty="0" smtClean="0"/>
              <a:t>The following links should become unclassified due to context event handling for the removed node 10: e3-9,e3-11, e9-11</a:t>
            </a:r>
            <a:endParaRPr lang="en-US" dirty="0"/>
          </a:p>
        </p:txBody>
      </p:sp>
      <p:grpSp>
        <p:nvGrpSpPr>
          <p:cNvPr id="5" name="Kanten"/>
          <p:cNvGrpSpPr/>
          <p:nvPr/>
        </p:nvGrpSpPr>
        <p:grpSpPr>
          <a:xfrm>
            <a:off x="5461970" y="834661"/>
            <a:ext cx="3644037" cy="5389351"/>
            <a:chOff x="5461970" y="834661"/>
            <a:chExt cx="3644037" cy="5389351"/>
          </a:xfrm>
        </p:grpSpPr>
        <p:cxnSp>
          <p:nvCxnSpPr>
            <p:cNvPr id="6" name="Gerader Verbinder 5"/>
            <p:cNvCxnSpPr>
              <a:stCxn id="26" idx="7"/>
              <a:endCxn id="27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7" idx="0"/>
              <a:endCxn id="32" idx="3"/>
            </p:cNvCxnSpPr>
            <p:nvPr/>
          </p:nvCxnSpPr>
          <p:spPr>
            <a:xfrm flipV="1">
              <a:off x="6006476" y="950794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32" idx="6"/>
              <a:endCxn id="31" idx="1"/>
            </p:cNvCxnSpPr>
            <p:nvPr/>
          </p:nvCxnSpPr>
          <p:spPr>
            <a:xfrm>
              <a:off x="6951961" y="834661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31" idx="3"/>
              <a:endCxn id="30" idx="0"/>
            </p:cNvCxnSpPr>
            <p:nvPr/>
          </p:nvCxnSpPr>
          <p:spPr>
            <a:xfrm flipH="1">
              <a:off x="7400831" y="2265283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31" idx="2"/>
              <a:endCxn id="27" idx="7"/>
            </p:cNvCxnSpPr>
            <p:nvPr/>
          </p:nvCxnSpPr>
          <p:spPr>
            <a:xfrm flipH="1">
              <a:off x="6122609" y="2149150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7" idx="6"/>
              <a:endCxn id="30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8" idx="7"/>
              <a:endCxn id="30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7" idx="5"/>
              <a:endCxn id="28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8" idx="2"/>
              <a:endCxn id="26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9" idx="1"/>
              <a:endCxn id="26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9" idx="0"/>
              <a:endCxn id="28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29" idx="4"/>
              <a:endCxn id="33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4" idx="3"/>
              <a:endCxn id="33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4" idx="1"/>
              <a:endCxn id="28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6" idx="2"/>
              <a:endCxn id="28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36" idx="4"/>
              <a:endCxn id="34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/>
            <p:cNvCxnSpPr>
              <a:stCxn id="29" idx="6"/>
              <a:endCxn id="34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26" name="Ellipse 25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8" name="Ellipse 27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6" name="Ellipse 35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7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38" name="Textfeld 37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905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D4 – TC(ii)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825625"/>
            <a:ext cx="4302870" cy="4351338"/>
          </a:xfrm>
        </p:spPr>
        <p:txBody>
          <a:bodyPr/>
          <a:lstStyle/>
          <a:p>
            <a:r>
              <a:rPr lang="en-US" dirty="0" smtClean="0"/>
              <a:t>New inactive link:</a:t>
            </a:r>
            <a:br>
              <a:rPr lang="en-US" dirty="0" smtClean="0"/>
            </a:br>
            <a:r>
              <a:rPr lang="en-US" dirty="0" smtClean="0"/>
              <a:t>e7-8, e3-9</a:t>
            </a:r>
          </a:p>
          <a:p>
            <a:r>
              <a:rPr lang="en-US" dirty="0" smtClean="0"/>
              <a:t>New active links: </a:t>
            </a:r>
            <a:br>
              <a:rPr lang="en-US" dirty="0" smtClean="0"/>
            </a:br>
            <a:r>
              <a:rPr lang="en-US" dirty="0" smtClean="0"/>
              <a:t>e7-9, e3-11, e9-11</a:t>
            </a:r>
            <a:endParaRPr lang="en-US" dirty="0"/>
          </a:p>
        </p:txBody>
      </p:sp>
      <p:grpSp>
        <p:nvGrpSpPr>
          <p:cNvPr id="4" name="Kanten"/>
          <p:cNvGrpSpPr/>
          <p:nvPr/>
        </p:nvGrpSpPr>
        <p:grpSpPr>
          <a:xfrm>
            <a:off x="5461970" y="834661"/>
            <a:ext cx="3644037" cy="5389351"/>
            <a:chOff x="5461970" y="834661"/>
            <a:chExt cx="3644037" cy="5389351"/>
          </a:xfrm>
        </p:grpSpPr>
        <p:cxnSp>
          <p:nvCxnSpPr>
            <p:cNvPr id="5" name="Gerader Verbinder 4"/>
            <p:cNvCxnSpPr>
              <a:stCxn id="23" idx="7"/>
              <a:endCxn id="24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>
              <a:stCxn id="24" idx="0"/>
              <a:endCxn id="29" idx="3"/>
            </p:cNvCxnSpPr>
            <p:nvPr/>
          </p:nvCxnSpPr>
          <p:spPr>
            <a:xfrm flipV="1">
              <a:off x="6006476" y="950794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9" idx="6"/>
              <a:endCxn id="28" idx="1"/>
            </p:cNvCxnSpPr>
            <p:nvPr/>
          </p:nvCxnSpPr>
          <p:spPr>
            <a:xfrm>
              <a:off x="6951961" y="834661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28" idx="3"/>
              <a:endCxn id="27" idx="0"/>
            </p:cNvCxnSpPr>
            <p:nvPr/>
          </p:nvCxnSpPr>
          <p:spPr>
            <a:xfrm flipH="1">
              <a:off x="7400831" y="2265283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28" idx="2"/>
              <a:endCxn id="24" idx="7"/>
            </p:cNvCxnSpPr>
            <p:nvPr/>
          </p:nvCxnSpPr>
          <p:spPr>
            <a:xfrm flipH="1">
              <a:off x="6122609" y="2149150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24" idx="6"/>
              <a:endCxn id="27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5" idx="7"/>
              <a:endCxn id="27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4" idx="5"/>
              <a:endCxn id="25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5" idx="2"/>
              <a:endCxn id="23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6" idx="1"/>
              <a:endCxn id="23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6" idx="0"/>
              <a:endCxn id="25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6" idx="4"/>
              <a:endCxn id="30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31" idx="3"/>
              <a:endCxn id="30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1" idx="1"/>
              <a:endCxn id="25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2" idx="2"/>
              <a:endCxn id="25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2" idx="4"/>
              <a:endCxn id="31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26" idx="6"/>
              <a:endCxn id="31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23" name="Ellipse 22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3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34" name="Textfeld 3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48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D4 – CE(ii)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74513" cy="4351338"/>
          </a:xfrm>
        </p:spPr>
        <p:txBody>
          <a:bodyPr/>
          <a:lstStyle/>
          <a:p>
            <a:r>
              <a:rPr lang="en-US" dirty="0" smtClean="0"/>
              <a:t>Nodes 5 and 6 move</a:t>
            </a:r>
          </a:p>
          <a:p>
            <a:r>
              <a:rPr lang="en-US" dirty="0" smtClean="0"/>
              <a:t>Link distance updates:</a:t>
            </a:r>
            <a:br>
              <a:rPr lang="en-US" dirty="0" smtClean="0"/>
            </a:br>
            <a:r>
              <a:rPr lang="en-US" dirty="0" smtClean="0"/>
              <a:t>d(e2-6) = 15</a:t>
            </a:r>
            <a:r>
              <a:rPr lang="en-US" smtClean="0"/>
              <a:t>, </a:t>
            </a:r>
            <a:br>
              <a:rPr lang="en-US" smtClean="0"/>
            </a:br>
            <a:r>
              <a:rPr lang="en-US" smtClean="0"/>
              <a:t>d(e2-5</a:t>
            </a:r>
            <a:r>
              <a:rPr lang="en-US" dirty="0" smtClean="0"/>
              <a:t>) = 15</a:t>
            </a:r>
          </a:p>
          <a:p>
            <a:r>
              <a:rPr lang="en-US" dirty="0" smtClean="0"/>
              <a:t>New unclassified links:</a:t>
            </a:r>
            <a:br>
              <a:rPr lang="en-US" dirty="0" smtClean="0"/>
            </a:br>
            <a:r>
              <a:rPr lang="en-US" dirty="0" smtClean="0"/>
              <a:t>e2-5,e2-6</a:t>
            </a:r>
          </a:p>
          <a:p>
            <a:pPr lvl="1"/>
            <a:r>
              <a:rPr lang="en-US" dirty="0" smtClean="0"/>
              <a:t>e2-4 is still the longest link in 2-4-5</a:t>
            </a:r>
            <a:endParaRPr lang="en-US" dirty="0"/>
          </a:p>
        </p:txBody>
      </p:sp>
      <p:grpSp>
        <p:nvGrpSpPr>
          <p:cNvPr id="4" name="Kanten"/>
          <p:cNvGrpSpPr/>
          <p:nvPr/>
        </p:nvGrpSpPr>
        <p:grpSpPr>
          <a:xfrm>
            <a:off x="4913765" y="2623861"/>
            <a:ext cx="4192242" cy="3600151"/>
            <a:chOff x="4913765" y="2623861"/>
            <a:chExt cx="4192242" cy="3600151"/>
          </a:xfrm>
        </p:grpSpPr>
        <p:cxnSp>
          <p:nvCxnSpPr>
            <p:cNvPr id="5" name="Gerader Verbinder 4"/>
            <p:cNvCxnSpPr>
              <a:stCxn id="23" idx="7"/>
              <a:endCxn id="24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>
              <a:stCxn id="24" idx="2"/>
              <a:endCxn id="29" idx="5"/>
            </p:cNvCxnSpPr>
            <p:nvPr/>
          </p:nvCxnSpPr>
          <p:spPr>
            <a:xfrm flipH="1" flipV="1">
              <a:off x="4913765" y="3630794"/>
              <a:ext cx="928474" cy="193484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9" idx="7"/>
              <a:endCxn id="28" idx="2"/>
            </p:cNvCxnSpPr>
            <p:nvPr/>
          </p:nvCxnSpPr>
          <p:spPr>
            <a:xfrm flipV="1">
              <a:off x="4913765" y="2623861"/>
              <a:ext cx="1178356" cy="774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28" idx="5"/>
              <a:endCxn id="27" idx="0"/>
            </p:cNvCxnSpPr>
            <p:nvPr/>
          </p:nvCxnSpPr>
          <p:spPr>
            <a:xfrm>
              <a:off x="6372491" y="2739994"/>
              <a:ext cx="1028340" cy="774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28" idx="4"/>
              <a:endCxn id="24" idx="0"/>
            </p:cNvCxnSpPr>
            <p:nvPr/>
          </p:nvCxnSpPr>
          <p:spPr>
            <a:xfrm flipH="1">
              <a:off x="6006476" y="2788098"/>
              <a:ext cx="249882" cy="871943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24" idx="6"/>
              <a:endCxn id="27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5" idx="7"/>
              <a:endCxn id="27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4" idx="5"/>
              <a:endCxn id="25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5" idx="2"/>
              <a:endCxn id="23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6" idx="1"/>
              <a:endCxn id="23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6" idx="0"/>
              <a:endCxn id="25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6" idx="4"/>
              <a:endCxn id="30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31" idx="3"/>
              <a:endCxn id="30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1" idx="1"/>
              <a:endCxn id="25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2" idx="2"/>
              <a:endCxn id="25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2" idx="4"/>
              <a:endCxn id="31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26" idx="6"/>
              <a:endCxn id="31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Knoten"/>
          <p:cNvGrpSpPr/>
          <p:nvPr/>
        </p:nvGrpSpPr>
        <p:grpSpPr>
          <a:xfrm>
            <a:off x="4633395" y="2459624"/>
            <a:ext cx="4636849" cy="3928625"/>
            <a:chOff x="289995" y="2348493"/>
            <a:chExt cx="4636849" cy="3928625"/>
          </a:xfrm>
        </p:grpSpPr>
        <p:sp>
          <p:nvSpPr>
            <p:cNvPr id="23" name="Ellipse 22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1748721" y="23484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289995" y="323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3" name="Kantenlabels"/>
          <p:cNvGrpSpPr/>
          <p:nvPr/>
        </p:nvGrpSpPr>
        <p:grpSpPr>
          <a:xfrm>
            <a:off x="5151039" y="2717931"/>
            <a:ext cx="3728959" cy="3709464"/>
            <a:chOff x="822879" y="2666578"/>
            <a:chExt cx="3728959" cy="3709464"/>
          </a:xfrm>
        </p:grpSpPr>
        <p:sp>
          <p:nvSpPr>
            <p:cNvPr id="34" name="Textfeld 3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629339" y="28512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822879" y="266657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868947" y="30095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050260" y="323800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363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D4 – </a:t>
            </a:r>
            <a:r>
              <a:rPr lang="en-US" dirty="0" smtClean="0"/>
              <a:t>TC(iii)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endParaRPr lang="en-US" dirty="0"/>
          </a:p>
        </p:txBody>
      </p:sp>
      <p:grpSp>
        <p:nvGrpSpPr>
          <p:cNvPr id="4" name="Kanten"/>
          <p:cNvGrpSpPr/>
          <p:nvPr/>
        </p:nvGrpSpPr>
        <p:grpSpPr>
          <a:xfrm>
            <a:off x="4913765" y="2623861"/>
            <a:ext cx="4192242" cy="3600151"/>
            <a:chOff x="4913765" y="2623861"/>
            <a:chExt cx="4192242" cy="3600151"/>
          </a:xfrm>
        </p:grpSpPr>
        <p:cxnSp>
          <p:nvCxnSpPr>
            <p:cNvPr id="5" name="Gerader Verbinder 4"/>
            <p:cNvCxnSpPr>
              <a:stCxn id="23" idx="7"/>
              <a:endCxn id="24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>
              <a:stCxn id="24" idx="2"/>
              <a:endCxn id="29" idx="5"/>
            </p:cNvCxnSpPr>
            <p:nvPr/>
          </p:nvCxnSpPr>
          <p:spPr>
            <a:xfrm flipH="1" flipV="1">
              <a:off x="4913765" y="3630794"/>
              <a:ext cx="928474" cy="1934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9" idx="7"/>
              <a:endCxn id="28" idx="2"/>
            </p:cNvCxnSpPr>
            <p:nvPr/>
          </p:nvCxnSpPr>
          <p:spPr>
            <a:xfrm flipV="1">
              <a:off x="4913765" y="2623861"/>
              <a:ext cx="1178356" cy="77466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28" idx="5"/>
              <a:endCxn id="27" idx="0"/>
            </p:cNvCxnSpPr>
            <p:nvPr/>
          </p:nvCxnSpPr>
          <p:spPr>
            <a:xfrm>
              <a:off x="6372491" y="2739994"/>
              <a:ext cx="1028340" cy="77466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28" idx="4"/>
              <a:endCxn id="24" idx="0"/>
            </p:cNvCxnSpPr>
            <p:nvPr/>
          </p:nvCxnSpPr>
          <p:spPr>
            <a:xfrm flipH="1">
              <a:off x="6006476" y="2788098"/>
              <a:ext cx="249882" cy="8719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24" idx="6"/>
              <a:endCxn id="27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5" idx="7"/>
              <a:endCxn id="27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4" idx="5"/>
              <a:endCxn id="25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5" idx="2"/>
              <a:endCxn id="23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6" idx="1"/>
              <a:endCxn id="23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6" idx="0"/>
              <a:endCxn id="25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6" idx="4"/>
              <a:endCxn id="30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31" idx="3"/>
              <a:endCxn id="30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1" idx="1"/>
              <a:endCxn id="25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2" idx="2"/>
              <a:endCxn id="25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2" idx="4"/>
              <a:endCxn id="31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26" idx="6"/>
              <a:endCxn id="31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Knoten"/>
          <p:cNvGrpSpPr/>
          <p:nvPr/>
        </p:nvGrpSpPr>
        <p:grpSpPr>
          <a:xfrm>
            <a:off x="4633395" y="2459624"/>
            <a:ext cx="4636849" cy="3928625"/>
            <a:chOff x="289995" y="2348493"/>
            <a:chExt cx="4636849" cy="3928625"/>
          </a:xfrm>
        </p:grpSpPr>
        <p:sp>
          <p:nvSpPr>
            <p:cNvPr id="23" name="Ellipse 22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1748721" y="23484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289995" y="323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3" name="Kantenlabels"/>
          <p:cNvGrpSpPr/>
          <p:nvPr/>
        </p:nvGrpSpPr>
        <p:grpSpPr>
          <a:xfrm>
            <a:off x="5151039" y="2717931"/>
            <a:ext cx="3728959" cy="3709464"/>
            <a:chOff x="822879" y="2666578"/>
            <a:chExt cx="3728959" cy="3709464"/>
          </a:xfrm>
        </p:grpSpPr>
        <p:sp>
          <p:nvSpPr>
            <p:cNvPr id="34" name="Textfeld 3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629339" y="28512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822879" y="266657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868947" y="30095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050260" y="323800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288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E1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Simple test case for e-ktc</a:t>
            </a:r>
          </a:p>
          <a:p>
            <a:r>
              <a:rPr lang="en-US" smtClean="0"/>
              <a:t>Cases (k=1.5)</a:t>
            </a:r>
          </a:p>
          <a:p>
            <a:pPr lvl="1"/>
            <a:r>
              <a:rPr lang="en-US" smtClean="0"/>
              <a:t>e13-e12-e23 =&gt; I</a:t>
            </a:r>
          </a:p>
          <a:p>
            <a:pPr lvl="1"/>
            <a:r>
              <a:rPr lang="en-US" smtClean="0"/>
              <a:t>e32-e21-e13 =&gt; A</a:t>
            </a:r>
          </a:p>
          <a:p>
            <a:pPr lvl="1"/>
            <a:r>
              <a:rPr lang="en-US" smtClean="0"/>
              <a:t>e21-e23-e31 =&gt; A</a:t>
            </a:r>
          </a:p>
          <a:p>
            <a:pPr lvl="1"/>
            <a:r>
              <a:rPr lang="en-US" smtClean="0"/>
              <a:t>e31-e32-e21 =&gt; A</a:t>
            </a:r>
          </a:p>
          <a:p>
            <a:pPr lvl="1"/>
            <a:r>
              <a:rPr lang="en-US" smtClean="0"/>
              <a:t>e12-e13-e32 =&gt; A</a:t>
            </a:r>
          </a:p>
          <a:p>
            <a:pPr lvl="1"/>
            <a:r>
              <a:rPr lang="en-US" smtClean="0"/>
              <a:t>e23-e21-e13 =&gt; A</a:t>
            </a:r>
            <a:endParaRPr lang="en-US" dirty="0" smtClean="0"/>
          </a:p>
        </p:txBody>
      </p:sp>
      <p:sp>
        <p:nvSpPr>
          <p:cNvPr id="4" name="Ellipse 3"/>
          <p:cNvSpPr/>
          <p:nvPr/>
        </p:nvSpPr>
        <p:spPr>
          <a:xfrm>
            <a:off x="7301925" y="214406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8231819" y="84556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10150136" y="219217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7582295" y="112593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8512189" y="112593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7630399" y="230830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543860" y="13909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9355214" y="1342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681033" y="2335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6956441" y="246926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046441" y="43978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6454" y="22402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w=60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469508" y="95260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2</a:t>
            </a:r>
            <a:endParaRPr lang="en-US" dirty="0" smtClean="0"/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8343482" y="2653927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r(e13) = </a:t>
            </a:r>
            <a:r>
              <a:rPr lang="en-US" dirty="0" smtClean="0"/>
              <a:t>1</a:t>
            </a:r>
          </a:p>
          <a:p>
            <a:pPr marL="0" lvl="1"/>
            <a:r>
              <a:rPr lang="en-US" dirty="0"/>
              <a:t>r(e31)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9829580" y="97446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dirty="0"/>
              <a:t>r(e32) =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5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Microsoft Office PowerPoint</Application>
  <PresentationFormat>Breitbild</PresentationFormat>
  <Paragraphs>258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Testgraph D1</vt:lpstr>
      <vt:lpstr>Testgraph D2</vt:lpstr>
      <vt:lpstr>Testgraph D3</vt:lpstr>
      <vt:lpstr>Testgraph D4 – TC (i)</vt:lpstr>
      <vt:lpstr>Testgraph D4 – CE (i)</vt:lpstr>
      <vt:lpstr>Testgraph D4 – TC(ii)</vt:lpstr>
      <vt:lpstr>Testgraph D4 – CE(ii)</vt:lpstr>
      <vt:lpstr>Testgraph D4 – TC(iii)</vt:lpstr>
      <vt:lpstr>Testgraph E1</vt:lpstr>
      <vt:lpstr>Testgraph E1a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Testgraph 1</dc:title>
  <dc:creator>Roland Kluge</dc:creator>
  <cp:lastModifiedBy>Roland Kluge</cp:lastModifiedBy>
  <cp:revision>75</cp:revision>
  <dcterms:created xsi:type="dcterms:W3CDTF">2015-09-28T09:57:46Z</dcterms:created>
  <dcterms:modified xsi:type="dcterms:W3CDTF">2015-10-14T10:32:12Z</dcterms:modified>
</cp:coreProperties>
</file>