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1" r:id="rId6"/>
    <p:sldId id="262" r:id="rId7"/>
    <p:sldId id="264" r:id="rId8"/>
    <p:sldId id="263" r:id="rId9"/>
    <p:sldId id="265" r:id="rId10"/>
    <p:sldId id="268" r:id="rId11"/>
    <p:sldId id="259" r:id="rId12"/>
    <p:sldId id="260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stgraphs for d-kTC" id="{E20DCB6D-1F3A-4D9F-8229-83CBF0E8713A}">
          <p14:sldIdLst>
            <p14:sldId id="256"/>
            <p14:sldId id="257"/>
            <p14:sldId id="258"/>
            <p14:sldId id="266"/>
            <p14:sldId id="261"/>
            <p14:sldId id="262"/>
            <p14:sldId id="264"/>
            <p14:sldId id="263"/>
            <p14:sldId id="265"/>
            <p14:sldId id="268"/>
          </p14:sldIdLst>
        </p14:section>
        <p14:section name="Testgraphs for e-kTC" id="{893D8346-A827-4FEC-9989-0B78EDAA378C}">
          <p14:sldIdLst>
            <p14:sldId id="259"/>
            <p14:sldId id="260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32" y="96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1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8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6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34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1/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1377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16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0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2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0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3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6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F2A37-85DD-45B9-AC18-C6701B3AEA4C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4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6445188" y="1866530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Testgraph D1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k=1.1 the following links should be outdated</a:t>
            </a:r>
          </a:p>
          <a:p>
            <a:pPr lvl="1"/>
            <a:r>
              <a:rPr lang="en-US" dirty="0" smtClean="0"/>
              <a:t>e13</a:t>
            </a:r>
          </a:p>
          <a:p>
            <a:pPr lvl="1"/>
            <a:r>
              <a:rPr lang="en-US" dirty="0" smtClean="0"/>
              <a:t>e14</a:t>
            </a:r>
          </a:p>
          <a:p>
            <a:pPr lvl="1"/>
            <a:r>
              <a:rPr lang="en-US" dirty="0" smtClean="0"/>
              <a:t>e15</a:t>
            </a:r>
          </a:p>
        </p:txBody>
      </p:sp>
      <p:sp>
        <p:nvSpPr>
          <p:cNvPr id="6" name="Ellipse 5"/>
          <p:cNvSpPr/>
          <p:nvPr/>
        </p:nvSpPr>
        <p:spPr>
          <a:xfrm>
            <a:off x="7219764" y="125604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Ellipse 6"/>
          <p:cNvSpPr/>
          <p:nvPr/>
        </p:nvSpPr>
        <p:spPr>
          <a:xfrm>
            <a:off x="8490011" y="2226075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Ellipse 7"/>
          <p:cNvSpPr/>
          <p:nvPr/>
        </p:nvSpPr>
        <p:spPr>
          <a:xfrm>
            <a:off x="8209641" y="3552548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" name="Gerader Verbinder 9"/>
          <p:cNvCxnSpPr>
            <a:stCxn id="4" idx="7"/>
            <a:endCxn id="6" idx="3"/>
          </p:cNvCxnSpPr>
          <p:nvPr/>
        </p:nvCxnSpPr>
        <p:spPr>
          <a:xfrm flipV="1">
            <a:off x="6725558" y="1536414"/>
            <a:ext cx="542310" cy="3782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stCxn id="7" idx="1"/>
            <a:endCxn id="6" idx="5"/>
          </p:cNvCxnSpPr>
          <p:nvPr/>
        </p:nvCxnSpPr>
        <p:spPr>
          <a:xfrm flipH="1" flipV="1">
            <a:off x="7500134" y="1536414"/>
            <a:ext cx="1037981" cy="737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7" idx="2"/>
            <a:endCxn id="4" idx="5"/>
          </p:cNvCxnSpPr>
          <p:nvPr/>
        </p:nvCxnSpPr>
        <p:spPr>
          <a:xfrm flipH="1" flipV="1">
            <a:off x="6725558" y="2146900"/>
            <a:ext cx="1764453" cy="2434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stCxn id="8" idx="1"/>
            <a:endCxn id="4" idx="5"/>
          </p:cNvCxnSpPr>
          <p:nvPr/>
        </p:nvCxnSpPr>
        <p:spPr>
          <a:xfrm flipH="1" flipV="1">
            <a:off x="6725558" y="2146900"/>
            <a:ext cx="1532187" cy="1453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8" idx="7"/>
            <a:endCxn id="7" idx="3"/>
          </p:cNvCxnSpPr>
          <p:nvPr/>
        </p:nvCxnSpPr>
        <p:spPr>
          <a:xfrm flipV="1">
            <a:off x="8490011" y="2506445"/>
            <a:ext cx="48104" cy="10942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6445188" y="4992210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31" name="Gerader Verbinder 30"/>
          <p:cNvCxnSpPr>
            <a:stCxn id="30" idx="0"/>
            <a:endCxn id="4" idx="4"/>
          </p:cNvCxnSpPr>
          <p:nvPr/>
        </p:nvCxnSpPr>
        <p:spPr>
          <a:xfrm flipV="1">
            <a:off x="6609425" y="2195004"/>
            <a:ext cx="0" cy="27972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30" idx="7"/>
            <a:endCxn id="8" idx="3"/>
          </p:cNvCxnSpPr>
          <p:nvPr/>
        </p:nvCxnSpPr>
        <p:spPr>
          <a:xfrm flipV="1">
            <a:off x="6725558" y="3832918"/>
            <a:ext cx="1532187" cy="12073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6647176" y="1383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9" name="Textfeld 38"/>
          <p:cNvSpPr txBox="1"/>
          <p:nvPr/>
        </p:nvSpPr>
        <p:spPr>
          <a:xfrm>
            <a:off x="7910725" y="15151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0" name="Textfeld 39"/>
          <p:cNvSpPr txBox="1"/>
          <p:nvPr/>
        </p:nvSpPr>
        <p:spPr>
          <a:xfrm>
            <a:off x="7384000" y="18648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1" name="Textfeld 40"/>
          <p:cNvSpPr txBox="1"/>
          <p:nvPr/>
        </p:nvSpPr>
        <p:spPr>
          <a:xfrm>
            <a:off x="7491651" y="26020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42" name="Textfeld 41"/>
          <p:cNvSpPr txBox="1"/>
          <p:nvPr/>
        </p:nvSpPr>
        <p:spPr>
          <a:xfrm>
            <a:off x="8572582" y="28529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43" name="Textfeld 42"/>
          <p:cNvSpPr txBox="1"/>
          <p:nvPr/>
        </p:nvSpPr>
        <p:spPr>
          <a:xfrm>
            <a:off x="7607784" y="43855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44" name="Textfeld 43"/>
          <p:cNvSpPr txBox="1"/>
          <p:nvPr/>
        </p:nvSpPr>
        <p:spPr>
          <a:xfrm>
            <a:off x="6096000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28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Testgraph D5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llipse 3"/>
          <p:cNvSpPr/>
          <p:nvPr/>
        </p:nvSpPr>
        <p:spPr>
          <a:xfrm>
            <a:off x="7391400" y="3956000"/>
            <a:ext cx="328474" cy="328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8052039" y="3202841"/>
            <a:ext cx="328474" cy="328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8641319" y="3912661"/>
            <a:ext cx="328474" cy="328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Ellipse 6"/>
          <p:cNvSpPr/>
          <p:nvPr/>
        </p:nvSpPr>
        <p:spPr>
          <a:xfrm>
            <a:off x="7935906" y="4671631"/>
            <a:ext cx="328474" cy="328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Ellipse 7"/>
          <p:cNvSpPr/>
          <p:nvPr/>
        </p:nvSpPr>
        <p:spPr>
          <a:xfrm>
            <a:off x="6884267" y="4835868"/>
            <a:ext cx="328474" cy="328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9" name="Gerader Verbinder 8"/>
          <p:cNvCxnSpPr>
            <a:stCxn id="8" idx="6"/>
            <a:endCxn id="7" idx="2"/>
          </p:cNvCxnSpPr>
          <p:nvPr/>
        </p:nvCxnSpPr>
        <p:spPr>
          <a:xfrm flipV="1">
            <a:off x="7212741" y="4835868"/>
            <a:ext cx="723165" cy="164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stCxn id="4" idx="3"/>
            <a:endCxn id="8" idx="7"/>
          </p:cNvCxnSpPr>
          <p:nvPr/>
        </p:nvCxnSpPr>
        <p:spPr>
          <a:xfrm flipH="1">
            <a:off x="7164637" y="4236370"/>
            <a:ext cx="274867" cy="6476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7" idx="0"/>
            <a:endCxn id="6" idx="1"/>
          </p:cNvCxnSpPr>
          <p:nvPr/>
        </p:nvCxnSpPr>
        <p:spPr>
          <a:xfrm flipV="1">
            <a:off x="8100143" y="3960765"/>
            <a:ext cx="589280" cy="710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7" idx="0"/>
            <a:endCxn id="4" idx="5"/>
          </p:cNvCxnSpPr>
          <p:nvPr/>
        </p:nvCxnSpPr>
        <p:spPr>
          <a:xfrm flipH="1" flipV="1">
            <a:off x="7671770" y="4236370"/>
            <a:ext cx="428373" cy="4352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>
            <a:stCxn id="6" idx="1"/>
            <a:endCxn id="5" idx="5"/>
          </p:cNvCxnSpPr>
          <p:nvPr/>
        </p:nvCxnSpPr>
        <p:spPr>
          <a:xfrm flipH="1" flipV="1">
            <a:off x="8332409" y="3483211"/>
            <a:ext cx="357014" cy="4775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5" idx="3"/>
            <a:endCxn id="4" idx="0"/>
          </p:cNvCxnSpPr>
          <p:nvPr/>
        </p:nvCxnSpPr>
        <p:spPr>
          <a:xfrm flipH="1">
            <a:off x="7555637" y="3483211"/>
            <a:ext cx="544506" cy="472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6" idx="2"/>
            <a:endCxn id="4" idx="6"/>
          </p:cNvCxnSpPr>
          <p:nvPr/>
        </p:nvCxnSpPr>
        <p:spPr>
          <a:xfrm flipH="1">
            <a:off x="7719874" y="4076898"/>
            <a:ext cx="921445" cy="433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6852104" y="43504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45" name="Textfeld 44"/>
          <p:cNvSpPr txBox="1"/>
          <p:nvPr/>
        </p:nvSpPr>
        <p:spPr>
          <a:xfrm>
            <a:off x="7449466" y="48536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27</a:t>
            </a:r>
            <a:endParaRPr lang="en-US" dirty="0"/>
          </a:p>
        </p:txBody>
      </p:sp>
      <p:sp>
        <p:nvSpPr>
          <p:cNvPr id="46" name="Textfeld 45"/>
          <p:cNvSpPr txBox="1"/>
          <p:nvPr/>
        </p:nvSpPr>
        <p:spPr>
          <a:xfrm>
            <a:off x="8319164" y="43161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22</a:t>
            </a:r>
            <a:endParaRPr lang="en-US" dirty="0"/>
          </a:p>
        </p:txBody>
      </p:sp>
      <p:sp>
        <p:nvSpPr>
          <p:cNvPr id="47" name="Textfeld 46"/>
          <p:cNvSpPr txBox="1"/>
          <p:nvPr/>
        </p:nvSpPr>
        <p:spPr>
          <a:xfrm>
            <a:off x="7486470" y="42793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25</a:t>
            </a:r>
            <a:endParaRPr lang="en-US" dirty="0"/>
          </a:p>
        </p:txBody>
      </p:sp>
      <p:sp>
        <p:nvSpPr>
          <p:cNvPr id="48" name="Textfeld 47"/>
          <p:cNvSpPr txBox="1"/>
          <p:nvPr/>
        </p:nvSpPr>
        <p:spPr>
          <a:xfrm>
            <a:off x="7942245" y="37598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20</a:t>
            </a:r>
            <a:endParaRPr lang="en-US" dirty="0"/>
          </a:p>
        </p:txBody>
      </p:sp>
      <p:sp>
        <p:nvSpPr>
          <p:cNvPr id="50" name="Textfeld 49"/>
          <p:cNvSpPr txBox="1"/>
          <p:nvPr/>
        </p:nvSpPr>
        <p:spPr>
          <a:xfrm>
            <a:off x="8462259" y="34133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17</a:t>
            </a:r>
            <a:endParaRPr lang="en-US" dirty="0"/>
          </a:p>
        </p:txBody>
      </p:sp>
      <p:sp>
        <p:nvSpPr>
          <p:cNvPr id="51" name="Textfeld 50"/>
          <p:cNvSpPr txBox="1"/>
          <p:nvPr/>
        </p:nvSpPr>
        <p:spPr>
          <a:xfrm>
            <a:off x="7472886" y="34318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0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Testgraph</a:t>
            </a:r>
            <a:r>
              <a:rPr lang="en-US" dirty="0" smtClean="0"/>
              <a:t> E1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Simple test case for e-ktc</a:t>
            </a:r>
          </a:p>
          <a:p>
            <a:r>
              <a:rPr lang="en-US" smtClean="0"/>
              <a:t>Cases (k=1.5)</a:t>
            </a:r>
          </a:p>
          <a:p>
            <a:pPr lvl="1"/>
            <a:r>
              <a:rPr lang="en-US" smtClean="0"/>
              <a:t>e13-e12-e23 =&gt; I</a:t>
            </a:r>
          </a:p>
          <a:p>
            <a:pPr lvl="1"/>
            <a:r>
              <a:rPr lang="en-US" smtClean="0"/>
              <a:t>e32-e21-e13 =&gt; A</a:t>
            </a:r>
          </a:p>
          <a:p>
            <a:pPr lvl="1"/>
            <a:r>
              <a:rPr lang="en-US" smtClean="0"/>
              <a:t>e21-e23-e31 =&gt; A</a:t>
            </a:r>
          </a:p>
          <a:p>
            <a:pPr lvl="1"/>
            <a:r>
              <a:rPr lang="en-US" smtClean="0"/>
              <a:t>e31-e32-e21 =&gt; A</a:t>
            </a:r>
          </a:p>
          <a:p>
            <a:pPr lvl="1"/>
            <a:r>
              <a:rPr lang="en-US" smtClean="0"/>
              <a:t>e12-e13-e32 =&gt; A</a:t>
            </a:r>
          </a:p>
          <a:p>
            <a:pPr lvl="1"/>
            <a:r>
              <a:rPr lang="en-US" smtClean="0"/>
              <a:t>e23-e21-e13 =&gt; A</a:t>
            </a:r>
            <a:endParaRPr lang="en-US" dirty="0" smtClean="0"/>
          </a:p>
        </p:txBody>
      </p:sp>
      <p:sp>
        <p:nvSpPr>
          <p:cNvPr id="4" name="Ellipse 3"/>
          <p:cNvSpPr/>
          <p:nvPr/>
        </p:nvSpPr>
        <p:spPr>
          <a:xfrm>
            <a:off x="7301925" y="214406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8231819" y="84556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10150136" y="219217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4" idx="7"/>
            <a:endCxn id="5" idx="3"/>
          </p:cNvCxnSpPr>
          <p:nvPr/>
        </p:nvCxnSpPr>
        <p:spPr>
          <a:xfrm flipV="1">
            <a:off x="7582295" y="112593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6" idx="1"/>
            <a:endCxn id="5" idx="5"/>
          </p:cNvCxnSpPr>
          <p:nvPr/>
        </p:nvCxnSpPr>
        <p:spPr>
          <a:xfrm flipH="1" flipV="1">
            <a:off x="8512189" y="112593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6" idx="2"/>
            <a:endCxn id="4" idx="6"/>
          </p:cNvCxnSpPr>
          <p:nvPr/>
        </p:nvCxnSpPr>
        <p:spPr>
          <a:xfrm flipH="1" flipV="1">
            <a:off x="7630399" y="230830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543860" y="13909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9355214" y="13428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681033" y="2335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6956441" y="246926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w=10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046441" y="43978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w=30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10386454" y="224027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w=60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6469508" y="95260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r(e12) = 2</a:t>
            </a:r>
            <a:endParaRPr lang="en-US" dirty="0" smtClean="0"/>
          </a:p>
          <a:p>
            <a:pPr marL="0" lvl="1"/>
            <a:r>
              <a:rPr lang="en-US" dirty="0"/>
              <a:t>r(e21)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8343482" y="2653927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r(e13) = </a:t>
            </a:r>
            <a:r>
              <a:rPr lang="en-US" dirty="0" smtClean="0"/>
              <a:t>1</a:t>
            </a:r>
          </a:p>
          <a:p>
            <a:pPr marL="0" lvl="1"/>
            <a:r>
              <a:rPr lang="en-US" dirty="0"/>
              <a:t>r(e31)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9829580" y="97446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r(e23) = </a:t>
            </a:r>
            <a:r>
              <a:rPr lang="en-US" dirty="0" smtClean="0"/>
              <a:t>2</a:t>
            </a:r>
          </a:p>
          <a:p>
            <a:pPr marL="0" lvl="1"/>
            <a:r>
              <a:rPr lang="en-US" dirty="0"/>
              <a:t>r(e32) = 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5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Testgraph</a:t>
            </a:r>
            <a:r>
              <a:rPr lang="en-US" dirty="0" smtClean="0"/>
              <a:t> E1a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is a test for a topology that is modified by context events</a:t>
            </a:r>
          </a:p>
          <a:p>
            <a:r>
              <a:rPr lang="en-US" dirty="0" smtClean="0"/>
              <a:t>Initially: (k=1.5)</a:t>
            </a:r>
          </a:p>
          <a:p>
            <a:pPr lvl="1"/>
            <a:r>
              <a:rPr lang="en-US" dirty="0" smtClean="0"/>
              <a:t>Only e13 inactive</a:t>
            </a:r>
          </a:p>
          <a:p>
            <a:r>
              <a:rPr lang="en-US" dirty="0" smtClean="0"/>
              <a:t>Context event: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(n3) := 15 -&gt; r(31) = 1.5, r(32) = 1</a:t>
            </a:r>
          </a:p>
          <a:p>
            <a:r>
              <a:rPr lang="en-US" dirty="0" smtClean="0"/>
              <a:t>Final state:</a:t>
            </a:r>
          </a:p>
          <a:p>
            <a:pPr lvl="1"/>
            <a:r>
              <a:rPr lang="en-US" dirty="0" smtClean="0"/>
              <a:t>e13 I</a:t>
            </a:r>
          </a:p>
          <a:p>
            <a:pPr lvl="1"/>
            <a:r>
              <a:rPr lang="en-US" dirty="0" smtClean="0"/>
              <a:t>e32 I</a:t>
            </a:r>
          </a:p>
          <a:p>
            <a:pPr lvl="1"/>
            <a:r>
              <a:rPr lang="en-US" dirty="0" smtClean="0"/>
              <a:t>e21 A</a:t>
            </a:r>
          </a:p>
          <a:p>
            <a:pPr lvl="1"/>
            <a:r>
              <a:rPr lang="en-US" dirty="0" smtClean="0"/>
              <a:t>e31 A</a:t>
            </a:r>
          </a:p>
          <a:p>
            <a:pPr lvl="1"/>
            <a:r>
              <a:rPr lang="en-US" dirty="0" smtClean="0"/>
              <a:t>e12 A</a:t>
            </a:r>
          </a:p>
          <a:p>
            <a:pPr lvl="1"/>
            <a:r>
              <a:rPr lang="en-US" dirty="0" smtClean="0"/>
              <a:t>e23 A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7301925" y="214406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8231819" y="84556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10150136" y="219217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4" idx="7"/>
            <a:endCxn id="5" idx="3"/>
          </p:cNvCxnSpPr>
          <p:nvPr/>
        </p:nvCxnSpPr>
        <p:spPr>
          <a:xfrm flipV="1">
            <a:off x="7582295" y="112593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6" idx="1"/>
            <a:endCxn id="5" idx="5"/>
          </p:cNvCxnSpPr>
          <p:nvPr/>
        </p:nvCxnSpPr>
        <p:spPr>
          <a:xfrm flipH="1" flipV="1">
            <a:off x="8512189" y="112593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6" idx="2"/>
            <a:endCxn id="4" idx="6"/>
          </p:cNvCxnSpPr>
          <p:nvPr/>
        </p:nvCxnSpPr>
        <p:spPr>
          <a:xfrm flipH="1" flipV="1">
            <a:off x="7630399" y="230830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330453" y="155189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p=5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9355214" y="134280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p=15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681033" y="2335981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p=10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6956441" y="246926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w=10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046441" y="43978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w=30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10386454" y="224027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w=60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6469508" y="95260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r(e12) = 2</a:t>
            </a:r>
            <a:endParaRPr lang="en-US" dirty="0" smtClean="0"/>
          </a:p>
          <a:p>
            <a:pPr marL="0" lvl="1"/>
            <a:r>
              <a:rPr lang="en-US" dirty="0"/>
              <a:t>r(e21)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8343482" y="2653927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r(e13) = </a:t>
            </a:r>
            <a:r>
              <a:rPr lang="en-US" dirty="0" smtClean="0"/>
              <a:t>1</a:t>
            </a:r>
          </a:p>
          <a:p>
            <a:pPr marL="0" lvl="1"/>
            <a:r>
              <a:rPr lang="en-US" dirty="0"/>
              <a:t>r(e31)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9829580" y="97446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r(e23) = </a:t>
            </a:r>
            <a:r>
              <a:rPr lang="en-US" dirty="0" smtClean="0"/>
              <a:t>2</a:t>
            </a:r>
          </a:p>
          <a:p>
            <a:pPr marL="0" lvl="1"/>
            <a:r>
              <a:rPr lang="en-US" dirty="0"/>
              <a:t>r(e32) =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Ellipse 18"/>
          <p:cNvSpPr/>
          <p:nvPr/>
        </p:nvSpPr>
        <p:spPr>
          <a:xfrm>
            <a:off x="7216362" y="5551996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Ellipse 19"/>
          <p:cNvSpPr/>
          <p:nvPr/>
        </p:nvSpPr>
        <p:spPr>
          <a:xfrm>
            <a:off x="8146256" y="4253491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Ellipse 20"/>
          <p:cNvSpPr/>
          <p:nvPr/>
        </p:nvSpPr>
        <p:spPr>
          <a:xfrm>
            <a:off x="10064573" y="5600100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2" name="Gerader Verbinder 21"/>
          <p:cNvCxnSpPr>
            <a:stCxn id="19" idx="7"/>
            <a:endCxn id="20" idx="3"/>
          </p:cNvCxnSpPr>
          <p:nvPr/>
        </p:nvCxnSpPr>
        <p:spPr>
          <a:xfrm flipV="1">
            <a:off x="7496732" y="4533861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1" idx="1"/>
            <a:endCxn id="20" idx="5"/>
          </p:cNvCxnSpPr>
          <p:nvPr/>
        </p:nvCxnSpPr>
        <p:spPr>
          <a:xfrm flipH="1" flipV="1">
            <a:off x="8426626" y="4533861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21" idx="2"/>
            <a:endCxn id="19" idx="6"/>
          </p:cNvCxnSpPr>
          <p:nvPr/>
        </p:nvCxnSpPr>
        <p:spPr>
          <a:xfrm flipH="1" flipV="1">
            <a:off x="7544836" y="5716233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7316698" y="484158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p=5</a:t>
            </a:r>
            <a:endParaRPr lang="en-US" dirty="0"/>
          </a:p>
        </p:txBody>
      </p:sp>
      <p:sp>
        <p:nvSpPr>
          <p:cNvPr id="26" name="Textfeld 25"/>
          <p:cNvSpPr txBox="1"/>
          <p:nvPr/>
        </p:nvSpPr>
        <p:spPr>
          <a:xfrm>
            <a:off x="9269651" y="475073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p=15</a:t>
            </a:r>
            <a:endParaRPr lang="en-US" dirty="0"/>
          </a:p>
        </p:txBody>
      </p:sp>
      <p:sp>
        <p:nvSpPr>
          <p:cNvPr id="27" name="Textfeld 26"/>
          <p:cNvSpPr txBox="1"/>
          <p:nvPr/>
        </p:nvSpPr>
        <p:spPr>
          <a:xfrm>
            <a:off x="8595470" y="574390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p=10</a:t>
            </a:r>
            <a:endParaRPr lang="en-US" dirty="0"/>
          </a:p>
        </p:txBody>
      </p:sp>
      <p:sp>
        <p:nvSpPr>
          <p:cNvPr id="28" name="Textfeld 27"/>
          <p:cNvSpPr txBox="1"/>
          <p:nvPr/>
        </p:nvSpPr>
        <p:spPr>
          <a:xfrm>
            <a:off x="6870878" y="587718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w=10</a:t>
            </a:r>
            <a:endParaRPr lang="en-US" dirty="0"/>
          </a:p>
        </p:txBody>
      </p:sp>
      <p:sp>
        <p:nvSpPr>
          <p:cNvPr id="29" name="Textfeld 28"/>
          <p:cNvSpPr txBox="1"/>
          <p:nvPr/>
        </p:nvSpPr>
        <p:spPr>
          <a:xfrm>
            <a:off x="7960878" y="384771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w=30</a:t>
            </a:r>
            <a:endParaRPr lang="en-US" dirty="0"/>
          </a:p>
        </p:txBody>
      </p:sp>
      <p:sp>
        <p:nvSpPr>
          <p:cNvPr id="30" name="Textfeld 29"/>
          <p:cNvSpPr txBox="1"/>
          <p:nvPr/>
        </p:nvSpPr>
        <p:spPr>
          <a:xfrm>
            <a:off x="10300891" y="564820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w=15</a:t>
            </a:r>
            <a:endParaRPr lang="en-US" dirty="0"/>
          </a:p>
        </p:txBody>
      </p:sp>
      <p:sp>
        <p:nvSpPr>
          <p:cNvPr id="31" name="Textfeld 30"/>
          <p:cNvSpPr txBox="1"/>
          <p:nvPr/>
        </p:nvSpPr>
        <p:spPr>
          <a:xfrm>
            <a:off x="6383945" y="4360530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r(e12) = 2</a:t>
            </a:r>
            <a:endParaRPr lang="en-US" dirty="0" smtClean="0"/>
          </a:p>
          <a:p>
            <a:pPr marL="0" lvl="1"/>
            <a:r>
              <a:rPr lang="en-US" dirty="0"/>
              <a:t>r(e21)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2" name="Textfeld 31"/>
          <p:cNvSpPr txBox="1"/>
          <p:nvPr/>
        </p:nvSpPr>
        <p:spPr>
          <a:xfrm>
            <a:off x="8257919" y="6061854"/>
            <a:ext cx="126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r(e13) = </a:t>
            </a:r>
            <a:r>
              <a:rPr lang="en-US" b="1" dirty="0" smtClean="0"/>
              <a:t>1</a:t>
            </a:r>
          </a:p>
          <a:p>
            <a:pPr marL="0" lvl="1"/>
            <a:r>
              <a:rPr lang="en-US" b="1" dirty="0"/>
              <a:t>r(e31) = </a:t>
            </a:r>
            <a:r>
              <a:rPr lang="en-US" b="1" dirty="0" smtClean="0"/>
              <a:t>1.5</a:t>
            </a:r>
            <a:endParaRPr lang="en-US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9744017" y="4382390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r(e23) = </a:t>
            </a:r>
            <a:r>
              <a:rPr lang="en-US" dirty="0" smtClean="0"/>
              <a:t>2</a:t>
            </a:r>
          </a:p>
          <a:p>
            <a:pPr marL="0" lvl="1"/>
            <a:r>
              <a:rPr lang="en-US" b="1" dirty="0"/>
              <a:t>r(e32) = 1</a:t>
            </a:r>
          </a:p>
        </p:txBody>
      </p:sp>
      <p:sp>
        <p:nvSpPr>
          <p:cNvPr id="34" name="Pfeil nach unten 33"/>
          <p:cNvSpPr/>
          <p:nvPr/>
        </p:nvSpPr>
        <p:spPr>
          <a:xfrm>
            <a:off x="8535261" y="3299070"/>
            <a:ext cx="574112" cy="639846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1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</a:t>
            </a:r>
            <a:r>
              <a:rPr lang="en-US" dirty="0" smtClean="0"/>
              <a:t>E2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k=1.1</a:t>
            </a:r>
          </a:p>
          <a:p>
            <a:r>
              <a:rPr lang="en-US" dirty="0" smtClean="0"/>
              <a:t>This test case illustrates a situation where two links in a triangle have the same estimated remaining lifetime (e12 and e13)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7301925" y="214406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8231819" y="84556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10150136" y="219217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4" idx="7"/>
            <a:endCxn id="5" idx="3"/>
          </p:cNvCxnSpPr>
          <p:nvPr/>
        </p:nvCxnSpPr>
        <p:spPr>
          <a:xfrm flipV="1">
            <a:off x="7582295" y="112593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6" idx="1"/>
            <a:endCxn id="5" idx="5"/>
          </p:cNvCxnSpPr>
          <p:nvPr/>
        </p:nvCxnSpPr>
        <p:spPr>
          <a:xfrm flipH="1" flipV="1">
            <a:off x="8512189" y="112593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6" idx="2"/>
            <a:endCxn id="4" idx="6"/>
          </p:cNvCxnSpPr>
          <p:nvPr/>
        </p:nvCxnSpPr>
        <p:spPr>
          <a:xfrm flipH="1" flipV="1">
            <a:off x="7630399" y="230830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543860" y="13909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9355214" y="13428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681033" y="2335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6956441" y="246926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w=10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046441" y="43978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w=30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10386454" y="224027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w=60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6469508" y="95260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r(e12) = </a:t>
            </a:r>
            <a:r>
              <a:rPr lang="en-US" dirty="0" smtClean="0"/>
              <a:t>1</a:t>
            </a:r>
          </a:p>
          <a:p>
            <a:pPr marL="0" lvl="1"/>
            <a:r>
              <a:rPr lang="en-US" dirty="0"/>
              <a:t>r(e21) =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8343482" y="2653927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r(e13) = </a:t>
            </a:r>
            <a:r>
              <a:rPr lang="en-US" dirty="0" smtClean="0"/>
              <a:t>1</a:t>
            </a:r>
          </a:p>
          <a:p>
            <a:pPr marL="0" lvl="1"/>
            <a:r>
              <a:rPr lang="en-US" dirty="0"/>
              <a:t>r(e31)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9829580" y="97446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r(e23) = </a:t>
            </a:r>
            <a:r>
              <a:rPr lang="en-US" dirty="0" smtClean="0"/>
              <a:t>2</a:t>
            </a:r>
          </a:p>
          <a:p>
            <a:pPr marL="0" lvl="1"/>
            <a:r>
              <a:rPr lang="en-US" dirty="0"/>
              <a:t>r(e32) = 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4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Testgraph D2</a:t>
            </a:r>
            <a:endParaRPr lang="en-US" dirty="0"/>
          </a:p>
        </p:txBody>
      </p:sp>
      <p:sp>
        <p:nvSpPr>
          <p:cNvPr id="28" name="Inhaltsplatzhalter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problem with this graph is that there are two “longest” edges.</a:t>
            </a:r>
          </a:p>
          <a:p>
            <a:r>
              <a:rPr lang="en-US" smtClean="0"/>
              <a:t>If we follow the kTC rule strictly, then both of them will be deleted.</a:t>
            </a:r>
            <a:endParaRPr lang="en-US" dirty="0"/>
          </a:p>
        </p:txBody>
      </p:sp>
      <p:sp>
        <p:nvSpPr>
          <p:cNvPr id="3" name="Ellipse 2"/>
          <p:cNvSpPr/>
          <p:nvPr/>
        </p:nvSpPr>
        <p:spPr>
          <a:xfrm>
            <a:off x="6289870" y="255454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7219764" y="125604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Ellipse 4"/>
          <p:cNvSpPr/>
          <p:nvPr/>
        </p:nvSpPr>
        <p:spPr>
          <a:xfrm>
            <a:off x="9138081" y="260265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3" idx="7"/>
            <a:endCxn id="4" idx="3"/>
          </p:cNvCxnSpPr>
          <p:nvPr/>
        </p:nvCxnSpPr>
        <p:spPr>
          <a:xfrm flipV="1">
            <a:off x="6570240" y="153641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5" idx="1"/>
            <a:endCxn id="4" idx="5"/>
          </p:cNvCxnSpPr>
          <p:nvPr/>
        </p:nvCxnSpPr>
        <p:spPr>
          <a:xfrm flipH="1" flipV="1">
            <a:off x="7500134" y="153641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5" idx="2"/>
            <a:endCxn id="3" idx="6"/>
          </p:cNvCxnSpPr>
          <p:nvPr/>
        </p:nvCxnSpPr>
        <p:spPr>
          <a:xfrm flipH="1" flipV="1">
            <a:off x="6618344" y="271878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6531805" y="18013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8343159" y="17532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7667363" y="27118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9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Testgraph D3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Very simple test graph to show link inactivation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6289870" y="255454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7219764" y="125604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9138081" y="260265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4" idx="7"/>
            <a:endCxn id="5" idx="3"/>
          </p:cNvCxnSpPr>
          <p:nvPr/>
        </p:nvCxnSpPr>
        <p:spPr>
          <a:xfrm flipV="1">
            <a:off x="6570240" y="153641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6" idx="1"/>
            <a:endCxn id="5" idx="5"/>
          </p:cNvCxnSpPr>
          <p:nvPr/>
        </p:nvCxnSpPr>
        <p:spPr>
          <a:xfrm flipH="1" flipV="1">
            <a:off x="7500134" y="153641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6" idx="2"/>
            <a:endCxn id="4" idx="6"/>
          </p:cNvCxnSpPr>
          <p:nvPr/>
        </p:nvCxnSpPr>
        <p:spPr>
          <a:xfrm flipH="1" flipV="1">
            <a:off x="6618344" y="271878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6531805" y="18013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8343159" y="17532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7667363" y="27118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Testgraph</a:t>
            </a:r>
            <a:r>
              <a:rPr lang="en-US" dirty="0" smtClean="0"/>
              <a:t> D4 – Initial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31344" cy="4351338"/>
          </a:xfrm>
        </p:spPr>
        <p:txBody>
          <a:bodyPr/>
          <a:lstStyle/>
          <a:p>
            <a:r>
              <a:rPr lang="en-US" dirty="0" smtClean="0"/>
              <a:t>n=11, m=19*2=38</a:t>
            </a:r>
          </a:p>
          <a:p>
            <a:r>
              <a:rPr lang="en-US" dirty="0" smtClean="0"/>
              <a:t>A larger graph with context events</a:t>
            </a:r>
          </a:p>
          <a:p>
            <a:r>
              <a:rPr lang="en-US" dirty="0" smtClean="0"/>
              <a:t>Inactive links after first TC iteration (k=2.0): e1-3,e2-3,e2-4,e2-5,e3-9,e3-11,e9-11</a:t>
            </a:r>
            <a:endParaRPr lang="en-US" dirty="0"/>
          </a:p>
        </p:txBody>
      </p:sp>
      <p:grpSp>
        <p:nvGrpSpPr>
          <p:cNvPr id="126" name="Kanten"/>
          <p:cNvGrpSpPr/>
          <p:nvPr/>
        </p:nvGrpSpPr>
        <p:grpSpPr>
          <a:xfrm>
            <a:off x="5461970" y="834661"/>
            <a:ext cx="3644037" cy="5389351"/>
            <a:chOff x="5461970" y="834661"/>
            <a:chExt cx="3644037" cy="5389351"/>
          </a:xfrm>
        </p:grpSpPr>
        <p:cxnSp>
          <p:nvCxnSpPr>
            <p:cNvPr id="6" name="Gerader Verbinder 5"/>
            <p:cNvCxnSpPr>
              <a:stCxn id="4" idx="7"/>
              <a:endCxn id="5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5" idx="0"/>
              <a:endCxn id="13" idx="3"/>
            </p:cNvCxnSpPr>
            <p:nvPr/>
          </p:nvCxnSpPr>
          <p:spPr>
            <a:xfrm flipV="1">
              <a:off x="6006476" y="950794"/>
              <a:ext cx="665115" cy="270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13" idx="6"/>
              <a:endCxn id="12" idx="1"/>
            </p:cNvCxnSpPr>
            <p:nvPr/>
          </p:nvCxnSpPr>
          <p:spPr>
            <a:xfrm>
              <a:off x="6951961" y="834661"/>
              <a:ext cx="1085648" cy="119835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12" idx="3"/>
              <a:endCxn id="11" idx="0"/>
            </p:cNvCxnSpPr>
            <p:nvPr/>
          </p:nvCxnSpPr>
          <p:spPr>
            <a:xfrm flipH="1">
              <a:off x="7400831" y="2265283"/>
              <a:ext cx="636778" cy="124937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stCxn id="12" idx="2"/>
              <a:endCxn id="5" idx="7"/>
            </p:cNvCxnSpPr>
            <p:nvPr/>
          </p:nvCxnSpPr>
          <p:spPr>
            <a:xfrm flipH="1">
              <a:off x="6122609" y="2149150"/>
              <a:ext cx="1866896" cy="155899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>
              <a:stCxn id="5" idx="6"/>
              <a:endCxn id="11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/>
            <p:cNvCxnSpPr>
              <a:stCxn id="9" idx="7"/>
              <a:endCxn id="11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>
              <a:stCxn id="5" idx="5"/>
              <a:endCxn id="9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>
              <a:stCxn id="9" idx="2"/>
              <a:endCxn id="4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>
              <a:stCxn id="10" idx="1"/>
              <a:endCxn id="4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>
              <a:stCxn id="10" idx="0"/>
              <a:endCxn id="9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>
              <a:stCxn id="10" idx="4"/>
              <a:endCxn id="45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/>
            <p:cNvCxnSpPr>
              <a:stCxn id="46" idx="3"/>
              <a:endCxn id="45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>
              <a:stCxn id="46" idx="1"/>
              <a:endCxn id="9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/>
            <p:cNvCxnSpPr>
              <a:stCxn id="59" idx="2"/>
              <a:endCxn id="9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/>
            <p:cNvCxnSpPr>
              <a:stCxn id="59" idx="4"/>
              <a:endCxn id="46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>
              <a:stCxn id="59" idx="3"/>
              <a:endCxn id="58" idx="7"/>
            </p:cNvCxnSpPr>
            <p:nvPr/>
          </p:nvCxnSpPr>
          <p:spPr>
            <a:xfrm flipH="1">
              <a:off x="8134289" y="4123505"/>
              <a:ext cx="855585" cy="5271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58" idx="2"/>
            </p:cNvCxnSpPr>
            <p:nvPr/>
          </p:nvCxnSpPr>
          <p:spPr>
            <a:xfrm flipH="1" flipV="1">
              <a:off x="6695098" y="4591651"/>
              <a:ext cx="1158821" cy="1751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58" idx="4"/>
              <a:endCxn id="46" idx="0"/>
            </p:cNvCxnSpPr>
            <p:nvPr/>
          </p:nvCxnSpPr>
          <p:spPr>
            <a:xfrm flipH="1">
              <a:off x="7814446" y="4930997"/>
              <a:ext cx="203710" cy="8003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Knoten"/>
          <p:cNvGrpSpPr/>
          <p:nvPr/>
        </p:nvGrpSpPr>
        <p:grpSpPr>
          <a:xfrm>
            <a:off x="5181600" y="670424"/>
            <a:ext cx="4088644" cy="5717825"/>
            <a:chOff x="838200" y="559293"/>
            <a:chExt cx="4088644" cy="5717825"/>
          </a:xfrm>
        </p:grpSpPr>
        <p:sp>
          <p:nvSpPr>
            <p:cNvPr id="4" name="Ellipse 3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" name="Ellipse 8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3646105" y="187378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2280087" y="55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45" name="Ellipse 44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46" name="Ellipse 45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58" name="Ellipse 57"/>
            <p:cNvSpPr/>
            <p:nvPr/>
          </p:nvSpPr>
          <p:spPr>
            <a:xfrm>
              <a:off x="3510519" y="449139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9" name="Ellipse 58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151" name="Kantenlabels"/>
          <p:cNvGrpSpPr/>
          <p:nvPr/>
        </p:nvGrpSpPr>
        <p:grpSpPr>
          <a:xfrm>
            <a:off x="5285482" y="1285396"/>
            <a:ext cx="3594516" cy="5141999"/>
            <a:chOff x="957322" y="1234043"/>
            <a:chExt cx="3594516" cy="5141999"/>
          </a:xfrm>
        </p:grpSpPr>
        <p:sp>
          <p:nvSpPr>
            <p:cNvPr id="74" name="Textfeld 7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3322049" y="27863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3295314" y="12340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2575990" y="22802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1569857" y="19710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10" name="Textfeld 109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1" name="Textfeld 110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2" name="Textfeld 111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13" name="Textfeld 112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4" name="Textfeld 113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115" name="Textfeld 114"/>
            <p:cNvSpPr txBox="1"/>
            <p:nvPr/>
          </p:nvSpPr>
          <p:spPr>
            <a:xfrm>
              <a:off x="2940779" y="42780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6" name="Textfeld 115"/>
            <p:cNvSpPr txBox="1"/>
            <p:nvPr/>
          </p:nvSpPr>
          <p:spPr>
            <a:xfrm>
              <a:off x="3687957" y="40992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3256052" y="480409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8" name="Textfeld 117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19" name="Textfeld 118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153" name="Textfeld 152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140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Testgraph</a:t>
            </a:r>
            <a:r>
              <a:rPr lang="en-US" dirty="0" smtClean="0"/>
              <a:t> D4 – TC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31344" cy="4351338"/>
          </a:xfrm>
        </p:spPr>
        <p:txBody>
          <a:bodyPr/>
          <a:lstStyle/>
          <a:p>
            <a:r>
              <a:rPr lang="en-US" dirty="0" smtClean="0"/>
              <a:t>Inactive links after first TC iteration (k=2.0): e1-3,e2-3,e2-4,e2-5,e3-9,e3-11,e9-11</a:t>
            </a:r>
            <a:endParaRPr lang="en-US" dirty="0"/>
          </a:p>
        </p:txBody>
      </p:sp>
      <p:grpSp>
        <p:nvGrpSpPr>
          <p:cNvPr id="126" name="Kanten"/>
          <p:cNvGrpSpPr/>
          <p:nvPr/>
        </p:nvGrpSpPr>
        <p:grpSpPr>
          <a:xfrm>
            <a:off x="5461970" y="834661"/>
            <a:ext cx="3644037" cy="5389351"/>
            <a:chOff x="5461970" y="834661"/>
            <a:chExt cx="3644037" cy="5389351"/>
          </a:xfrm>
        </p:grpSpPr>
        <p:cxnSp>
          <p:nvCxnSpPr>
            <p:cNvPr id="6" name="Gerader Verbinder 5"/>
            <p:cNvCxnSpPr>
              <a:stCxn id="4" idx="7"/>
              <a:endCxn id="5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5" idx="0"/>
              <a:endCxn id="13" idx="3"/>
            </p:cNvCxnSpPr>
            <p:nvPr/>
          </p:nvCxnSpPr>
          <p:spPr>
            <a:xfrm flipV="1">
              <a:off x="6006476" y="950794"/>
              <a:ext cx="665115" cy="270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13" idx="6"/>
              <a:endCxn id="12" idx="1"/>
            </p:cNvCxnSpPr>
            <p:nvPr/>
          </p:nvCxnSpPr>
          <p:spPr>
            <a:xfrm>
              <a:off x="6951961" y="834661"/>
              <a:ext cx="1085648" cy="11983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12" idx="3"/>
              <a:endCxn id="11" idx="0"/>
            </p:cNvCxnSpPr>
            <p:nvPr/>
          </p:nvCxnSpPr>
          <p:spPr>
            <a:xfrm flipH="1">
              <a:off x="7400831" y="2265283"/>
              <a:ext cx="636778" cy="12493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stCxn id="12" idx="2"/>
              <a:endCxn id="5" idx="7"/>
            </p:cNvCxnSpPr>
            <p:nvPr/>
          </p:nvCxnSpPr>
          <p:spPr>
            <a:xfrm flipH="1">
              <a:off x="6122609" y="2149150"/>
              <a:ext cx="1866896" cy="155899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>
              <a:stCxn id="5" idx="6"/>
              <a:endCxn id="11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/>
            <p:cNvCxnSpPr>
              <a:stCxn id="9" idx="7"/>
              <a:endCxn id="11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>
              <a:stCxn id="5" idx="5"/>
              <a:endCxn id="9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>
              <a:stCxn id="9" idx="2"/>
              <a:endCxn id="4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>
              <a:stCxn id="10" idx="1"/>
              <a:endCxn id="4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>
              <a:stCxn id="10" idx="0"/>
              <a:endCxn id="9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>
              <a:stCxn id="10" idx="4"/>
              <a:endCxn id="45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/>
            <p:cNvCxnSpPr>
              <a:stCxn id="46" idx="3"/>
              <a:endCxn id="45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>
              <a:stCxn id="46" idx="1"/>
              <a:endCxn id="9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/>
            <p:cNvCxnSpPr>
              <a:stCxn id="59" idx="2"/>
              <a:endCxn id="9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/>
            <p:cNvCxnSpPr>
              <a:stCxn id="59" idx="4"/>
              <a:endCxn id="46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>
              <a:stCxn id="59" idx="3"/>
              <a:endCxn id="58" idx="7"/>
            </p:cNvCxnSpPr>
            <p:nvPr/>
          </p:nvCxnSpPr>
          <p:spPr>
            <a:xfrm flipH="1">
              <a:off x="8134289" y="4123505"/>
              <a:ext cx="855585" cy="5271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58" idx="2"/>
            </p:cNvCxnSpPr>
            <p:nvPr/>
          </p:nvCxnSpPr>
          <p:spPr>
            <a:xfrm flipH="1" flipV="1">
              <a:off x="6695098" y="4591651"/>
              <a:ext cx="1158821" cy="1751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58" idx="4"/>
              <a:endCxn id="46" idx="0"/>
            </p:cNvCxnSpPr>
            <p:nvPr/>
          </p:nvCxnSpPr>
          <p:spPr>
            <a:xfrm flipH="1">
              <a:off x="7814446" y="4930997"/>
              <a:ext cx="203710" cy="8003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Knoten"/>
          <p:cNvGrpSpPr/>
          <p:nvPr/>
        </p:nvGrpSpPr>
        <p:grpSpPr>
          <a:xfrm>
            <a:off x="5181600" y="670424"/>
            <a:ext cx="4088644" cy="5717825"/>
            <a:chOff x="838200" y="559293"/>
            <a:chExt cx="4088644" cy="5717825"/>
          </a:xfrm>
        </p:grpSpPr>
        <p:sp>
          <p:nvSpPr>
            <p:cNvPr id="4" name="Ellipse 3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" name="Ellipse 8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3646105" y="187378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2280087" y="55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45" name="Ellipse 44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46" name="Ellipse 45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58" name="Ellipse 57"/>
            <p:cNvSpPr/>
            <p:nvPr/>
          </p:nvSpPr>
          <p:spPr>
            <a:xfrm>
              <a:off x="3510519" y="449139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9" name="Ellipse 58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151" name="Kantenlabels"/>
          <p:cNvGrpSpPr/>
          <p:nvPr/>
        </p:nvGrpSpPr>
        <p:grpSpPr>
          <a:xfrm>
            <a:off x="5285482" y="1285396"/>
            <a:ext cx="3594516" cy="5141999"/>
            <a:chOff x="957322" y="1234043"/>
            <a:chExt cx="3594516" cy="5141999"/>
          </a:xfrm>
        </p:grpSpPr>
        <p:sp>
          <p:nvSpPr>
            <p:cNvPr id="74" name="Textfeld 7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3322049" y="27863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3295314" y="12340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2575990" y="22802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1569857" y="19710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10" name="Textfeld 109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1" name="Textfeld 110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2" name="Textfeld 111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13" name="Textfeld 112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4" name="Textfeld 113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115" name="Textfeld 114"/>
            <p:cNvSpPr txBox="1"/>
            <p:nvPr/>
          </p:nvSpPr>
          <p:spPr>
            <a:xfrm>
              <a:off x="2940779" y="42780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6" name="Textfeld 115"/>
            <p:cNvSpPr txBox="1"/>
            <p:nvPr/>
          </p:nvSpPr>
          <p:spPr>
            <a:xfrm>
              <a:off x="3687957" y="40992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3256052" y="480409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8" name="Textfeld 117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19" name="Textfeld 118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153" name="Textfeld 152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981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</a:t>
            </a:r>
            <a:r>
              <a:rPr lang="en-US" dirty="0" smtClean="0"/>
              <a:t>D4 – CE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46571" cy="4351338"/>
          </a:xfrm>
        </p:spPr>
        <p:txBody>
          <a:bodyPr/>
          <a:lstStyle/>
          <a:p>
            <a:r>
              <a:rPr lang="en-US" dirty="0" smtClean="0"/>
              <a:t>Add link e7-9 with distance 10, remove node 10 </a:t>
            </a:r>
          </a:p>
          <a:p>
            <a:r>
              <a:rPr lang="en-US" dirty="0" smtClean="0"/>
              <a:t>n = 10, m = (19-3+1)*2=34</a:t>
            </a:r>
          </a:p>
          <a:p>
            <a:r>
              <a:rPr lang="en-US" dirty="0" smtClean="0"/>
              <a:t>The following links should become unclassified due to context event handling for the removed node 10: e3-9,e3-11, e9-11</a:t>
            </a:r>
            <a:endParaRPr lang="en-US" dirty="0"/>
          </a:p>
        </p:txBody>
      </p:sp>
      <p:grpSp>
        <p:nvGrpSpPr>
          <p:cNvPr id="5" name="Kanten"/>
          <p:cNvGrpSpPr/>
          <p:nvPr/>
        </p:nvGrpSpPr>
        <p:grpSpPr>
          <a:xfrm>
            <a:off x="5461970" y="834661"/>
            <a:ext cx="3644037" cy="5389351"/>
            <a:chOff x="5461970" y="834661"/>
            <a:chExt cx="3644037" cy="5389351"/>
          </a:xfrm>
        </p:grpSpPr>
        <p:cxnSp>
          <p:nvCxnSpPr>
            <p:cNvPr id="6" name="Gerader Verbinder 5"/>
            <p:cNvCxnSpPr>
              <a:stCxn id="26" idx="7"/>
              <a:endCxn id="27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>
              <a:stCxn id="27" idx="0"/>
              <a:endCxn id="32" idx="3"/>
            </p:cNvCxnSpPr>
            <p:nvPr/>
          </p:nvCxnSpPr>
          <p:spPr>
            <a:xfrm flipV="1">
              <a:off x="6006476" y="950794"/>
              <a:ext cx="665115" cy="270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>
              <a:stCxn id="32" idx="6"/>
              <a:endCxn id="31" idx="1"/>
            </p:cNvCxnSpPr>
            <p:nvPr/>
          </p:nvCxnSpPr>
          <p:spPr>
            <a:xfrm>
              <a:off x="6951961" y="834661"/>
              <a:ext cx="1085648" cy="11983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>
              <a:stCxn id="31" idx="3"/>
              <a:endCxn id="30" idx="0"/>
            </p:cNvCxnSpPr>
            <p:nvPr/>
          </p:nvCxnSpPr>
          <p:spPr>
            <a:xfrm flipH="1">
              <a:off x="7400831" y="2265283"/>
              <a:ext cx="636778" cy="12493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>
              <a:stCxn id="31" idx="2"/>
              <a:endCxn id="27" idx="7"/>
            </p:cNvCxnSpPr>
            <p:nvPr/>
          </p:nvCxnSpPr>
          <p:spPr>
            <a:xfrm flipH="1">
              <a:off x="6122609" y="2149150"/>
              <a:ext cx="1866896" cy="155899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>
              <a:stCxn id="27" idx="6"/>
              <a:endCxn id="30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28" idx="7"/>
              <a:endCxn id="30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27" idx="5"/>
              <a:endCxn id="28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28" idx="2"/>
              <a:endCxn id="26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29" idx="1"/>
              <a:endCxn id="26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>
              <a:stCxn id="29" idx="0"/>
              <a:endCxn id="28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29" idx="4"/>
              <a:endCxn id="33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>
              <a:stCxn id="34" idx="3"/>
              <a:endCxn id="33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34" idx="1"/>
              <a:endCxn id="28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36" idx="2"/>
              <a:endCxn id="28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>
              <a:stCxn id="36" idx="4"/>
              <a:endCxn id="34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/>
            <p:cNvCxnSpPr>
              <a:stCxn id="29" idx="6"/>
              <a:endCxn id="34" idx="2"/>
            </p:cNvCxnSpPr>
            <p:nvPr/>
          </p:nvCxnSpPr>
          <p:spPr>
            <a:xfrm>
              <a:off x="6170713" y="5284558"/>
              <a:ext cx="1479496" cy="61098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Knoten"/>
          <p:cNvGrpSpPr/>
          <p:nvPr/>
        </p:nvGrpSpPr>
        <p:grpSpPr>
          <a:xfrm>
            <a:off x="5181600" y="670424"/>
            <a:ext cx="4088644" cy="5717825"/>
            <a:chOff x="838200" y="559293"/>
            <a:chExt cx="4088644" cy="5717825"/>
          </a:xfrm>
        </p:grpSpPr>
        <p:sp>
          <p:nvSpPr>
            <p:cNvPr id="26" name="Ellipse 25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8" name="Ellipse 27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1" name="Ellipse 30"/>
            <p:cNvSpPr/>
            <p:nvPr/>
          </p:nvSpPr>
          <p:spPr>
            <a:xfrm>
              <a:off x="3646105" y="187378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280087" y="55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3" name="Ellipse 32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4" name="Ellipse 33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36" name="Ellipse 35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37" name="Kantenlabels"/>
          <p:cNvGrpSpPr/>
          <p:nvPr/>
        </p:nvGrpSpPr>
        <p:grpSpPr>
          <a:xfrm>
            <a:off x="5285482" y="1285396"/>
            <a:ext cx="3594516" cy="5141999"/>
            <a:chOff x="957322" y="1234043"/>
            <a:chExt cx="3594516" cy="5141999"/>
          </a:xfrm>
        </p:grpSpPr>
        <p:sp>
          <p:nvSpPr>
            <p:cNvPr id="38" name="Textfeld 37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3322049" y="27863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3295314" y="12340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2575990" y="22802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569857" y="19710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2251429" y="54952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905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</a:t>
            </a:r>
            <a:r>
              <a:rPr lang="en-US" dirty="0" smtClean="0"/>
              <a:t>D4 – TC(ii)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825625"/>
            <a:ext cx="4302870" cy="4351338"/>
          </a:xfrm>
        </p:spPr>
        <p:txBody>
          <a:bodyPr/>
          <a:lstStyle/>
          <a:p>
            <a:r>
              <a:rPr lang="en-US" dirty="0" smtClean="0"/>
              <a:t>New inactive link:</a:t>
            </a:r>
            <a:br>
              <a:rPr lang="en-US" dirty="0" smtClean="0"/>
            </a:br>
            <a:r>
              <a:rPr lang="en-US" dirty="0" smtClean="0"/>
              <a:t>e7-8, e3-9</a:t>
            </a:r>
          </a:p>
          <a:p>
            <a:r>
              <a:rPr lang="en-US" dirty="0" smtClean="0"/>
              <a:t>New active links: </a:t>
            </a:r>
            <a:br>
              <a:rPr lang="en-US" dirty="0" smtClean="0"/>
            </a:br>
            <a:r>
              <a:rPr lang="en-US" dirty="0" smtClean="0"/>
              <a:t>e7-9, e3-11, e9-11</a:t>
            </a:r>
            <a:endParaRPr lang="en-US" dirty="0"/>
          </a:p>
        </p:txBody>
      </p:sp>
      <p:grpSp>
        <p:nvGrpSpPr>
          <p:cNvPr id="4" name="Kanten"/>
          <p:cNvGrpSpPr/>
          <p:nvPr/>
        </p:nvGrpSpPr>
        <p:grpSpPr>
          <a:xfrm>
            <a:off x="5461970" y="826194"/>
            <a:ext cx="3644037" cy="5389351"/>
            <a:chOff x="5461970" y="826194"/>
            <a:chExt cx="3644037" cy="5389351"/>
          </a:xfrm>
        </p:grpSpPr>
        <p:cxnSp>
          <p:nvCxnSpPr>
            <p:cNvPr id="5" name="Gerader Verbinder 4"/>
            <p:cNvCxnSpPr>
              <a:stCxn id="23" idx="7"/>
              <a:endCxn id="24" idx="3"/>
            </p:cNvCxnSpPr>
            <p:nvPr/>
          </p:nvCxnSpPr>
          <p:spPr>
            <a:xfrm flipV="1">
              <a:off x="5461970" y="3931944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/>
            <p:cNvCxnSpPr>
              <a:stCxn id="24" idx="0"/>
              <a:endCxn id="29" idx="3"/>
            </p:cNvCxnSpPr>
            <p:nvPr/>
          </p:nvCxnSpPr>
          <p:spPr>
            <a:xfrm flipV="1">
              <a:off x="6006476" y="942327"/>
              <a:ext cx="665115" cy="270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>
              <a:stCxn id="29" idx="6"/>
              <a:endCxn id="28" idx="1"/>
            </p:cNvCxnSpPr>
            <p:nvPr/>
          </p:nvCxnSpPr>
          <p:spPr>
            <a:xfrm>
              <a:off x="6951961" y="826194"/>
              <a:ext cx="1085648" cy="11983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>
              <a:stCxn id="28" idx="3"/>
              <a:endCxn id="27" idx="0"/>
            </p:cNvCxnSpPr>
            <p:nvPr/>
          </p:nvCxnSpPr>
          <p:spPr>
            <a:xfrm flipH="1">
              <a:off x="7400831" y="2256816"/>
              <a:ext cx="636778" cy="12493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>
              <a:stCxn id="28" idx="2"/>
              <a:endCxn id="24" idx="7"/>
            </p:cNvCxnSpPr>
            <p:nvPr/>
          </p:nvCxnSpPr>
          <p:spPr>
            <a:xfrm flipH="1">
              <a:off x="6122609" y="2140683"/>
              <a:ext cx="1866896" cy="155899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>
              <a:stCxn id="24" idx="6"/>
              <a:endCxn id="27" idx="3"/>
            </p:cNvCxnSpPr>
            <p:nvPr/>
          </p:nvCxnSpPr>
          <p:spPr>
            <a:xfrm flipV="1">
              <a:off x="6170713" y="3786564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>
              <a:stCxn id="25" idx="7"/>
              <a:endCxn id="27" idx="3"/>
            </p:cNvCxnSpPr>
            <p:nvPr/>
          </p:nvCxnSpPr>
          <p:spPr>
            <a:xfrm flipV="1">
              <a:off x="6711889" y="3786564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24" idx="5"/>
              <a:endCxn id="25" idx="1"/>
            </p:cNvCxnSpPr>
            <p:nvPr/>
          </p:nvCxnSpPr>
          <p:spPr>
            <a:xfrm>
              <a:off x="6122609" y="3931944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25" idx="2"/>
              <a:endCxn id="23" idx="6"/>
            </p:cNvCxnSpPr>
            <p:nvPr/>
          </p:nvCxnSpPr>
          <p:spPr>
            <a:xfrm flipH="1">
              <a:off x="5510074" y="4525631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26" idx="1"/>
              <a:endCxn id="23" idx="5"/>
            </p:cNvCxnSpPr>
            <p:nvPr/>
          </p:nvCxnSpPr>
          <p:spPr>
            <a:xfrm flipH="1" flipV="1">
              <a:off x="5461970" y="4685103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26" idx="0"/>
              <a:endCxn id="25" idx="3"/>
            </p:cNvCxnSpPr>
            <p:nvPr/>
          </p:nvCxnSpPr>
          <p:spPr>
            <a:xfrm flipV="1">
              <a:off x="6006476" y="4641764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>
              <a:stCxn id="26" idx="4"/>
              <a:endCxn id="30" idx="1"/>
            </p:cNvCxnSpPr>
            <p:nvPr/>
          </p:nvCxnSpPr>
          <p:spPr>
            <a:xfrm>
              <a:off x="6006476" y="5440328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31" idx="3"/>
              <a:endCxn id="30" idx="6"/>
            </p:cNvCxnSpPr>
            <p:nvPr/>
          </p:nvCxnSpPr>
          <p:spPr>
            <a:xfrm flipH="1">
              <a:off x="6812002" y="6003204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>
              <a:stCxn id="31" idx="1"/>
              <a:endCxn id="25" idx="5"/>
            </p:cNvCxnSpPr>
            <p:nvPr/>
          </p:nvCxnSpPr>
          <p:spPr>
            <a:xfrm flipH="1" flipV="1">
              <a:off x="6711889" y="4641764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32" idx="2"/>
              <a:endCxn id="25" idx="6"/>
            </p:cNvCxnSpPr>
            <p:nvPr/>
          </p:nvCxnSpPr>
          <p:spPr>
            <a:xfrm flipH="1">
              <a:off x="6759993" y="3998905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32" idx="4"/>
              <a:endCxn id="31" idx="7"/>
            </p:cNvCxnSpPr>
            <p:nvPr/>
          </p:nvCxnSpPr>
          <p:spPr>
            <a:xfrm flipH="1">
              <a:off x="7930579" y="4163142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>
              <a:stCxn id="26" idx="6"/>
              <a:endCxn id="31" idx="2"/>
            </p:cNvCxnSpPr>
            <p:nvPr/>
          </p:nvCxnSpPr>
          <p:spPr>
            <a:xfrm>
              <a:off x="6170713" y="5276091"/>
              <a:ext cx="1479496" cy="610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Knoten"/>
          <p:cNvGrpSpPr/>
          <p:nvPr/>
        </p:nvGrpSpPr>
        <p:grpSpPr>
          <a:xfrm>
            <a:off x="5181600" y="670424"/>
            <a:ext cx="4088644" cy="5717825"/>
            <a:chOff x="838200" y="559293"/>
            <a:chExt cx="4088644" cy="5717825"/>
          </a:xfrm>
        </p:grpSpPr>
        <p:sp>
          <p:nvSpPr>
            <p:cNvPr id="23" name="Ellipse 22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5" name="Ellipse 24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8" name="Ellipse 27"/>
            <p:cNvSpPr/>
            <p:nvPr/>
          </p:nvSpPr>
          <p:spPr>
            <a:xfrm>
              <a:off x="3646105" y="187378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2280087" y="55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33" name="Kantenlabels"/>
          <p:cNvGrpSpPr/>
          <p:nvPr/>
        </p:nvGrpSpPr>
        <p:grpSpPr>
          <a:xfrm>
            <a:off x="5285482" y="1285396"/>
            <a:ext cx="3594516" cy="5141999"/>
            <a:chOff x="957322" y="1234043"/>
            <a:chExt cx="3594516" cy="5141999"/>
          </a:xfrm>
        </p:grpSpPr>
        <p:sp>
          <p:nvSpPr>
            <p:cNvPr id="34" name="Textfeld 3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322049" y="27863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3295314" y="12340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2575990" y="22802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569857" y="19710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251429" y="54952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5487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</a:t>
            </a:r>
            <a:r>
              <a:rPr lang="en-US" dirty="0" smtClean="0"/>
              <a:t>D4 – CE(ii)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74513" cy="4351338"/>
          </a:xfrm>
        </p:spPr>
        <p:txBody>
          <a:bodyPr/>
          <a:lstStyle/>
          <a:p>
            <a:r>
              <a:rPr lang="en-US" dirty="0" smtClean="0"/>
              <a:t>Nodes 5 and 6 move</a:t>
            </a:r>
          </a:p>
          <a:p>
            <a:r>
              <a:rPr lang="en-US" dirty="0" smtClean="0"/>
              <a:t>Link distance updates:</a:t>
            </a:r>
            <a:br>
              <a:rPr lang="en-US" dirty="0" smtClean="0"/>
            </a:br>
            <a:r>
              <a:rPr lang="en-US" dirty="0" smtClean="0"/>
              <a:t>d(e2-6) = 15, </a:t>
            </a:r>
            <a:br>
              <a:rPr lang="en-US" dirty="0" smtClean="0"/>
            </a:br>
            <a:r>
              <a:rPr lang="en-US" dirty="0" smtClean="0"/>
              <a:t>d(e2-5) = 15</a:t>
            </a:r>
          </a:p>
          <a:p>
            <a:r>
              <a:rPr lang="en-US" dirty="0" smtClean="0"/>
              <a:t>New unclassified links:</a:t>
            </a:r>
            <a:br>
              <a:rPr lang="en-US" dirty="0" smtClean="0"/>
            </a:br>
            <a:r>
              <a:rPr lang="en-US" dirty="0" smtClean="0"/>
              <a:t>e2-5,e2-6</a:t>
            </a:r>
          </a:p>
          <a:p>
            <a:pPr lvl="1"/>
            <a:r>
              <a:rPr lang="en-US" dirty="0" smtClean="0"/>
              <a:t>e2-4 is still the longest link in 2-4-5</a:t>
            </a:r>
            <a:endParaRPr lang="en-US" dirty="0"/>
          </a:p>
        </p:txBody>
      </p:sp>
      <p:grpSp>
        <p:nvGrpSpPr>
          <p:cNvPr id="4" name="Kanten"/>
          <p:cNvGrpSpPr/>
          <p:nvPr/>
        </p:nvGrpSpPr>
        <p:grpSpPr>
          <a:xfrm>
            <a:off x="4913765" y="2623861"/>
            <a:ext cx="4192242" cy="3600151"/>
            <a:chOff x="4913765" y="2623861"/>
            <a:chExt cx="4192242" cy="3600151"/>
          </a:xfrm>
        </p:grpSpPr>
        <p:cxnSp>
          <p:nvCxnSpPr>
            <p:cNvPr id="5" name="Gerader Verbinder 4"/>
            <p:cNvCxnSpPr>
              <a:stCxn id="23" idx="7"/>
              <a:endCxn id="24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/>
            <p:cNvCxnSpPr>
              <a:stCxn id="24" idx="2"/>
              <a:endCxn id="29" idx="5"/>
            </p:cNvCxnSpPr>
            <p:nvPr/>
          </p:nvCxnSpPr>
          <p:spPr>
            <a:xfrm flipH="1" flipV="1">
              <a:off x="4913765" y="3630794"/>
              <a:ext cx="928474" cy="193484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>
              <a:stCxn id="29" idx="7"/>
              <a:endCxn id="28" idx="2"/>
            </p:cNvCxnSpPr>
            <p:nvPr/>
          </p:nvCxnSpPr>
          <p:spPr>
            <a:xfrm flipV="1">
              <a:off x="4913765" y="2623861"/>
              <a:ext cx="1178356" cy="774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>
              <a:stCxn id="28" idx="5"/>
              <a:endCxn id="27" idx="0"/>
            </p:cNvCxnSpPr>
            <p:nvPr/>
          </p:nvCxnSpPr>
          <p:spPr>
            <a:xfrm>
              <a:off x="6372491" y="2739994"/>
              <a:ext cx="1028340" cy="774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>
              <a:stCxn id="28" idx="4"/>
              <a:endCxn id="24" idx="0"/>
            </p:cNvCxnSpPr>
            <p:nvPr/>
          </p:nvCxnSpPr>
          <p:spPr>
            <a:xfrm flipH="1">
              <a:off x="6006476" y="2788098"/>
              <a:ext cx="249882" cy="871943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>
              <a:stCxn id="24" idx="6"/>
              <a:endCxn id="27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>
              <a:stCxn id="25" idx="7"/>
              <a:endCxn id="27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24" idx="5"/>
              <a:endCxn id="25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25" idx="2"/>
              <a:endCxn id="23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26" idx="1"/>
              <a:endCxn id="23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26" idx="0"/>
              <a:endCxn id="25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>
              <a:stCxn id="26" idx="4"/>
              <a:endCxn id="30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31" idx="3"/>
              <a:endCxn id="30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>
              <a:stCxn id="31" idx="1"/>
              <a:endCxn id="25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32" idx="2"/>
              <a:endCxn id="25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32" idx="4"/>
              <a:endCxn id="31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>
              <a:stCxn id="26" idx="6"/>
              <a:endCxn id="31" idx="2"/>
            </p:cNvCxnSpPr>
            <p:nvPr/>
          </p:nvCxnSpPr>
          <p:spPr>
            <a:xfrm>
              <a:off x="6170713" y="5284558"/>
              <a:ext cx="1479496" cy="610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Knoten"/>
          <p:cNvGrpSpPr/>
          <p:nvPr/>
        </p:nvGrpSpPr>
        <p:grpSpPr>
          <a:xfrm>
            <a:off x="4633395" y="2459624"/>
            <a:ext cx="4636849" cy="3928625"/>
            <a:chOff x="289995" y="2348493"/>
            <a:chExt cx="4636849" cy="3928625"/>
          </a:xfrm>
        </p:grpSpPr>
        <p:sp>
          <p:nvSpPr>
            <p:cNvPr id="23" name="Ellipse 22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5" name="Ellipse 24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8" name="Ellipse 27"/>
            <p:cNvSpPr/>
            <p:nvPr/>
          </p:nvSpPr>
          <p:spPr>
            <a:xfrm>
              <a:off x="1748721" y="23484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289995" y="323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33" name="Kantenlabels"/>
          <p:cNvGrpSpPr/>
          <p:nvPr/>
        </p:nvGrpSpPr>
        <p:grpSpPr>
          <a:xfrm>
            <a:off x="5151039" y="2717931"/>
            <a:ext cx="3728959" cy="3709464"/>
            <a:chOff x="822879" y="2666578"/>
            <a:chExt cx="3728959" cy="3709464"/>
          </a:xfrm>
        </p:grpSpPr>
        <p:sp>
          <p:nvSpPr>
            <p:cNvPr id="34" name="Textfeld 3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629339" y="28512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822879" y="266657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868947" y="30095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050260" y="323800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251429" y="54952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363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D4 – </a:t>
            </a:r>
            <a:r>
              <a:rPr lang="en-US" dirty="0" smtClean="0"/>
              <a:t>TC(iii)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endParaRPr lang="en-US" dirty="0"/>
          </a:p>
        </p:txBody>
      </p:sp>
      <p:grpSp>
        <p:nvGrpSpPr>
          <p:cNvPr id="4" name="Kanten"/>
          <p:cNvGrpSpPr/>
          <p:nvPr/>
        </p:nvGrpSpPr>
        <p:grpSpPr>
          <a:xfrm>
            <a:off x="4913765" y="2623861"/>
            <a:ext cx="4192242" cy="3600151"/>
            <a:chOff x="4913765" y="2623861"/>
            <a:chExt cx="4192242" cy="3600151"/>
          </a:xfrm>
        </p:grpSpPr>
        <p:cxnSp>
          <p:nvCxnSpPr>
            <p:cNvPr id="5" name="Gerader Verbinder 4"/>
            <p:cNvCxnSpPr>
              <a:stCxn id="23" idx="7"/>
              <a:endCxn id="24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/>
            <p:cNvCxnSpPr>
              <a:stCxn id="24" idx="2"/>
              <a:endCxn id="29" idx="5"/>
            </p:cNvCxnSpPr>
            <p:nvPr/>
          </p:nvCxnSpPr>
          <p:spPr>
            <a:xfrm flipH="1" flipV="1">
              <a:off x="4913765" y="3630794"/>
              <a:ext cx="928474" cy="1934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>
              <a:stCxn id="29" idx="7"/>
              <a:endCxn id="28" idx="2"/>
            </p:cNvCxnSpPr>
            <p:nvPr/>
          </p:nvCxnSpPr>
          <p:spPr>
            <a:xfrm flipV="1">
              <a:off x="4913765" y="2623861"/>
              <a:ext cx="1178356" cy="77466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>
              <a:stCxn id="28" idx="5"/>
              <a:endCxn id="27" idx="0"/>
            </p:cNvCxnSpPr>
            <p:nvPr/>
          </p:nvCxnSpPr>
          <p:spPr>
            <a:xfrm>
              <a:off x="6372491" y="2739994"/>
              <a:ext cx="1028340" cy="77466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>
              <a:stCxn id="28" idx="4"/>
              <a:endCxn id="24" idx="0"/>
            </p:cNvCxnSpPr>
            <p:nvPr/>
          </p:nvCxnSpPr>
          <p:spPr>
            <a:xfrm flipH="1">
              <a:off x="6006476" y="2788098"/>
              <a:ext cx="249882" cy="8719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>
              <a:stCxn id="24" idx="6"/>
              <a:endCxn id="27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>
              <a:stCxn id="25" idx="7"/>
              <a:endCxn id="27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24" idx="5"/>
              <a:endCxn id="25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25" idx="2"/>
              <a:endCxn id="23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26" idx="1"/>
              <a:endCxn id="23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26" idx="0"/>
              <a:endCxn id="25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>
              <a:stCxn id="26" idx="4"/>
              <a:endCxn id="30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31" idx="3"/>
              <a:endCxn id="30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>
              <a:stCxn id="31" idx="1"/>
              <a:endCxn id="25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32" idx="2"/>
              <a:endCxn id="25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32" idx="4"/>
              <a:endCxn id="31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>
              <a:stCxn id="26" idx="6"/>
              <a:endCxn id="31" idx="2"/>
            </p:cNvCxnSpPr>
            <p:nvPr/>
          </p:nvCxnSpPr>
          <p:spPr>
            <a:xfrm>
              <a:off x="6170713" y="5284558"/>
              <a:ext cx="1479496" cy="610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Knoten"/>
          <p:cNvGrpSpPr/>
          <p:nvPr/>
        </p:nvGrpSpPr>
        <p:grpSpPr>
          <a:xfrm>
            <a:off x="4633395" y="2459624"/>
            <a:ext cx="4636849" cy="3928625"/>
            <a:chOff x="289995" y="2348493"/>
            <a:chExt cx="4636849" cy="3928625"/>
          </a:xfrm>
        </p:grpSpPr>
        <p:sp>
          <p:nvSpPr>
            <p:cNvPr id="23" name="Ellipse 22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5" name="Ellipse 24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8" name="Ellipse 27"/>
            <p:cNvSpPr/>
            <p:nvPr/>
          </p:nvSpPr>
          <p:spPr>
            <a:xfrm>
              <a:off x="1748721" y="23484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289995" y="323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33" name="Kantenlabels"/>
          <p:cNvGrpSpPr/>
          <p:nvPr/>
        </p:nvGrpSpPr>
        <p:grpSpPr>
          <a:xfrm>
            <a:off x="5151039" y="2717931"/>
            <a:ext cx="3728959" cy="3709464"/>
            <a:chOff x="822879" y="2666578"/>
            <a:chExt cx="3728959" cy="3709464"/>
          </a:xfrm>
        </p:grpSpPr>
        <p:sp>
          <p:nvSpPr>
            <p:cNvPr id="34" name="Textfeld 3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629339" y="28512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822879" y="266657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868947" y="30095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050260" y="323800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251429" y="54952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2288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</Words>
  <Application>Microsoft Office PowerPoint</Application>
  <PresentationFormat>Breitbild</PresentationFormat>
  <Paragraphs>321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Testgraph D1</vt:lpstr>
      <vt:lpstr>Testgraph D2</vt:lpstr>
      <vt:lpstr>Testgraph D3</vt:lpstr>
      <vt:lpstr>Testgraph D4 – Initial</vt:lpstr>
      <vt:lpstr>Testgraph D4 – TC (i)</vt:lpstr>
      <vt:lpstr>Testgraph D4 – CE (i)</vt:lpstr>
      <vt:lpstr>Testgraph D4 – TC(ii)</vt:lpstr>
      <vt:lpstr>Testgraph D4 – CE(ii)</vt:lpstr>
      <vt:lpstr>Testgraph D4 – TC(iii)</vt:lpstr>
      <vt:lpstr>Testgraph D5</vt:lpstr>
      <vt:lpstr>Testgraph E1</vt:lpstr>
      <vt:lpstr>Testgraph E1a</vt:lpstr>
      <vt:lpstr>Testgraph E2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Testgraph 1</dc:title>
  <dc:creator>Roland Kluge</dc:creator>
  <cp:lastModifiedBy>Roland Kluge</cp:lastModifiedBy>
  <cp:revision>86</cp:revision>
  <dcterms:created xsi:type="dcterms:W3CDTF">2015-09-28T09:57:46Z</dcterms:created>
  <dcterms:modified xsi:type="dcterms:W3CDTF">2016-04-26T13:21:01Z</dcterms:modified>
</cp:coreProperties>
</file>