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70" r:id="rId11"/>
    <p:sldId id="266" r:id="rId12"/>
    <p:sldId id="267" r:id="rId13"/>
    <p:sldId id="268" r:id="rId14"/>
    <p:sldId id="269" r:id="rId15"/>
    <p:sldId id="271" r:id="rId16"/>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84F62E1D-54BA-4026-8592-4361FCBB5AF8}" type="datetimeFigureOut">
              <a:rPr lang="en-IL" smtClean="0"/>
              <a:t>17/06/2022</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CD866213-E028-43CC-8154-6AFF9F63F537}" type="slidenum">
              <a:rPr lang="en-IL" smtClean="0"/>
              <a:t>‹#›</a:t>
            </a:fld>
            <a:endParaRPr lang="en-IL"/>
          </a:p>
        </p:txBody>
      </p:sp>
    </p:spTree>
    <p:extLst>
      <p:ext uri="{BB962C8B-B14F-4D97-AF65-F5344CB8AC3E}">
        <p14:creationId xmlns:p14="http://schemas.microsoft.com/office/powerpoint/2010/main" val="190060920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CD866213-E028-43CC-8154-6AFF9F63F537}" type="slidenum">
              <a:rPr lang="en-IL" smtClean="0"/>
              <a:t>14</a:t>
            </a:fld>
            <a:endParaRPr lang="en-IL"/>
          </a:p>
        </p:txBody>
      </p:sp>
    </p:spTree>
    <p:extLst>
      <p:ext uri="{BB962C8B-B14F-4D97-AF65-F5344CB8AC3E}">
        <p14:creationId xmlns:p14="http://schemas.microsoft.com/office/powerpoint/2010/main" val="398771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AD3124-D9DF-3215-1E3D-80172B3CA90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43E7D704-1B03-7482-AA9B-7B5B18240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C1AE4288-6080-50E0-5B4F-9BC08B64DD02}"/>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5" name="מציין מיקום של כותרת תחתונה 4">
            <a:extLst>
              <a:ext uri="{FF2B5EF4-FFF2-40B4-BE49-F238E27FC236}">
                <a16:creationId xmlns:a16="http://schemas.microsoft.com/office/drawing/2014/main" id="{F290B84F-148A-9CE8-D9C9-808E1691BE1C}"/>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6509C49B-7C36-6449-43CA-6535A83533E6}"/>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46090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5C2DE5-472B-65AA-D3EC-DBA8F81273B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1D6B2CA7-028F-F104-9509-EB03062817DA}"/>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3F5A69AB-16DF-9A1D-FD51-665772E7E6A6}"/>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5" name="מציין מיקום של כותרת תחתונה 4">
            <a:extLst>
              <a:ext uri="{FF2B5EF4-FFF2-40B4-BE49-F238E27FC236}">
                <a16:creationId xmlns:a16="http://schemas.microsoft.com/office/drawing/2014/main" id="{146EB24B-05B4-473E-4BEF-846376A47410}"/>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4642C18B-DA2B-1EEE-AF28-FEAF1C2EBE29}"/>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7580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DAF02B7-90C8-0549-3C1A-058A9392731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07017657-36F0-B43E-3B6F-84FF1B120B9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B8F2E1A2-F7AF-7357-3C8B-D7F948C93FDA}"/>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5" name="מציין מיקום של כותרת תחתונה 4">
            <a:extLst>
              <a:ext uri="{FF2B5EF4-FFF2-40B4-BE49-F238E27FC236}">
                <a16:creationId xmlns:a16="http://schemas.microsoft.com/office/drawing/2014/main" id="{B7C7917B-19C9-30DC-B1CF-29F24FA7F5C5}"/>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3A483D85-EA40-D6CB-1DBC-0413E30060F4}"/>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23692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5F5E59-AACD-802A-9E2B-3A73F14B7F63}"/>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7DA145C3-D48E-BA98-580E-34D5F2ACF7D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A5FBD8FB-2105-1238-AEFB-BCA535274431}"/>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5" name="מציין מיקום של כותרת תחתונה 4">
            <a:extLst>
              <a:ext uri="{FF2B5EF4-FFF2-40B4-BE49-F238E27FC236}">
                <a16:creationId xmlns:a16="http://schemas.microsoft.com/office/drawing/2014/main" id="{B3E63C40-B1F3-1120-4A38-23BEA56B266E}"/>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7AE4D903-4680-94B2-A53C-3278185AB9DF}"/>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55474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19D1DE-660C-5995-B117-9B978375ADD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8C9B7661-1B01-F94B-211F-D679D5835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BB3CE9A-43AF-8A05-3BEE-361CE01F9250}"/>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5" name="מציין מיקום של כותרת תחתונה 4">
            <a:extLst>
              <a:ext uri="{FF2B5EF4-FFF2-40B4-BE49-F238E27FC236}">
                <a16:creationId xmlns:a16="http://schemas.microsoft.com/office/drawing/2014/main" id="{CE474DBD-CF8A-EC5A-68A4-8ACFBC015DFE}"/>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C5931134-7EA8-1B73-15CD-61DD9F0A1F3D}"/>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52739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143AB9-F499-E68B-7B12-9C62D53AE53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266FC3E7-3C07-F194-7F9A-832D1A05597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8B154F67-7D96-E5D9-077A-F1A255B6EDA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DA1BA648-B007-F554-22AE-ECFC955894EF}"/>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6" name="מציין מיקום של כותרת תחתונה 5">
            <a:extLst>
              <a:ext uri="{FF2B5EF4-FFF2-40B4-BE49-F238E27FC236}">
                <a16:creationId xmlns:a16="http://schemas.microsoft.com/office/drawing/2014/main" id="{7680BE96-4ECF-3767-927F-A16BC0836F8A}"/>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DCDFA2D6-AAB5-5EAE-0A98-1CC1E45B6763}"/>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414804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7764B1-3C2E-493F-F43C-081DBB6425F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88DDDA6F-8DAC-3641-2EF8-E284F9467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42BF533-D43C-CD19-1C05-18C97033239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D799C98E-370D-76EC-FCD0-00A22797D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6D1D956-1926-4CFD-8A3D-9249E0C5C0E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2CC2CB1B-7E24-AD4A-9B4A-64CB10E613AE}"/>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8" name="מציין מיקום של כותרת תחתונה 7">
            <a:extLst>
              <a:ext uri="{FF2B5EF4-FFF2-40B4-BE49-F238E27FC236}">
                <a16:creationId xmlns:a16="http://schemas.microsoft.com/office/drawing/2014/main" id="{88A873C5-C6A0-A97A-D74A-D42D75B9FA9D}"/>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5FCE9781-619D-73F9-8478-ED1E47EB5391}"/>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100763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89B8B5-E799-907A-0890-4B6929DBAE66}"/>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91C2FE98-48EA-307A-DBC8-6C123F527F31}"/>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4" name="מציין מיקום של כותרת תחתונה 3">
            <a:extLst>
              <a:ext uri="{FF2B5EF4-FFF2-40B4-BE49-F238E27FC236}">
                <a16:creationId xmlns:a16="http://schemas.microsoft.com/office/drawing/2014/main" id="{8672C878-964F-500D-1110-60C4B912DD32}"/>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E697247B-4675-AFDC-D555-30413EA7547C}"/>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114594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4C14520-D3D6-BEBC-746B-1F848FBC4585}"/>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3" name="מציין מיקום של כותרת תחתונה 2">
            <a:extLst>
              <a:ext uri="{FF2B5EF4-FFF2-40B4-BE49-F238E27FC236}">
                <a16:creationId xmlns:a16="http://schemas.microsoft.com/office/drawing/2014/main" id="{0868DCEA-D9A3-702F-6A78-87160F307730}"/>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3B3B984B-DA55-C397-E184-DFDDCFB70A48}"/>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330266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F30027-DE81-C7B4-7EF0-E9E5433AE66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27FD064-9BE6-6B6B-8EAE-2FCA63180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6A6F209E-BA4F-8333-2FE5-24DB9EE0C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4BE1792-669B-4178-B3A7-D4CA013C8A57}"/>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6" name="מציין מיקום של כותרת תחתונה 5">
            <a:extLst>
              <a:ext uri="{FF2B5EF4-FFF2-40B4-BE49-F238E27FC236}">
                <a16:creationId xmlns:a16="http://schemas.microsoft.com/office/drawing/2014/main" id="{94D66020-A6FD-DB9B-5B81-627330C78E15}"/>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3B595661-3C2D-AB34-A88D-60CF761298B6}"/>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222063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586281-2EC5-F938-2D9D-46F11A13BE5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D1FBA348-A507-6C61-12B7-43087AB6E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8CA83F76-D2B5-F7C7-D685-0657BA3B6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8AFACEF-6D64-4683-64BA-BD9D7595EB2E}"/>
              </a:ext>
            </a:extLst>
          </p:cNvPr>
          <p:cNvSpPr>
            <a:spLocks noGrp="1"/>
          </p:cNvSpPr>
          <p:nvPr>
            <p:ph type="dt" sz="half" idx="10"/>
          </p:nvPr>
        </p:nvSpPr>
        <p:spPr/>
        <p:txBody>
          <a:bodyPr/>
          <a:lstStyle/>
          <a:p>
            <a:fld id="{674B62A3-0BAA-4283-AFEC-4263B47BD14B}" type="datetimeFigureOut">
              <a:rPr lang="en-IL" smtClean="0"/>
              <a:t>17/06/2022</a:t>
            </a:fld>
            <a:endParaRPr lang="en-IL"/>
          </a:p>
        </p:txBody>
      </p:sp>
      <p:sp>
        <p:nvSpPr>
          <p:cNvPr id="6" name="מציין מיקום של כותרת תחתונה 5">
            <a:extLst>
              <a:ext uri="{FF2B5EF4-FFF2-40B4-BE49-F238E27FC236}">
                <a16:creationId xmlns:a16="http://schemas.microsoft.com/office/drawing/2014/main" id="{D2D3BFF8-CC6E-3640-47FB-00061D55287F}"/>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334D6308-75B1-B22F-8288-653983BF7D4C}"/>
              </a:ext>
            </a:extLst>
          </p:cNvPr>
          <p:cNvSpPr>
            <a:spLocks noGrp="1"/>
          </p:cNvSpPr>
          <p:nvPr>
            <p:ph type="sldNum" sz="quarter" idx="12"/>
          </p:nvPr>
        </p:nvSpPr>
        <p:spPr/>
        <p:txBody>
          <a:bodyPr/>
          <a:lstStyle/>
          <a:p>
            <a:fld id="{6CFC699B-3494-448E-BE87-ED59E84D0C3A}" type="slidenum">
              <a:rPr lang="en-IL" smtClean="0"/>
              <a:t>‹#›</a:t>
            </a:fld>
            <a:endParaRPr lang="en-IL"/>
          </a:p>
        </p:txBody>
      </p:sp>
    </p:spTree>
    <p:extLst>
      <p:ext uri="{BB962C8B-B14F-4D97-AF65-F5344CB8AC3E}">
        <p14:creationId xmlns:p14="http://schemas.microsoft.com/office/powerpoint/2010/main" val="86470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4C7BAFE-17AE-F4A2-E942-845E7508FAE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F2FAC4AE-632B-186C-C076-47B0D3D1805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88AE8B2B-1401-973E-8620-052FD1E7F79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74B62A3-0BAA-4283-AFEC-4263B47BD14B}" type="datetimeFigureOut">
              <a:rPr lang="en-IL" smtClean="0"/>
              <a:t>17/06/2022</a:t>
            </a:fld>
            <a:endParaRPr lang="en-IL"/>
          </a:p>
        </p:txBody>
      </p:sp>
      <p:sp>
        <p:nvSpPr>
          <p:cNvPr id="5" name="מציין מיקום של כותרת תחתונה 4">
            <a:extLst>
              <a:ext uri="{FF2B5EF4-FFF2-40B4-BE49-F238E27FC236}">
                <a16:creationId xmlns:a16="http://schemas.microsoft.com/office/drawing/2014/main" id="{E09E55EF-5A7A-63E7-7815-C168124906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F6768DD2-65BA-3CEB-7EFD-F88615F2412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CFC699B-3494-448E-BE87-ED59E84D0C3A}" type="slidenum">
              <a:rPr lang="en-IL" smtClean="0"/>
              <a:t>‹#›</a:t>
            </a:fld>
            <a:endParaRPr lang="en-IL"/>
          </a:p>
        </p:txBody>
      </p:sp>
    </p:spTree>
    <p:extLst>
      <p:ext uri="{BB962C8B-B14F-4D97-AF65-F5344CB8AC3E}">
        <p14:creationId xmlns:p14="http://schemas.microsoft.com/office/powerpoint/2010/main" val="4150258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EC5C58-DADC-FDC2-B22A-02DBE7893F00}"/>
              </a:ext>
            </a:extLst>
          </p:cNvPr>
          <p:cNvSpPr>
            <a:spLocks noGrp="1"/>
          </p:cNvSpPr>
          <p:nvPr>
            <p:ph type="ctrTitle"/>
          </p:nvPr>
        </p:nvSpPr>
        <p:spPr>
          <a:xfrm>
            <a:off x="1136072" y="148696"/>
            <a:ext cx="9919854" cy="2105891"/>
          </a:xfrm>
        </p:spPr>
        <p:txBody>
          <a:bodyPr>
            <a:noAutofit/>
          </a:bodyPr>
          <a:lstStyle/>
          <a:p>
            <a:r>
              <a:rPr lang="en-US" sz="4800" dirty="0"/>
              <a:t>Topics in Information Systems and Programming Languages</a:t>
            </a:r>
            <a:endParaRPr lang="en-IL" sz="4800" dirty="0"/>
          </a:p>
        </p:txBody>
      </p:sp>
      <p:sp>
        <p:nvSpPr>
          <p:cNvPr id="3" name="כותרת משנה 2">
            <a:extLst>
              <a:ext uri="{FF2B5EF4-FFF2-40B4-BE49-F238E27FC236}">
                <a16:creationId xmlns:a16="http://schemas.microsoft.com/office/drawing/2014/main" id="{A9A85402-3588-4277-00C3-DAE2AFC52445}"/>
              </a:ext>
            </a:extLst>
          </p:cNvPr>
          <p:cNvSpPr>
            <a:spLocks noGrp="1"/>
          </p:cNvSpPr>
          <p:nvPr>
            <p:ph type="subTitle" idx="1"/>
          </p:nvPr>
        </p:nvSpPr>
        <p:spPr>
          <a:xfrm>
            <a:off x="4372251" y="2461500"/>
            <a:ext cx="3447495" cy="357403"/>
          </a:xfrm>
        </p:spPr>
        <p:txBody>
          <a:bodyPr>
            <a:normAutofit fontScale="92500" lnSpcReduction="20000"/>
          </a:bodyPr>
          <a:lstStyle/>
          <a:p>
            <a:r>
              <a:rPr lang="en-US" dirty="0"/>
              <a:t>Yaniv Krol &amp; Ron </a:t>
            </a:r>
            <a:r>
              <a:rPr lang="en-US" dirty="0" err="1"/>
              <a:t>Rachev</a:t>
            </a:r>
            <a:endParaRPr lang="en-IL" dirty="0"/>
          </a:p>
        </p:txBody>
      </p:sp>
      <p:sp>
        <p:nvSpPr>
          <p:cNvPr id="4" name="כותרת 1">
            <a:extLst>
              <a:ext uri="{FF2B5EF4-FFF2-40B4-BE49-F238E27FC236}">
                <a16:creationId xmlns:a16="http://schemas.microsoft.com/office/drawing/2014/main" id="{D03F6BA1-27E1-EA70-3014-FCCF5AD988A6}"/>
              </a:ext>
            </a:extLst>
          </p:cNvPr>
          <p:cNvSpPr txBox="1">
            <a:spLocks/>
          </p:cNvSpPr>
          <p:nvPr/>
        </p:nvSpPr>
        <p:spPr>
          <a:xfrm>
            <a:off x="1639767" y="3565236"/>
            <a:ext cx="9144000" cy="1112991"/>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Java and the Spring Boot framework</a:t>
            </a:r>
          </a:p>
        </p:txBody>
      </p:sp>
    </p:spTree>
    <p:extLst>
      <p:ext uri="{BB962C8B-B14F-4D97-AF65-F5344CB8AC3E}">
        <p14:creationId xmlns:p14="http://schemas.microsoft.com/office/powerpoint/2010/main" val="28402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rtl="0"/>
            <a:r>
              <a:rPr lang="en-US" sz="3600" kern="1200" dirty="0">
                <a:solidFill>
                  <a:srgbClr val="FFFFFF"/>
                </a:solidFill>
                <a:latin typeface="+mj-lt"/>
                <a:ea typeface="+mj-ea"/>
                <a:cs typeface="+mj-cs"/>
              </a:rPr>
              <a:t>JPA, Validation and Serialization Exampl</a:t>
            </a:r>
            <a:r>
              <a:rPr lang="en-US" sz="3600" dirty="0">
                <a:solidFill>
                  <a:srgbClr val="FFFFFF"/>
                </a:solidFill>
              </a:rPr>
              <a:t>e</a:t>
            </a:r>
            <a:endParaRPr lang="en-US" sz="3600" kern="1200" dirty="0">
              <a:solidFill>
                <a:srgbClr val="FFFFFF"/>
              </a:solidFill>
              <a:latin typeface="+mj-lt"/>
              <a:ea typeface="+mj-ea"/>
              <a:cs typeface="+mj-cs"/>
            </a:endParaRPr>
          </a:p>
        </p:txBody>
      </p:sp>
      <p:pic>
        <p:nvPicPr>
          <p:cNvPr id="4" name="תמונה 3">
            <a:extLst>
              <a:ext uri="{FF2B5EF4-FFF2-40B4-BE49-F238E27FC236}">
                <a16:creationId xmlns:a16="http://schemas.microsoft.com/office/drawing/2014/main" id="{FD568148-2EE8-2897-6E60-F834D4D1CFF3}"/>
              </a:ext>
            </a:extLst>
          </p:cNvPr>
          <p:cNvPicPr>
            <a:picLocks noChangeAspect="1"/>
          </p:cNvPicPr>
          <p:nvPr/>
        </p:nvPicPr>
        <p:blipFill>
          <a:blip r:embed="rId2"/>
          <a:stretch>
            <a:fillRect/>
          </a:stretch>
        </p:blipFill>
        <p:spPr>
          <a:xfrm>
            <a:off x="4705627" y="257175"/>
            <a:ext cx="6953250" cy="6343650"/>
          </a:xfrm>
          <a:prstGeom prst="rect">
            <a:avLst/>
          </a:prstGeom>
        </p:spPr>
      </p:pic>
    </p:spTree>
    <p:extLst>
      <p:ext uri="{BB962C8B-B14F-4D97-AF65-F5344CB8AC3E}">
        <p14:creationId xmlns:p14="http://schemas.microsoft.com/office/powerpoint/2010/main" val="80522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59A33C2E-48D4-AC64-9812-D505DE6C148B}"/>
              </a:ext>
            </a:extLst>
          </p:cNvPr>
          <p:cNvPicPr>
            <a:picLocks noChangeAspect="1"/>
          </p:cNvPicPr>
          <p:nvPr/>
        </p:nvPicPr>
        <p:blipFill>
          <a:blip r:embed="rId2"/>
          <a:stretch>
            <a:fillRect/>
          </a:stretch>
        </p:blipFill>
        <p:spPr>
          <a:xfrm>
            <a:off x="4483713" y="240145"/>
            <a:ext cx="7363323" cy="1542473"/>
          </a:xfrm>
          <a:prstGeom prst="rect">
            <a:avLst/>
          </a:prstGeom>
        </p:spPr>
      </p:pic>
      <p:pic>
        <p:nvPicPr>
          <p:cNvPr id="8" name="תמונה 7">
            <a:extLst>
              <a:ext uri="{FF2B5EF4-FFF2-40B4-BE49-F238E27FC236}">
                <a16:creationId xmlns:a16="http://schemas.microsoft.com/office/drawing/2014/main" id="{9188E0EC-D8C8-447A-EEBF-266AB6196986}"/>
              </a:ext>
            </a:extLst>
          </p:cNvPr>
          <p:cNvPicPr>
            <a:picLocks noChangeAspect="1"/>
          </p:cNvPicPr>
          <p:nvPr/>
        </p:nvPicPr>
        <p:blipFill>
          <a:blip r:embed="rId3"/>
          <a:stretch>
            <a:fillRect/>
          </a:stretch>
        </p:blipFill>
        <p:spPr>
          <a:xfrm>
            <a:off x="4483714" y="1967265"/>
            <a:ext cx="7363324" cy="4563957"/>
          </a:xfrm>
          <a:prstGeom prst="rect">
            <a:avLst/>
          </a:prstGeom>
        </p:spPr>
      </p:pic>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Custom Validator Example</a:t>
            </a:r>
          </a:p>
        </p:txBody>
      </p:sp>
    </p:spTree>
    <p:extLst>
      <p:ext uri="{BB962C8B-B14F-4D97-AF65-F5344CB8AC3E}">
        <p14:creationId xmlns:p14="http://schemas.microsoft.com/office/powerpoint/2010/main" val="368372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Service Layer Example</a:t>
            </a:r>
          </a:p>
        </p:txBody>
      </p:sp>
      <p:pic>
        <p:nvPicPr>
          <p:cNvPr id="4" name="תמונה 3">
            <a:extLst>
              <a:ext uri="{FF2B5EF4-FFF2-40B4-BE49-F238E27FC236}">
                <a16:creationId xmlns:a16="http://schemas.microsoft.com/office/drawing/2014/main" id="{DB2E1CC3-8C03-0C4A-FE51-D8447EA064DE}"/>
              </a:ext>
            </a:extLst>
          </p:cNvPr>
          <p:cNvPicPr>
            <a:picLocks noChangeAspect="1"/>
          </p:cNvPicPr>
          <p:nvPr/>
        </p:nvPicPr>
        <p:blipFill>
          <a:blip r:embed="rId2"/>
          <a:stretch>
            <a:fillRect/>
          </a:stretch>
        </p:blipFill>
        <p:spPr>
          <a:xfrm>
            <a:off x="4686808" y="454602"/>
            <a:ext cx="7156520" cy="5948795"/>
          </a:xfrm>
          <a:prstGeom prst="rect">
            <a:avLst/>
          </a:prstGeom>
        </p:spPr>
      </p:pic>
    </p:spTree>
    <p:extLst>
      <p:ext uri="{BB962C8B-B14F-4D97-AF65-F5344CB8AC3E}">
        <p14:creationId xmlns:p14="http://schemas.microsoft.com/office/powerpoint/2010/main" val="85005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Spring MVC (Model View Controller)</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algn="l" rtl="0"/>
            <a:r>
              <a:rPr lang="en-US" sz="2400" dirty="0"/>
              <a:t>Spring MVC is a Java framework which is used to build web applications. It follows the Model-View-Controller design pattern. It implements all the basic features of a core spring framework.</a:t>
            </a:r>
          </a:p>
          <a:p>
            <a:pPr algn="l" rtl="0"/>
            <a:r>
              <a:rPr lang="en-US" sz="2400" dirty="0"/>
              <a:t>A Spring MVC provides an elegant solution to use MVC in spring framework by the help of </a:t>
            </a:r>
            <a:r>
              <a:rPr lang="en-US" sz="2400" b="1" dirty="0" err="1"/>
              <a:t>DispatcherServlet</a:t>
            </a:r>
            <a:r>
              <a:rPr lang="en-US" sz="2400" dirty="0"/>
              <a:t>. Here, </a:t>
            </a:r>
            <a:r>
              <a:rPr lang="en-US" sz="2400" b="1" dirty="0" err="1"/>
              <a:t>DispatcherServlet</a:t>
            </a:r>
            <a:r>
              <a:rPr lang="en-US" sz="2400" dirty="0"/>
              <a:t> is a class that receives the incoming request and maps it to the right resource such as controllers, models, and views.</a:t>
            </a:r>
          </a:p>
          <a:p>
            <a:pPr marL="0" marR="304800" lvl="0" indent="0" algn="l" rtl="0">
              <a:lnSpc>
                <a:spcPct val="107000"/>
              </a:lnSpc>
              <a:spcBef>
                <a:spcPts val="0"/>
              </a:spcBef>
              <a:spcAft>
                <a:spcPts val="0"/>
              </a:spcAft>
              <a:buNone/>
            </a:pPr>
            <a:endParaRPr lang="en-IL" sz="20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תמונה 4">
            <a:extLst>
              <a:ext uri="{FF2B5EF4-FFF2-40B4-BE49-F238E27FC236}">
                <a16:creationId xmlns:a16="http://schemas.microsoft.com/office/drawing/2014/main" id="{9A260FC1-2534-2F2C-33BC-62285BD11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991" y="4295357"/>
            <a:ext cx="4201111" cy="2105319"/>
          </a:xfrm>
          <a:prstGeom prst="rect">
            <a:avLst/>
          </a:prstGeom>
        </p:spPr>
      </p:pic>
    </p:spTree>
    <p:extLst>
      <p:ext uri="{BB962C8B-B14F-4D97-AF65-F5344CB8AC3E}">
        <p14:creationId xmlns:p14="http://schemas.microsoft.com/office/powerpoint/2010/main" val="60718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Controller Example</a:t>
            </a:r>
          </a:p>
        </p:txBody>
      </p:sp>
      <p:pic>
        <p:nvPicPr>
          <p:cNvPr id="4" name="תמונה 3">
            <a:extLst>
              <a:ext uri="{FF2B5EF4-FFF2-40B4-BE49-F238E27FC236}">
                <a16:creationId xmlns:a16="http://schemas.microsoft.com/office/drawing/2014/main" id="{D725BCCA-A38F-5EB3-1093-23F8A7065D57}"/>
              </a:ext>
            </a:extLst>
          </p:cNvPr>
          <p:cNvPicPr>
            <a:picLocks noChangeAspect="1"/>
          </p:cNvPicPr>
          <p:nvPr/>
        </p:nvPicPr>
        <p:blipFill>
          <a:blip r:embed="rId3"/>
          <a:stretch>
            <a:fillRect/>
          </a:stretch>
        </p:blipFill>
        <p:spPr>
          <a:xfrm>
            <a:off x="4666349" y="122382"/>
            <a:ext cx="7030914" cy="6613236"/>
          </a:xfrm>
          <a:prstGeom prst="rect">
            <a:avLst/>
          </a:prstGeom>
        </p:spPr>
      </p:pic>
    </p:spTree>
    <p:extLst>
      <p:ext uri="{BB962C8B-B14F-4D97-AF65-F5344CB8AC3E}">
        <p14:creationId xmlns:p14="http://schemas.microsoft.com/office/powerpoint/2010/main" val="250628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To summarize</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0" marR="304800" lvl="0" indent="0" algn="l" rtl="0">
              <a:lnSpc>
                <a:spcPct val="107000"/>
              </a:lnSpc>
              <a:spcBef>
                <a:spcPts val="0"/>
              </a:spcBef>
              <a:spcAft>
                <a:spcPts val="0"/>
              </a:spcAft>
              <a:buNone/>
            </a:pPr>
            <a:r>
              <a:rPr lang="en-US" dirty="0">
                <a:solidFill>
                  <a:srgbClr val="282829"/>
                </a:solidFill>
                <a:effectLst/>
                <a:latin typeface="Calibri" panose="020F0502020204030204" pitchFamily="34" charset="0"/>
                <a:ea typeface="Calibri" panose="020F0502020204030204" pitchFamily="34" charset="0"/>
                <a:cs typeface="Arial" panose="020B0604020202020204" pitchFamily="34" charset="0"/>
              </a:rPr>
              <a:t>Overall, Java, together with the Spring Framework provide a lot of tools that enable the programmer to focus on the application and business logic, and less on compatibility and infrastructure.</a:t>
            </a:r>
          </a:p>
          <a:p>
            <a:pPr marL="0" marR="304800" lvl="0" indent="0" algn="l" rtl="0">
              <a:lnSpc>
                <a:spcPct val="107000"/>
              </a:lnSpc>
              <a:spcBef>
                <a:spcPts val="0"/>
              </a:spcBef>
              <a:spcAft>
                <a:spcPts val="0"/>
              </a:spcAft>
              <a:buNone/>
            </a:pPr>
            <a:r>
              <a:rPr lang="en-US" dirty="0">
                <a:solidFill>
                  <a:srgbClr val="282829"/>
                </a:solidFill>
                <a:latin typeface="Calibri" panose="020F0502020204030204" pitchFamily="34" charset="0"/>
                <a:ea typeface="Calibri" panose="020F0502020204030204" pitchFamily="34" charset="0"/>
                <a:cs typeface="Arial" panose="020B0604020202020204" pitchFamily="34" charset="0"/>
              </a:rPr>
              <a:t>The downside however, just like with any Java application, is the robustness of the code, and the number of lines, compared to other languages, needed to perform simple tasks, although the Spring Framework makes this a bit easier.</a:t>
            </a:r>
            <a:endParaRPr lang="en-US"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862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B39708-2CFC-B9DF-2C6B-FEF5BA8CAC56}"/>
              </a:ext>
            </a:extLst>
          </p:cNvPr>
          <p:cNvSpPr>
            <a:spLocks noGrp="1"/>
          </p:cNvSpPr>
          <p:nvPr>
            <p:ph type="title"/>
          </p:nvPr>
        </p:nvSpPr>
        <p:spPr/>
        <p:txBody>
          <a:bodyPr>
            <a:normAutofit/>
          </a:bodyPr>
          <a:lstStyle/>
          <a:p>
            <a:pPr algn="l"/>
            <a:r>
              <a:rPr lang="en-US" sz="6600" dirty="0"/>
              <a:t>Java</a:t>
            </a:r>
            <a:endParaRPr lang="en-IL" sz="6600" dirty="0"/>
          </a:p>
        </p:txBody>
      </p:sp>
      <p:sp>
        <p:nvSpPr>
          <p:cNvPr id="3" name="מציין מיקום תוכן 2">
            <a:extLst>
              <a:ext uri="{FF2B5EF4-FFF2-40B4-BE49-F238E27FC236}">
                <a16:creationId xmlns:a16="http://schemas.microsoft.com/office/drawing/2014/main" id="{8D14F3B3-1CA4-3DA6-FF50-CFD8686CF2AE}"/>
              </a:ext>
            </a:extLst>
          </p:cNvPr>
          <p:cNvSpPr>
            <a:spLocks noGrp="1"/>
          </p:cNvSpPr>
          <p:nvPr>
            <p:ph idx="1"/>
          </p:nvPr>
        </p:nvSpPr>
        <p:spPr>
          <a:xfrm>
            <a:off x="847078" y="1825625"/>
            <a:ext cx="10515600" cy="4351338"/>
          </a:xfrm>
        </p:spPr>
        <p:txBody>
          <a:bodyPr>
            <a:normAutofit/>
          </a:bodyPr>
          <a:lstStyle/>
          <a:p>
            <a:pPr algn="l" rtl="0"/>
            <a:r>
              <a:rPr lang="en-US" b="1" dirty="0"/>
              <a:t>Java</a:t>
            </a:r>
            <a:r>
              <a:rPr lang="en-US" dirty="0"/>
              <a:t> is a high-level, statically-typed, class-based, object-oriented programming language</a:t>
            </a:r>
          </a:p>
          <a:p>
            <a:pPr algn="l" rtl="0"/>
            <a:r>
              <a:rPr lang="en-US" dirty="0"/>
              <a:t>It is a general-purpose programming language intended to let programmers </a:t>
            </a:r>
            <a:r>
              <a:rPr lang="en-US" i="1" dirty="0"/>
              <a:t>write once, run anywhere</a:t>
            </a:r>
          </a:p>
          <a:p>
            <a:pPr algn="l" rtl="0"/>
            <a:r>
              <a:rPr lang="en-US" dirty="0"/>
              <a:t>Java is one of the most popular programming languages in use according to GitHub, particularly for client–server web applications, with a reported 9 million developers</a:t>
            </a:r>
            <a:endParaRPr lang="en-IL" dirty="0"/>
          </a:p>
        </p:txBody>
      </p:sp>
      <p:pic>
        <p:nvPicPr>
          <p:cNvPr id="1030" name="Picture 6">
            <a:extLst>
              <a:ext uri="{FF2B5EF4-FFF2-40B4-BE49-F238E27FC236}">
                <a16:creationId xmlns:a16="http://schemas.microsoft.com/office/drawing/2014/main" id="{8458AD2E-0CB6-B06C-4C18-58B3611F3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341" y="365124"/>
            <a:ext cx="72491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00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Java - Pros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p:txBody>
          <a:bodyPr>
            <a:normAutofit lnSpcReduction="10000"/>
          </a:bodyPr>
          <a:lstStyle/>
          <a:p>
            <a:pPr algn="l" rtl="0">
              <a:buFont typeface="Arial" panose="020B0604020202020204" pitchFamily="34" charset="0"/>
              <a:buChar char="•"/>
            </a:pPr>
            <a:r>
              <a:rPr lang="en-US" dirty="0"/>
              <a:t>Java is easy to learn. Java was designed to be easy to use and is therefore easy to write, compile, debug, and learn than other programming languages.</a:t>
            </a:r>
          </a:p>
          <a:p>
            <a:pPr algn="l" rtl="0">
              <a:buFont typeface="Arial" panose="020B0604020202020204" pitchFamily="34" charset="0"/>
              <a:buChar char="•"/>
            </a:pPr>
            <a:r>
              <a:rPr lang="en-US" dirty="0"/>
              <a:t>Java is object-oriented. This allows you to create modular programs and reusable code.</a:t>
            </a:r>
          </a:p>
          <a:p>
            <a:pPr algn="l" rtl="0">
              <a:buFont typeface="Arial" panose="020B0604020202020204" pitchFamily="34" charset="0"/>
              <a:buChar char="•"/>
            </a:pPr>
            <a:r>
              <a:rPr lang="en-US" dirty="0"/>
              <a:t>Java is platform-independent. One of the most significant advantages of Java is its ability to move easily from one computer system to another. The ability to run the same program on many different systems is crucial to World Wide Web software, and Java succeeds at this by being platform-independent at both the source and binary levels.</a:t>
            </a:r>
          </a:p>
          <a:p>
            <a:pPr algn="l" rtl="0"/>
            <a:endParaRPr lang="en-IL" dirty="0"/>
          </a:p>
        </p:txBody>
      </p:sp>
      <p:pic>
        <p:nvPicPr>
          <p:cNvPr id="4" name="Picture 6">
            <a:extLst>
              <a:ext uri="{FF2B5EF4-FFF2-40B4-BE49-F238E27FC236}">
                <a16:creationId xmlns:a16="http://schemas.microsoft.com/office/drawing/2014/main" id="{95E9CD14-3558-EB2D-CD1E-32B3AFFC1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341" y="365124"/>
            <a:ext cx="72491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1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Java - Cons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algn="l" rtl="0"/>
            <a:r>
              <a:rPr lang="en-US" sz="2400" b="1" dirty="0">
                <a:effectLst/>
              </a:rPr>
              <a:t>Java is slow and has a poor performance. </a:t>
            </a:r>
            <a:r>
              <a:rPr lang="en-US" sz="2400" dirty="0"/>
              <a:t>Java is memory-consuming and significantly slower than native languages such as C or C++. This slow performance is due to the extra level of compilation and abstraction by the JVM and because the code must be interpreted to the machine level code . Moreover, sometimes the garbage collector leads in the poor performance of Java as it consumes more CPU time.</a:t>
            </a:r>
          </a:p>
          <a:p>
            <a:pPr algn="l" rtl="0"/>
            <a:r>
              <a:rPr lang="en-US" sz="2400" b="1" dirty="0">
                <a:effectLst/>
              </a:rPr>
              <a:t>Verbose and Complex codes. </a:t>
            </a:r>
            <a:r>
              <a:rPr lang="en-US" sz="2400" dirty="0"/>
              <a:t>Java codes are verbose, meaning that there are many words in it and there are many long and complex sentences that are difficult to read and understand. This can reduce the readability of the code. Java focuses on being more manageable but at the same time, it must compromise it with the overly complex codes and long explanations for each thing.</a:t>
            </a:r>
          </a:p>
        </p:txBody>
      </p:sp>
      <p:pic>
        <p:nvPicPr>
          <p:cNvPr id="4" name="Picture 6">
            <a:extLst>
              <a:ext uri="{FF2B5EF4-FFF2-40B4-BE49-F238E27FC236}">
                <a16:creationId xmlns:a16="http://schemas.microsoft.com/office/drawing/2014/main" id="{E1B8C9A9-3208-60BE-9C8F-8739E3375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341" y="365124"/>
            <a:ext cx="72491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sz="4400" dirty="0">
                <a:effectLst/>
                <a:latin typeface="Calibri" panose="020F0502020204030204" pitchFamily="34" charset="0"/>
                <a:ea typeface="Calibri" panose="020F0502020204030204" pitchFamily="34" charset="0"/>
                <a:cs typeface="Arial" panose="020B0604020202020204" pitchFamily="34" charset="0"/>
              </a:rPr>
              <a:t>The Spring Framework (Spring)</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228600" marR="0" algn="l" rt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Spring Framework (Spring) is an open-source application framework that provides infrastructure support for developing Java applications.</a:t>
            </a:r>
            <a:endParaRPr lang="en-IL" sz="2400" dirty="0">
              <a:effectLst/>
              <a:latin typeface="Calibri" panose="020F0502020204030204" pitchFamily="34" charset="0"/>
              <a:ea typeface="Calibri" panose="020F0502020204030204" pitchFamily="34" charset="0"/>
              <a:cs typeface="Arial" panose="020B0604020202020204" pitchFamily="34" charset="0"/>
            </a:endParaRPr>
          </a:p>
          <a:p>
            <a:pPr marL="228600" marR="0" algn="l" rt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Spring is a secure, low-cost and flexible framework. Spring improves coding efficiency and reduces overall application development time because it is lightweight -- efficient at utilizing system resources -- and has a lot of support.</a:t>
            </a:r>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תמונה 3" descr="Spring Boot Architecture">
            <a:extLst>
              <a:ext uri="{FF2B5EF4-FFF2-40B4-BE49-F238E27FC236}">
                <a16:creationId xmlns:a16="http://schemas.microsoft.com/office/drawing/2014/main" id="{CEC33EC7-D70C-4B4F-0469-3BA460FBBC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4436" y="4045682"/>
            <a:ext cx="4133765" cy="2758447"/>
          </a:xfrm>
          <a:prstGeom prst="rect">
            <a:avLst/>
          </a:prstGeom>
          <a:noFill/>
          <a:ln>
            <a:noFill/>
          </a:ln>
        </p:spPr>
      </p:pic>
      <p:pic>
        <p:nvPicPr>
          <p:cNvPr id="7" name="תמונה 6">
            <a:extLst>
              <a:ext uri="{FF2B5EF4-FFF2-40B4-BE49-F238E27FC236}">
                <a16:creationId xmlns:a16="http://schemas.microsoft.com/office/drawing/2014/main" id="{2634347F-1E10-C936-A251-512F7D9D8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1691" y="365125"/>
            <a:ext cx="2417618" cy="1208809"/>
          </a:xfrm>
          <a:prstGeom prst="rect">
            <a:avLst/>
          </a:prstGeom>
        </p:spPr>
      </p:pic>
    </p:spTree>
    <p:extLst>
      <p:ext uri="{BB962C8B-B14F-4D97-AF65-F5344CB8AC3E}">
        <p14:creationId xmlns:p14="http://schemas.microsoft.com/office/powerpoint/2010/main" val="166338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The spring Framework - Pros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p:txBody>
          <a:bodyPr>
            <a:normAutofit/>
          </a:bodyPr>
          <a:lstStyle/>
          <a:p>
            <a:pPr marL="0" indent="0" algn="l" rtl="0">
              <a:buNone/>
            </a:pPr>
            <a:r>
              <a:rPr lang="en-US" sz="3200" dirty="0"/>
              <a:t>Open Source, Light weight, Flexible, Powerful Abstraction, Declarative Support, Highly Configurable, Lifecycle Management, Dependency Injection, Easy Testing, Secure, Supportive</a:t>
            </a:r>
          </a:p>
          <a:p>
            <a:pPr algn="l" rtl="0"/>
            <a:endParaRPr lang="en-IL" dirty="0"/>
          </a:p>
        </p:txBody>
      </p:sp>
      <p:pic>
        <p:nvPicPr>
          <p:cNvPr id="4" name="תמונה 3">
            <a:extLst>
              <a:ext uri="{FF2B5EF4-FFF2-40B4-BE49-F238E27FC236}">
                <a16:creationId xmlns:a16="http://schemas.microsoft.com/office/drawing/2014/main" id="{DB6EEEAF-A460-92B0-2187-3B76B252D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691" y="365125"/>
            <a:ext cx="2417618" cy="1208809"/>
          </a:xfrm>
          <a:prstGeom prst="rect">
            <a:avLst/>
          </a:prstGeom>
        </p:spPr>
      </p:pic>
    </p:spTree>
    <p:extLst>
      <p:ext uri="{BB962C8B-B14F-4D97-AF65-F5344CB8AC3E}">
        <p14:creationId xmlns:p14="http://schemas.microsoft.com/office/powerpoint/2010/main" val="237189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lstStyle/>
          <a:p>
            <a:pPr algn="l" rtl="0"/>
            <a:r>
              <a:rPr lang="en-US" dirty="0"/>
              <a:t>The spring Framework - Cons</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Complexity</a:t>
            </a:r>
            <a:r>
              <a:rPr lang="en-IL" altLang="en-IL" dirty="0">
                <a:latin typeface="Calibri" panose="020F0502020204030204" pitchFamily="34" charset="0"/>
                <a:cs typeface="Arial" panose="020B0604020202020204" pitchFamily="34" charset="0"/>
              </a:rPr>
              <a:t>: Working with Spring is more complex. It requires a lot of expertise. </a:t>
            </a:r>
            <a:endParaRPr lang="en-US" altLang="en-IL" dirty="0">
              <a:latin typeface="Calibri" panose="020F0502020204030204" pitchFamily="34" charset="0"/>
              <a:cs typeface="Arial" panose="020B0604020202020204" pitchFamily="34" charset="0"/>
            </a:endParaRPr>
          </a:p>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Parallel Mechanism</a:t>
            </a:r>
            <a:r>
              <a:rPr lang="en-IL" altLang="en-IL" dirty="0">
                <a:latin typeface="Calibri" panose="020F0502020204030204" pitchFamily="34" charset="0"/>
                <a:cs typeface="Arial" panose="020B0604020202020204" pitchFamily="34" charset="0"/>
              </a:rPr>
              <a:t>: It provides multiple options to developers. These options create confusion to developers that </a:t>
            </a:r>
            <a:r>
              <a:rPr lang="en-US" altLang="en-IL" dirty="0">
                <a:latin typeface="Calibri" panose="020F0502020204030204" pitchFamily="34" charset="0"/>
                <a:cs typeface="Arial" panose="020B0604020202020204" pitchFamily="34" charset="0"/>
              </a:rPr>
              <a:t>must decide which</a:t>
            </a:r>
            <a:r>
              <a:rPr lang="en-IL" altLang="en-IL" dirty="0">
                <a:latin typeface="Calibri" panose="020F0502020204030204" pitchFamily="34" charset="0"/>
                <a:cs typeface="Arial" panose="020B0604020202020204" pitchFamily="34" charset="0"/>
              </a:rPr>
              <a:t> feature to use and which not and wrong decisions may lead to significant delays. </a:t>
            </a:r>
          </a:p>
          <a:p>
            <a:pPr lvl="0" algn="l" rtl="0" fontAlgn="base">
              <a:lnSpc>
                <a:spcPct val="107000"/>
              </a:lnSpc>
              <a:spcBef>
                <a:spcPts val="0"/>
              </a:spcBef>
              <a:spcAft>
                <a:spcPts val="800"/>
              </a:spcAft>
              <a:buClrTx/>
              <a:buSzTx/>
              <a:tabLst/>
            </a:pPr>
            <a:r>
              <a:rPr lang="en-IL" altLang="en-IL" b="1" dirty="0">
                <a:latin typeface="Calibri" panose="020F0502020204030204" pitchFamily="34" charset="0"/>
                <a:cs typeface="Arial" panose="020B0604020202020204" pitchFamily="34" charset="0"/>
              </a:rPr>
              <a:t>High Learning Curve</a:t>
            </a:r>
            <a:r>
              <a:rPr lang="en-IL" altLang="en-IL" dirty="0">
                <a:latin typeface="Calibri" panose="020F0502020204030204" pitchFamily="34" charset="0"/>
                <a:cs typeface="Arial" panose="020B0604020202020204" pitchFamily="34" charset="0"/>
              </a:rPr>
              <a:t>. </a:t>
            </a:r>
          </a:p>
        </p:txBody>
      </p:sp>
      <p:pic>
        <p:nvPicPr>
          <p:cNvPr id="4" name="תמונה 3">
            <a:extLst>
              <a:ext uri="{FF2B5EF4-FFF2-40B4-BE49-F238E27FC236}">
                <a16:creationId xmlns:a16="http://schemas.microsoft.com/office/drawing/2014/main" id="{332A557F-81CF-FBE2-D18E-9AF7D5E45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691" y="365125"/>
            <a:ext cx="2417618" cy="1208809"/>
          </a:xfrm>
          <a:prstGeom prst="rect">
            <a:avLst/>
          </a:prstGeom>
        </p:spPr>
      </p:pic>
    </p:spTree>
    <p:extLst>
      <p:ext uri="{BB962C8B-B14F-4D97-AF65-F5344CB8AC3E}">
        <p14:creationId xmlns:p14="http://schemas.microsoft.com/office/powerpoint/2010/main" val="109165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JPA (</a:t>
            </a:r>
            <a:r>
              <a:rPr lang="en-US" dirty="0">
                <a:solidFill>
                  <a:srgbClr val="202124"/>
                </a:solidFill>
                <a:effectLst/>
                <a:latin typeface="Calibri Light" panose="020F0302020204030204" pitchFamily="34" charset="0"/>
                <a:ea typeface="Calibri" panose="020F0502020204030204" pitchFamily="34" charset="0"/>
                <a:cs typeface="Arial" panose="020B0604020202020204" pitchFamily="34" charset="0"/>
              </a:rPr>
              <a:t>Java Persistence API)</a:t>
            </a:r>
            <a:r>
              <a:rPr lang="en-US" dirty="0"/>
              <a:t> –                            SQL Database Abstraction</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Separates SQL from other logic. This lets you work with a higher level of abstraction as you can navigate through related classes, “reduces” the amount of SQL you should write, simplifying those operations with some generic methods, and JPA makes the translation of the objects you send into SQL.</a:t>
            </a:r>
            <a:endParaRPr lang="en-IL" sz="2400" dirty="0">
              <a:effectLst/>
              <a:latin typeface="Calibri" panose="020F0502020204030204" pitchFamily="34" charset="0"/>
              <a:ea typeface="Calibri" panose="020F0502020204030204" pitchFamily="34"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Integrates with Java Bean Validation.</a:t>
            </a:r>
            <a:endParaRPr lang="en-IL" sz="24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Access is portable across databases by default. Useful when you have enterprise clients which can either be SQL Server, MySQL, DB2 or Oracle. So you can support more clients.</a:t>
            </a:r>
            <a:endParaRPr lang="en-IL" sz="2400" dirty="0">
              <a:solidFill>
                <a:srgbClr val="282829"/>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Learn about @GeneratedValue annotation in JPA - Part 2 - Huong Dan Java">
            <a:extLst>
              <a:ext uri="{FF2B5EF4-FFF2-40B4-BE49-F238E27FC236}">
                <a16:creationId xmlns:a16="http://schemas.microsoft.com/office/drawing/2014/main" id="{0A48B064-B195-BB72-8E77-03C603098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4178" y="369275"/>
            <a:ext cx="2389622" cy="132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31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74C98-4CB1-FC4D-0B9D-F5FC882C98A9}"/>
              </a:ext>
            </a:extLst>
          </p:cNvPr>
          <p:cNvSpPr>
            <a:spLocks noGrp="1"/>
          </p:cNvSpPr>
          <p:nvPr>
            <p:ph type="title"/>
          </p:nvPr>
        </p:nvSpPr>
        <p:spPr/>
        <p:txBody>
          <a:bodyPr>
            <a:normAutofit/>
          </a:bodyPr>
          <a:lstStyle/>
          <a:p>
            <a:pPr algn="l" rtl="0"/>
            <a:r>
              <a:rPr lang="en-US" dirty="0"/>
              <a:t>Serialization and Validation</a:t>
            </a:r>
            <a:endParaRPr lang="en-IL" dirty="0"/>
          </a:p>
        </p:txBody>
      </p:sp>
      <p:sp>
        <p:nvSpPr>
          <p:cNvPr id="3" name="מציין מיקום תוכן 2">
            <a:extLst>
              <a:ext uri="{FF2B5EF4-FFF2-40B4-BE49-F238E27FC236}">
                <a16:creationId xmlns:a16="http://schemas.microsoft.com/office/drawing/2014/main" id="{A3A914CB-14AE-F5E9-CC23-5C3E5BE5864F}"/>
              </a:ext>
            </a:extLst>
          </p:cNvPr>
          <p:cNvSpPr>
            <a:spLocks noGrp="1"/>
          </p:cNvSpPr>
          <p:nvPr>
            <p:ph idx="1"/>
          </p:nvPr>
        </p:nvSpPr>
        <p:spPr>
          <a:xfrm>
            <a:off x="838200" y="1870013"/>
            <a:ext cx="10515600" cy="4351338"/>
          </a:xfrm>
        </p:spPr>
        <p:txBody>
          <a:bodyPr>
            <a:noAutofit/>
          </a:bodyPr>
          <a:lstStyle/>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latin typeface="Segoe UI" panose="020B0502040204020203" pitchFamily="34" charset="0"/>
                <a:ea typeface="Times New Roman" panose="02020603050405020304" pitchFamily="18" charset="0"/>
                <a:cs typeface="Arial" panose="020B0604020202020204" pitchFamily="34" charset="0"/>
              </a:rPr>
              <a:t>Java provides an easy way to serialize and deserialize objects to and from JSON via Jackson .</a:t>
            </a:r>
            <a:endPar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endParaRP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effectLst/>
                <a:latin typeface="Segoe UI" panose="020B0502040204020203" pitchFamily="34" charset="0"/>
                <a:ea typeface="Times New Roman" panose="02020603050405020304" pitchFamily="18" charset="0"/>
                <a:cs typeface="Arial" panose="020B0604020202020204" pitchFamily="34" charset="0"/>
              </a:rPr>
              <a:t>We can easily validate object fields using Java’s validations library – built in or custom defined. This lets us have richer validation logic than what could be provided by database.</a:t>
            </a:r>
          </a:p>
          <a:p>
            <a:pPr marL="342900" marR="304800" lvl="0" indent="-342900" algn="l" rtl="0">
              <a:lnSpc>
                <a:spcPct val="107000"/>
              </a:lnSpc>
              <a:spcBef>
                <a:spcPts val="0"/>
              </a:spcBef>
              <a:spcAft>
                <a:spcPts val="0"/>
              </a:spcAft>
              <a:buFont typeface="Symbol" panose="05050102010706020507" pitchFamily="18" charset="2"/>
              <a:buChar char=""/>
            </a:pPr>
            <a:r>
              <a:rPr lang="en-US" sz="2400" dirty="0">
                <a:solidFill>
                  <a:srgbClr val="282829"/>
                </a:solidFill>
                <a:latin typeface="Segoe UI" panose="020B0502040204020203" pitchFamily="34" charset="0"/>
                <a:ea typeface="Calibri" panose="020F0502020204030204" pitchFamily="34" charset="0"/>
                <a:cs typeface="Arial" panose="020B0604020202020204" pitchFamily="34" charset="0"/>
              </a:rPr>
              <a:t>Both are used via annotations, which is decoupled from the business logic.</a:t>
            </a:r>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תמונה 5">
            <a:extLst>
              <a:ext uri="{FF2B5EF4-FFF2-40B4-BE49-F238E27FC236}">
                <a16:creationId xmlns:a16="http://schemas.microsoft.com/office/drawing/2014/main" id="{05DEFD74-27E7-05DF-0FDF-1D059B275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836" y="4524540"/>
            <a:ext cx="3842327" cy="1876136"/>
          </a:xfrm>
          <a:prstGeom prst="rect">
            <a:avLst/>
          </a:prstGeom>
        </p:spPr>
      </p:pic>
    </p:spTree>
    <p:extLst>
      <p:ext uri="{BB962C8B-B14F-4D97-AF65-F5344CB8AC3E}">
        <p14:creationId xmlns:p14="http://schemas.microsoft.com/office/powerpoint/2010/main" val="22359543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844</Words>
  <Application>Microsoft Office PowerPoint</Application>
  <PresentationFormat>מסך רחב</PresentationFormat>
  <Paragraphs>42</Paragraphs>
  <Slides>15</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15</vt:i4>
      </vt:variant>
    </vt:vector>
  </HeadingPairs>
  <TitlesOfParts>
    <vt:vector size="21" baseType="lpstr">
      <vt:lpstr>Arial</vt:lpstr>
      <vt:lpstr>Calibri</vt:lpstr>
      <vt:lpstr>Calibri Light</vt:lpstr>
      <vt:lpstr>Segoe UI</vt:lpstr>
      <vt:lpstr>Symbol</vt:lpstr>
      <vt:lpstr>ערכת נושא Office</vt:lpstr>
      <vt:lpstr>Topics in Information Systems and Programming Languages</vt:lpstr>
      <vt:lpstr>Java</vt:lpstr>
      <vt:lpstr>Java - Pros</vt:lpstr>
      <vt:lpstr>Java - Cons</vt:lpstr>
      <vt:lpstr>The Spring Framework (Spring)</vt:lpstr>
      <vt:lpstr>The spring Framework - Pros</vt:lpstr>
      <vt:lpstr>The spring Framework - Cons</vt:lpstr>
      <vt:lpstr>JPA (Java Persistence API) –                            SQL Database Abstraction</vt:lpstr>
      <vt:lpstr>Serialization and Validation</vt:lpstr>
      <vt:lpstr>JPA, Validation and Serialization Example</vt:lpstr>
      <vt:lpstr>Custom Validator Example</vt:lpstr>
      <vt:lpstr>Service Layer Example</vt:lpstr>
      <vt:lpstr>Spring MVC (Model View Controller)</vt:lpstr>
      <vt:lpstr>Controller Example</vt:lpstr>
      <vt:lpstr>To summarize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in Information Systems and Programming Languages</dc:title>
  <dc:creator>Yaniv Krol</dc:creator>
  <cp:lastModifiedBy>Yaniv Krol</cp:lastModifiedBy>
  <cp:revision>12</cp:revision>
  <dcterms:created xsi:type="dcterms:W3CDTF">2022-06-11T12:41:00Z</dcterms:created>
  <dcterms:modified xsi:type="dcterms:W3CDTF">2022-06-17T20:08:06Z</dcterms:modified>
</cp:coreProperties>
</file>