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Font Sanchez" initials="MFS" lastIdx="1" clrIdx="0">
    <p:extLst>
      <p:ext uri="{19B8F6BF-5375-455C-9EA6-DF929625EA0E}">
        <p15:presenceInfo xmlns:p15="http://schemas.microsoft.com/office/powerpoint/2012/main" userId="S-1-5-21-2915997116-4131603029-1789207793-1005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DE3"/>
    <a:srgbClr val="FBEDE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90" y="4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9AFE-9490-49E1-B673-A687FD6D310A}" type="datetimeFigureOut">
              <a:rPr lang="es-ES" smtClean="0"/>
              <a:t>26/04/2018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29C2-C68D-4843-A0D2-25FAD34CE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228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9AFE-9490-49E1-B673-A687FD6D310A}" type="datetimeFigureOut">
              <a:rPr lang="es-ES" smtClean="0"/>
              <a:t>26/04/2018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29C2-C68D-4843-A0D2-25FAD34CE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304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9AFE-9490-49E1-B673-A687FD6D310A}" type="datetimeFigureOut">
              <a:rPr lang="es-ES" smtClean="0"/>
              <a:t>26/04/2018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29C2-C68D-4843-A0D2-25FAD34CE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727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9AFE-9490-49E1-B673-A687FD6D310A}" type="datetimeFigureOut">
              <a:rPr lang="es-ES" smtClean="0"/>
              <a:t>26/04/2018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29C2-C68D-4843-A0D2-25FAD34CE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224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9AFE-9490-49E1-B673-A687FD6D310A}" type="datetimeFigureOut">
              <a:rPr lang="es-ES" smtClean="0"/>
              <a:t>26/04/2018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29C2-C68D-4843-A0D2-25FAD34CE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34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9AFE-9490-49E1-B673-A687FD6D310A}" type="datetimeFigureOut">
              <a:rPr lang="es-ES" smtClean="0"/>
              <a:t>26/04/2018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29C2-C68D-4843-A0D2-25FAD34CE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0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9AFE-9490-49E1-B673-A687FD6D310A}" type="datetimeFigureOut">
              <a:rPr lang="es-ES" smtClean="0"/>
              <a:t>26/04/2018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29C2-C68D-4843-A0D2-25FAD34CE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81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9AFE-9490-49E1-B673-A687FD6D310A}" type="datetimeFigureOut">
              <a:rPr lang="es-ES" smtClean="0"/>
              <a:t>26/04/2018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29C2-C68D-4843-A0D2-25FAD34CE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381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9AFE-9490-49E1-B673-A687FD6D310A}" type="datetimeFigureOut">
              <a:rPr lang="es-ES" smtClean="0"/>
              <a:t>26/04/2018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29C2-C68D-4843-A0D2-25FAD34CE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08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9AFE-9490-49E1-B673-A687FD6D310A}" type="datetimeFigureOut">
              <a:rPr lang="es-ES" smtClean="0"/>
              <a:t>26/04/2018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29C2-C68D-4843-A0D2-25FAD34CE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285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9AFE-9490-49E1-B673-A687FD6D310A}" type="datetimeFigureOut">
              <a:rPr lang="es-ES" smtClean="0"/>
              <a:t>26/04/2018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29C2-C68D-4843-A0D2-25FAD34CE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961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A9AFE-9490-49E1-B673-A687FD6D310A}" type="datetimeFigureOut">
              <a:rPr lang="es-ES" smtClean="0"/>
              <a:t>26/04/2018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E29C2-C68D-4843-A0D2-25FAD34CE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828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700217" y="381220"/>
            <a:ext cx="10989275" cy="6299665"/>
          </a:xfrm>
          <a:prstGeom prst="roundRect">
            <a:avLst>
              <a:gd name="adj" fmla="val 2283"/>
            </a:avLst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GB" sz="1100" dirty="0">
              <a:latin typeface="+mj-lt"/>
              <a:cs typeface="Amiri Quran" panose="00000500000000000000" pitchFamily="2" charset="-78"/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2942961" y="3797658"/>
            <a:ext cx="1120345" cy="683740"/>
          </a:xfrm>
          <a:prstGeom prst="roundRect">
            <a:avLst/>
          </a:prstGeom>
          <a:solidFill>
            <a:srgbClr val="FBEDE2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b="1" dirty="0" smtClean="0">
                <a:latin typeface="+mj-lt"/>
                <a:cs typeface="Amiri Quran" panose="00000500000000000000" pitchFamily="2" charset="-78"/>
              </a:rPr>
              <a:t>Procuring Entity</a:t>
            </a:r>
            <a:endParaRPr lang="en-GB" sz="1100" b="1" dirty="0">
              <a:latin typeface="+mj-lt"/>
              <a:cs typeface="Amiri Quran" panose="00000500000000000000" pitchFamily="2" charset="-78"/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7154557" y="3797658"/>
            <a:ext cx="1120345" cy="683740"/>
          </a:xfrm>
          <a:prstGeom prst="roundRect">
            <a:avLst/>
          </a:prstGeom>
          <a:solidFill>
            <a:srgbClr val="FBEDE2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+mj-lt"/>
                <a:cs typeface="Amiri Quran" panose="00000500000000000000" pitchFamily="2" charset="-78"/>
              </a:rPr>
              <a:t>Buyer</a:t>
            </a:r>
            <a:endParaRPr lang="en-GB" sz="1100" dirty="0">
              <a:latin typeface="+mj-lt"/>
              <a:cs typeface="Amiri Quran" panose="00000500000000000000" pitchFamily="2" charset="-78"/>
            </a:endParaRPr>
          </a:p>
        </p:txBody>
      </p:sp>
      <p:cxnSp>
        <p:nvCxnSpPr>
          <p:cNvPr id="13" name="Conector recto de flecha 12"/>
          <p:cNvCxnSpPr>
            <a:stCxn id="5" idx="3"/>
            <a:endCxn id="9" idx="1"/>
          </p:cNvCxnSpPr>
          <p:nvPr/>
        </p:nvCxnSpPr>
        <p:spPr>
          <a:xfrm>
            <a:off x="4063306" y="4139528"/>
            <a:ext cx="3091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955567" y="3745023"/>
            <a:ext cx="1306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 smtClean="0">
                <a:latin typeface="+mj-lt"/>
              </a:rPr>
              <a:t>Buys through a </a:t>
            </a:r>
          </a:p>
          <a:p>
            <a:pPr algn="ctr"/>
            <a:r>
              <a:rPr lang="en-GB" sz="1000" i="1" dirty="0" smtClean="0">
                <a:latin typeface="+mj-lt"/>
              </a:rPr>
              <a:t>(buys on behalf of)</a:t>
            </a:r>
            <a:endParaRPr lang="en-GB" sz="1000" i="1" dirty="0">
              <a:latin typeface="+mj-lt"/>
            </a:endParaRPr>
          </a:p>
        </p:txBody>
      </p:sp>
      <p:cxnSp>
        <p:nvCxnSpPr>
          <p:cNvPr id="20" name="Conector curvado 19"/>
          <p:cNvCxnSpPr/>
          <p:nvPr/>
        </p:nvCxnSpPr>
        <p:spPr>
          <a:xfrm flipH="1">
            <a:off x="3503134" y="4221908"/>
            <a:ext cx="560172" cy="341870"/>
          </a:xfrm>
          <a:prstGeom prst="curvedConnector4">
            <a:avLst>
              <a:gd name="adj1" fmla="val -68750"/>
              <a:gd name="adj2" fmla="val 2487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4193694" y="4842265"/>
            <a:ext cx="1306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 smtClean="0">
                <a:latin typeface="+mj-lt"/>
              </a:rPr>
              <a:t>Joint procurement</a:t>
            </a:r>
            <a:endParaRPr lang="en-GB" sz="1000" i="1" dirty="0">
              <a:latin typeface="+mj-lt"/>
            </a:endParaRPr>
          </a:p>
        </p:txBody>
      </p:sp>
      <p:sp>
        <p:nvSpPr>
          <p:cNvPr id="26" name="Rectángulo redondeado 25"/>
          <p:cNvSpPr/>
          <p:nvPr/>
        </p:nvSpPr>
        <p:spPr>
          <a:xfrm>
            <a:off x="4044256" y="5613195"/>
            <a:ext cx="2109402" cy="292442"/>
          </a:xfrm>
          <a:prstGeom prst="roundRect">
            <a:avLst/>
          </a:prstGeom>
          <a:solidFill>
            <a:srgbClr val="E8FDE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 smtClean="0">
                <a:latin typeface="+mj-lt"/>
                <a:cs typeface="Amiri Quran" panose="00000500000000000000" pitchFamily="2" charset="-78"/>
              </a:rPr>
              <a:t>Procuring Entity Type: </a:t>
            </a:r>
            <a:r>
              <a:rPr lang="en-GB" sz="800" i="1" dirty="0" smtClean="0">
                <a:latin typeface="+mj-lt"/>
                <a:cs typeface="Amiri Quran" panose="00000500000000000000" pitchFamily="2" charset="-78"/>
              </a:rPr>
              <a:t>Contracting Authority, Contracting Entity</a:t>
            </a:r>
            <a:endParaRPr lang="en-GB" sz="800" i="1" dirty="0">
              <a:latin typeface="+mj-lt"/>
              <a:cs typeface="Amiri Quran" panose="00000500000000000000" pitchFamily="2" charset="-78"/>
            </a:endParaRPr>
          </a:p>
        </p:txBody>
      </p:sp>
      <p:sp>
        <p:nvSpPr>
          <p:cNvPr id="27" name="Rectángulo redondeado 26"/>
          <p:cNvSpPr/>
          <p:nvPr/>
        </p:nvSpPr>
        <p:spPr>
          <a:xfrm>
            <a:off x="4063305" y="6202204"/>
            <a:ext cx="2090353" cy="292442"/>
          </a:xfrm>
          <a:prstGeom prst="roundRect">
            <a:avLst/>
          </a:prstGeom>
          <a:solidFill>
            <a:srgbClr val="E8FDE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 smtClean="0">
                <a:latin typeface="+mj-lt"/>
                <a:cs typeface="Amiri Quran" panose="00000500000000000000" pitchFamily="2" charset="-78"/>
              </a:rPr>
              <a:t>Procuring Entity Role Type: </a:t>
            </a:r>
            <a:r>
              <a:rPr lang="en-GB" sz="800" i="1" dirty="0" smtClean="0">
                <a:latin typeface="+mj-lt"/>
                <a:cs typeface="Amiri Quran" panose="00000500000000000000" pitchFamily="2" charset="-78"/>
              </a:rPr>
              <a:t>Joint Procurement Member, Joint Procurement Lead</a:t>
            </a:r>
            <a:endParaRPr lang="en-GB" sz="800" i="1" dirty="0">
              <a:latin typeface="+mj-lt"/>
              <a:cs typeface="Amiri Quran" panose="00000500000000000000" pitchFamily="2" charset="-78"/>
            </a:endParaRPr>
          </a:p>
        </p:txBody>
      </p:sp>
      <p:cxnSp>
        <p:nvCxnSpPr>
          <p:cNvPr id="28" name="Conector angular 27"/>
          <p:cNvCxnSpPr/>
          <p:nvPr/>
        </p:nvCxnSpPr>
        <p:spPr>
          <a:xfrm rot="16200000" flipH="1">
            <a:off x="3081033" y="4796407"/>
            <a:ext cx="1278018" cy="648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angular 28"/>
          <p:cNvCxnSpPr/>
          <p:nvPr/>
        </p:nvCxnSpPr>
        <p:spPr>
          <a:xfrm rot="16200000" flipH="1">
            <a:off x="2794305" y="5088425"/>
            <a:ext cx="1872000" cy="648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ángulo redondeado 29"/>
          <p:cNvSpPr/>
          <p:nvPr/>
        </p:nvSpPr>
        <p:spPr>
          <a:xfrm>
            <a:off x="8266144" y="5514338"/>
            <a:ext cx="2109402" cy="425153"/>
          </a:xfrm>
          <a:prstGeom prst="roundRect">
            <a:avLst/>
          </a:prstGeom>
          <a:solidFill>
            <a:srgbClr val="E8FDE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 smtClean="0">
                <a:latin typeface="+mj-lt"/>
                <a:cs typeface="Amiri Quran" panose="00000500000000000000" pitchFamily="2" charset="-78"/>
              </a:rPr>
              <a:t>Buyer Role Type: </a:t>
            </a:r>
            <a:r>
              <a:rPr lang="en-GB" sz="800" i="1" dirty="0" smtClean="0">
                <a:latin typeface="+mj-lt"/>
                <a:cs typeface="Amiri Quran" panose="00000500000000000000" pitchFamily="2" charset="-78"/>
              </a:rPr>
              <a:t>Central Purchasing Body, Buyer on behalf of other procuring entities, outsourced procuring party</a:t>
            </a:r>
            <a:endParaRPr lang="en-GB" sz="800" i="1" dirty="0">
              <a:latin typeface="+mj-lt"/>
              <a:cs typeface="Amiri Quran" panose="00000500000000000000" pitchFamily="2" charset="-78"/>
            </a:endParaRPr>
          </a:p>
        </p:txBody>
      </p:sp>
      <p:cxnSp>
        <p:nvCxnSpPr>
          <p:cNvPr id="31" name="Conector angular 30"/>
          <p:cNvCxnSpPr>
            <a:stCxn id="9" idx="2"/>
            <a:endCxn id="30" idx="1"/>
          </p:cNvCxnSpPr>
          <p:nvPr/>
        </p:nvCxnSpPr>
        <p:spPr>
          <a:xfrm rot="16200000" flipH="1">
            <a:off x="7367679" y="4828449"/>
            <a:ext cx="1245517" cy="5514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4955567" y="199984"/>
            <a:ext cx="24293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dirty="0" err="1" smtClean="0"/>
              <a:t>Procurement</a:t>
            </a:r>
            <a:r>
              <a:rPr lang="es-ES" dirty="0" smtClean="0"/>
              <a:t> </a:t>
            </a:r>
            <a:r>
              <a:rPr lang="es-ES" dirty="0" err="1" smtClean="0"/>
              <a:t>Procedure</a:t>
            </a:r>
            <a:endParaRPr lang="es-ES" dirty="0"/>
          </a:p>
        </p:txBody>
      </p:sp>
      <p:sp>
        <p:nvSpPr>
          <p:cNvPr id="37" name="CuadroTexto 36"/>
          <p:cNvSpPr txBox="1"/>
          <p:nvPr/>
        </p:nvSpPr>
        <p:spPr>
          <a:xfrm>
            <a:off x="1169772" y="650786"/>
            <a:ext cx="10149017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GB" sz="1100" dirty="0" smtClean="0"/>
              <a:t>In any Procurement Procedure, there is at least one Procuring Entity. 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GB" sz="1100" dirty="0"/>
              <a:t>A Procuring Entity may be either a Contracting Authority or </a:t>
            </a:r>
            <a:r>
              <a:rPr lang="en-GB" sz="1100" dirty="0" smtClean="0"/>
              <a:t>a Contracting </a:t>
            </a:r>
            <a:r>
              <a:rPr lang="en-GB" sz="1100" dirty="0"/>
              <a:t>Entity (Procuring Entity Type code list).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GB" sz="1100" dirty="0" smtClean="0"/>
              <a:t>In some Procurement Procedures, a Procuring Entity can join other Procuring Entities (Joint Procurement). 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100" dirty="0" smtClean="0"/>
              <a:t>In these cases, the Procuring Entities may adopt different roles (Procuring Entity Role Type code list), e.g. Lead, Member of the group, Subcontractor.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GB" sz="1100" dirty="0" smtClean="0"/>
              <a:t>Procuring Entities are in general responsible for the management of purchase, in which case, they also act as “Buyers”.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100" dirty="0" smtClean="0"/>
              <a:t>This is not always the case: it can rely on or outsource the purchase on a 3</a:t>
            </a:r>
            <a:r>
              <a:rPr lang="en-GB" sz="1100" baseline="30000" dirty="0" smtClean="0"/>
              <a:t>rd</a:t>
            </a:r>
            <a:r>
              <a:rPr lang="en-GB" sz="1100" dirty="0" smtClean="0"/>
              <a:t> public or private Buyer (Buyer Role Type code list).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GB" sz="1100" dirty="0" smtClean="0"/>
              <a:t>Both Procuring Entities and Buyers are “Organizations”, appropriately identified and described (IDs, Names, Addresses, Contact Points, etc.).</a:t>
            </a:r>
            <a:endParaRPr lang="en-GB" sz="1100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4934458" y="2694070"/>
            <a:ext cx="1309822" cy="683740"/>
          </a:xfrm>
          <a:prstGeom prst="roundRect">
            <a:avLst/>
          </a:prstGeom>
          <a:solidFill>
            <a:srgbClr val="FBEDE2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+mj-lt"/>
                <a:cs typeface="Amiri Quran" panose="00000500000000000000" pitchFamily="2" charset="-78"/>
              </a:rPr>
              <a:t>Organization</a:t>
            </a:r>
            <a:endParaRPr lang="en-GB" sz="1100" dirty="0">
              <a:latin typeface="+mj-lt"/>
              <a:cs typeface="Amiri Quran" panose="00000500000000000000" pitchFamily="2" charset="-78"/>
            </a:endParaRPr>
          </a:p>
        </p:txBody>
      </p:sp>
      <p:cxnSp>
        <p:nvCxnSpPr>
          <p:cNvPr id="42" name="Conector angular 41"/>
          <p:cNvCxnSpPr>
            <a:stCxn id="5" idx="0"/>
            <a:endCxn id="40" idx="1"/>
          </p:cNvCxnSpPr>
          <p:nvPr/>
        </p:nvCxnSpPr>
        <p:spPr>
          <a:xfrm rot="5400000" flipH="1" flipV="1">
            <a:off x="3837937" y="2701137"/>
            <a:ext cx="761718" cy="1431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3039348" y="3047468"/>
            <a:ext cx="1306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 smtClean="0">
                <a:latin typeface="+mj-lt"/>
              </a:rPr>
              <a:t>Is a</a:t>
            </a:r>
            <a:endParaRPr lang="en-GB" sz="1000" i="1" dirty="0">
              <a:latin typeface="+mj-lt"/>
            </a:endParaRPr>
          </a:p>
        </p:txBody>
      </p:sp>
      <p:cxnSp>
        <p:nvCxnSpPr>
          <p:cNvPr id="46" name="Conector angular 45"/>
          <p:cNvCxnSpPr>
            <a:stCxn id="9" idx="0"/>
            <a:endCxn id="40" idx="3"/>
          </p:cNvCxnSpPr>
          <p:nvPr/>
        </p:nvCxnSpPr>
        <p:spPr>
          <a:xfrm rot="16200000" flipV="1">
            <a:off x="6598646" y="2681574"/>
            <a:ext cx="761718" cy="1470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6832663" y="3044191"/>
            <a:ext cx="1306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 smtClean="0">
                <a:latin typeface="+mj-lt"/>
              </a:rPr>
              <a:t>Is a</a:t>
            </a:r>
            <a:endParaRPr lang="en-GB" sz="1000" i="1" dirty="0">
              <a:latin typeface="+mj-lt"/>
            </a:endParaRPr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78" y="5802396"/>
            <a:ext cx="987379" cy="7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1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700217" y="381220"/>
            <a:ext cx="10989275" cy="6299665"/>
          </a:xfrm>
          <a:prstGeom prst="roundRect">
            <a:avLst>
              <a:gd name="adj" fmla="val 2283"/>
            </a:avLst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GB" sz="1100" dirty="0">
              <a:latin typeface="+mj-lt"/>
              <a:cs typeface="Amiri Quran" panose="00000500000000000000" pitchFamily="2" charset="-78"/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4715311" y="2556975"/>
            <a:ext cx="1120345" cy="683740"/>
          </a:xfrm>
          <a:prstGeom prst="roundRect">
            <a:avLst/>
          </a:prstGeom>
          <a:solidFill>
            <a:srgbClr val="FBEDE2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b="1" dirty="0" smtClean="0">
                <a:latin typeface="+mj-lt"/>
                <a:cs typeface="Amiri Quran" panose="00000500000000000000" pitchFamily="2" charset="-78"/>
              </a:rPr>
              <a:t>Buyer</a:t>
            </a:r>
            <a:endParaRPr lang="en-GB" sz="1100" b="1" dirty="0">
              <a:latin typeface="+mj-lt"/>
              <a:cs typeface="Amiri Quran" panose="00000500000000000000" pitchFamily="2" charset="-78"/>
            </a:endParaRPr>
          </a:p>
        </p:txBody>
      </p:sp>
      <p:sp>
        <p:nvSpPr>
          <p:cNvPr id="30" name="Rectángulo redondeado 29"/>
          <p:cNvSpPr/>
          <p:nvPr/>
        </p:nvSpPr>
        <p:spPr>
          <a:xfrm>
            <a:off x="6240160" y="3523198"/>
            <a:ext cx="2109402" cy="425153"/>
          </a:xfrm>
          <a:prstGeom prst="roundRect">
            <a:avLst/>
          </a:prstGeom>
          <a:solidFill>
            <a:srgbClr val="E8FDE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 smtClean="0">
                <a:latin typeface="+mj-lt"/>
                <a:cs typeface="Amiri Quran" panose="00000500000000000000" pitchFamily="2" charset="-78"/>
              </a:rPr>
              <a:t>Buyer Role Type: </a:t>
            </a:r>
            <a:r>
              <a:rPr lang="en-GB" sz="800" i="1" dirty="0" smtClean="0">
                <a:latin typeface="+mj-lt"/>
                <a:cs typeface="Amiri Quran" panose="00000500000000000000" pitchFamily="2" charset="-78"/>
              </a:rPr>
              <a:t>Central Purchasing Body, Buyer on behalf of other procuring entities, outsourced procuring party</a:t>
            </a:r>
            <a:endParaRPr lang="en-GB" sz="800" i="1" dirty="0">
              <a:latin typeface="+mj-lt"/>
              <a:cs typeface="Amiri Quran" panose="00000500000000000000" pitchFamily="2" charset="-78"/>
            </a:endParaRPr>
          </a:p>
        </p:txBody>
      </p:sp>
      <p:cxnSp>
        <p:nvCxnSpPr>
          <p:cNvPr id="31" name="Conector angular 30"/>
          <p:cNvCxnSpPr>
            <a:stCxn id="9" idx="2"/>
            <a:endCxn id="30" idx="1"/>
          </p:cNvCxnSpPr>
          <p:nvPr/>
        </p:nvCxnSpPr>
        <p:spPr>
          <a:xfrm rot="16200000" flipH="1">
            <a:off x="5510292" y="3005907"/>
            <a:ext cx="495060" cy="964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4955567" y="199984"/>
            <a:ext cx="24293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dirty="0" err="1" smtClean="0"/>
              <a:t>Procurement</a:t>
            </a:r>
            <a:r>
              <a:rPr lang="es-ES" dirty="0" smtClean="0"/>
              <a:t> </a:t>
            </a:r>
            <a:r>
              <a:rPr lang="es-ES" dirty="0" err="1" smtClean="0"/>
              <a:t>Procedure</a:t>
            </a:r>
            <a:endParaRPr lang="es-ES" dirty="0"/>
          </a:p>
        </p:txBody>
      </p:sp>
      <p:sp>
        <p:nvSpPr>
          <p:cNvPr id="37" name="CuadroTexto 36"/>
          <p:cNvSpPr txBox="1"/>
          <p:nvPr/>
        </p:nvSpPr>
        <p:spPr>
          <a:xfrm>
            <a:off x="1169772" y="650786"/>
            <a:ext cx="10149017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GB" sz="1100" dirty="0" smtClean="0"/>
              <a:t>In some Procurement Procedures, the Procuring Entity does not manage the purchase but relies on 3</a:t>
            </a:r>
            <a:r>
              <a:rPr lang="en-GB" sz="1100" baseline="30000" dirty="0" smtClean="0"/>
              <a:t>rd</a:t>
            </a:r>
            <a:r>
              <a:rPr lang="en-GB" sz="1100" dirty="0" smtClean="0"/>
              <a:t> parties, either public or private “Organizations</a:t>
            </a:r>
            <a:r>
              <a:rPr lang="en-GB" sz="1100" dirty="0" smtClean="0"/>
              <a:t>”.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GB" sz="1100" dirty="0" smtClean="0"/>
              <a:t>The Procuring Entity can </a:t>
            </a:r>
            <a:r>
              <a:rPr lang="en-GB" sz="1100" dirty="0"/>
              <a:t>rely on </a:t>
            </a:r>
            <a:r>
              <a:rPr lang="en-GB" sz="1100" dirty="0" smtClean="0"/>
              <a:t>or </a:t>
            </a:r>
            <a:r>
              <a:rPr lang="en-GB" sz="1100" dirty="0"/>
              <a:t>outsource the purchase on a 3</a:t>
            </a:r>
            <a:r>
              <a:rPr lang="en-GB" sz="1100" baseline="30000" dirty="0"/>
              <a:t>rd</a:t>
            </a:r>
            <a:r>
              <a:rPr lang="en-GB" sz="1100" dirty="0"/>
              <a:t> public or private Buyer (Buyer Role Type code list).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GB" sz="1100" dirty="0" smtClean="0"/>
              <a:t>The Buyer publishes information regarding the procurement process (Buyer Profile), the characteristics of the purchasing agency (Buyer Category Type) and the website where access to devices (Access Tool).</a:t>
            </a:r>
            <a:endParaRPr lang="en-GB" sz="11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GB" sz="1100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1943798" y="2556975"/>
            <a:ext cx="1309822" cy="683740"/>
          </a:xfrm>
          <a:prstGeom prst="roundRect">
            <a:avLst/>
          </a:prstGeom>
          <a:solidFill>
            <a:srgbClr val="FBEDE2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+mj-lt"/>
                <a:cs typeface="Amiri Quran" panose="00000500000000000000" pitchFamily="2" charset="-78"/>
              </a:rPr>
              <a:t>Organization</a:t>
            </a:r>
            <a:endParaRPr lang="en-GB" sz="1100" dirty="0">
              <a:latin typeface="+mj-lt"/>
              <a:cs typeface="Amiri Quran" panose="00000500000000000000" pitchFamily="2" charset="-78"/>
            </a:endParaRPr>
          </a:p>
        </p:txBody>
      </p:sp>
      <p:cxnSp>
        <p:nvCxnSpPr>
          <p:cNvPr id="46" name="Conector angular 45"/>
          <p:cNvCxnSpPr>
            <a:stCxn id="9" idx="1"/>
            <a:endCxn id="40" idx="3"/>
          </p:cNvCxnSpPr>
          <p:nvPr/>
        </p:nvCxnSpPr>
        <p:spPr>
          <a:xfrm rot="10800000">
            <a:off x="3253621" y="2911545"/>
            <a:ext cx="1461691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3756278" y="2905195"/>
            <a:ext cx="1306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 smtClean="0">
                <a:latin typeface="+mj-lt"/>
              </a:rPr>
              <a:t>Is a</a:t>
            </a:r>
            <a:endParaRPr lang="en-GB" sz="1000" i="1" dirty="0">
              <a:latin typeface="+mj-lt"/>
            </a:endParaRPr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78" y="5802396"/>
            <a:ext cx="987379" cy="799615"/>
          </a:xfrm>
          <a:prstGeom prst="rect">
            <a:avLst/>
          </a:prstGeom>
        </p:spPr>
      </p:pic>
      <p:sp>
        <p:nvSpPr>
          <p:cNvPr id="32" name="Rectángulo redondeado 31"/>
          <p:cNvSpPr/>
          <p:nvPr/>
        </p:nvSpPr>
        <p:spPr>
          <a:xfrm>
            <a:off x="6240160" y="4129587"/>
            <a:ext cx="2109402" cy="425153"/>
          </a:xfrm>
          <a:prstGeom prst="roundRect">
            <a:avLst/>
          </a:prstGeom>
          <a:solidFill>
            <a:srgbClr val="E8FDE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 smtClean="0">
                <a:latin typeface="+mj-lt"/>
                <a:cs typeface="Amiri Quran" panose="00000500000000000000" pitchFamily="2" charset="-78"/>
              </a:rPr>
              <a:t>Buyer Category Type</a:t>
            </a:r>
            <a:endParaRPr lang="en-GB" sz="800" i="1" dirty="0">
              <a:latin typeface="+mj-lt"/>
              <a:cs typeface="Amiri Quran" panose="00000500000000000000" pitchFamily="2" charset="-78"/>
            </a:endParaRPr>
          </a:p>
        </p:txBody>
      </p:sp>
      <p:cxnSp>
        <p:nvCxnSpPr>
          <p:cNvPr id="33" name="Conector angular 32"/>
          <p:cNvCxnSpPr>
            <a:stCxn id="9" idx="2"/>
            <a:endCxn id="32" idx="1"/>
          </p:cNvCxnSpPr>
          <p:nvPr/>
        </p:nvCxnSpPr>
        <p:spPr>
          <a:xfrm rot="16200000" flipH="1">
            <a:off x="5207098" y="3309101"/>
            <a:ext cx="1101449" cy="964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ángulo redondeado 33"/>
          <p:cNvSpPr/>
          <p:nvPr/>
        </p:nvSpPr>
        <p:spPr>
          <a:xfrm>
            <a:off x="6240160" y="4735976"/>
            <a:ext cx="2109402" cy="445624"/>
          </a:xfrm>
          <a:prstGeom prst="roundRect">
            <a:avLst/>
          </a:prstGeom>
          <a:solidFill>
            <a:srgbClr val="FBEDE2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+mj-lt"/>
                <a:cs typeface="Amiri Quran" panose="00000500000000000000" pitchFamily="2" charset="-78"/>
              </a:rPr>
              <a:t>Buyer Profile</a:t>
            </a:r>
            <a:endParaRPr lang="en-GB" sz="1100" dirty="0">
              <a:latin typeface="+mj-lt"/>
              <a:cs typeface="Amiri Quran" panose="00000500000000000000" pitchFamily="2" charset="-78"/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6240160" y="5356772"/>
            <a:ext cx="2109402" cy="445624"/>
          </a:xfrm>
          <a:prstGeom prst="roundRect">
            <a:avLst/>
          </a:prstGeom>
          <a:solidFill>
            <a:srgbClr val="FBEDE2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+mj-lt"/>
                <a:cs typeface="Amiri Quran" panose="00000500000000000000" pitchFamily="2" charset="-78"/>
              </a:rPr>
              <a:t>Access Tool</a:t>
            </a:r>
            <a:endParaRPr lang="en-GB" sz="1100" dirty="0">
              <a:latin typeface="+mj-lt"/>
              <a:cs typeface="Amiri Quran" panose="00000500000000000000" pitchFamily="2" charset="-78"/>
            </a:endParaRPr>
          </a:p>
        </p:txBody>
      </p:sp>
      <p:cxnSp>
        <p:nvCxnSpPr>
          <p:cNvPr id="38" name="Conector angular 37"/>
          <p:cNvCxnSpPr>
            <a:stCxn id="9" idx="2"/>
            <a:endCxn id="34" idx="1"/>
          </p:cNvCxnSpPr>
          <p:nvPr/>
        </p:nvCxnSpPr>
        <p:spPr>
          <a:xfrm rot="16200000" flipH="1">
            <a:off x="4898786" y="3617413"/>
            <a:ext cx="1718073" cy="964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angular 38"/>
          <p:cNvCxnSpPr>
            <a:stCxn id="9" idx="2"/>
            <a:endCxn id="35" idx="1"/>
          </p:cNvCxnSpPr>
          <p:nvPr/>
        </p:nvCxnSpPr>
        <p:spPr>
          <a:xfrm rot="16200000" flipH="1">
            <a:off x="4588388" y="3927811"/>
            <a:ext cx="2338869" cy="964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7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700217" y="381220"/>
            <a:ext cx="10989275" cy="6299665"/>
          </a:xfrm>
          <a:prstGeom prst="roundRect">
            <a:avLst>
              <a:gd name="adj" fmla="val 2283"/>
            </a:avLst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GB" sz="1100" dirty="0">
              <a:latin typeface="+mj-lt"/>
              <a:cs typeface="Amiri Quran" panose="00000500000000000000" pitchFamily="2" charset="-78"/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4083567" y="3756469"/>
            <a:ext cx="1120345" cy="683740"/>
          </a:xfrm>
          <a:prstGeom prst="roundRect">
            <a:avLst/>
          </a:prstGeom>
          <a:solidFill>
            <a:srgbClr val="FBEDE2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b="1" dirty="0" smtClean="0">
                <a:latin typeface="+mj-lt"/>
                <a:cs typeface="Amiri Quran" panose="00000500000000000000" pitchFamily="2" charset="-78"/>
              </a:rPr>
              <a:t>Economic Operator</a:t>
            </a:r>
            <a:endParaRPr lang="en-GB" sz="1100" b="1" dirty="0">
              <a:latin typeface="+mj-lt"/>
              <a:cs typeface="Amiri Quran" panose="00000500000000000000" pitchFamily="2" charset="-78"/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8295163" y="3756469"/>
            <a:ext cx="1120345" cy="683740"/>
          </a:xfrm>
          <a:prstGeom prst="roundRect">
            <a:avLst/>
          </a:prstGeom>
          <a:solidFill>
            <a:srgbClr val="FBEDE2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+mj-lt"/>
                <a:cs typeface="Amiri Quran" panose="00000500000000000000" pitchFamily="2" charset="-78"/>
              </a:rPr>
              <a:t>Economic Operator Group</a:t>
            </a:r>
            <a:endParaRPr lang="en-GB" sz="1100" dirty="0">
              <a:latin typeface="+mj-lt"/>
              <a:cs typeface="Amiri Quran" panose="00000500000000000000" pitchFamily="2" charset="-78"/>
            </a:endParaRPr>
          </a:p>
        </p:txBody>
      </p:sp>
      <p:cxnSp>
        <p:nvCxnSpPr>
          <p:cNvPr id="13" name="Conector recto de flecha 12"/>
          <p:cNvCxnSpPr>
            <a:stCxn id="9" idx="1"/>
            <a:endCxn id="5" idx="3"/>
          </p:cNvCxnSpPr>
          <p:nvPr/>
        </p:nvCxnSpPr>
        <p:spPr>
          <a:xfrm flipH="1">
            <a:off x="5203912" y="4098339"/>
            <a:ext cx="3091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5912623" y="3712071"/>
            <a:ext cx="1634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 smtClean="0">
                <a:latin typeface="+mj-lt"/>
              </a:rPr>
              <a:t>Groups economic operators (is member of)</a:t>
            </a:r>
            <a:endParaRPr lang="en-GB" sz="1000" i="1" dirty="0">
              <a:latin typeface="+mj-lt"/>
            </a:endParaRPr>
          </a:p>
        </p:txBody>
      </p:sp>
      <p:cxnSp>
        <p:nvCxnSpPr>
          <p:cNvPr id="20" name="Conector curvado 19"/>
          <p:cNvCxnSpPr/>
          <p:nvPr/>
        </p:nvCxnSpPr>
        <p:spPr>
          <a:xfrm flipH="1">
            <a:off x="4643740" y="4180719"/>
            <a:ext cx="560172" cy="341870"/>
          </a:xfrm>
          <a:prstGeom prst="curvedConnector4">
            <a:avLst>
              <a:gd name="adj1" fmla="val -68750"/>
              <a:gd name="adj2" fmla="val 2487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5351250" y="4611600"/>
            <a:ext cx="1306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 smtClean="0">
                <a:latin typeface="+mj-lt"/>
              </a:rPr>
              <a:t>Subcontracts (subcontracted by)</a:t>
            </a:r>
            <a:endParaRPr lang="en-GB" sz="1000" i="1" dirty="0">
              <a:latin typeface="+mj-lt"/>
            </a:endParaRPr>
          </a:p>
        </p:txBody>
      </p:sp>
      <p:sp>
        <p:nvSpPr>
          <p:cNvPr id="26" name="Rectángulo redondeado 25"/>
          <p:cNvSpPr/>
          <p:nvPr/>
        </p:nvSpPr>
        <p:spPr>
          <a:xfrm>
            <a:off x="5184862" y="5283676"/>
            <a:ext cx="2109402" cy="292442"/>
          </a:xfrm>
          <a:prstGeom prst="roundRect">
            <a:avLst/>
          </a:prstGeom>
          <a:solidFill>
            <a:srgbClr val="E8FDE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 smtClean="0">
                <a:latin typeface="+mj-lt"/>
                <a:cs typeface="Amiri Quran" panose="00000500000000000000" pitchFamily="2" charset="-78"/>
              </a:rPr>
              <a:t>Economic Operator Role Type: </a:t>
            </a:r>
            <a:r>
              <a:rPr lang="en-GB" sz="800" i="1" dirty="0" smtClean="0">
                <a:latin typeface="+mj-lt"/>
                <a:cs typeface="Amiri Quran" panose="00000500000000000000" pitchFamily="2" charset="-78"/>
              </a:rPr>
              <a:t>Sole Contractor, Lead Entity, Other Entity</a:t>
            </a:r>
            <a:endParaRPr lang="en-GB" sz="800" i="1" dirty="0">
              <a:latin typeface="+mj-lt"/>
              <a:cs typeface="Amiri Quran" panose="00000500000000000000" pitchFamily="2" charset="-78"/>
            </a:endParaRPr>
          </a:p>
        </p:txBody>
      </p:sp>
      <p:sp>
        <p:nvSpPr>
          <p:cNvPr id="27" name="Rectángulo redondeado 26"/>
          <p:cNvSpPr/>
          <p:nvPr/>
        </p:nvSpPr>
        <p:spPr>
          <a:xfrm>
            <a:off x="5184862" y="5757354"/>
            <a:ext cx="2090353" cy="292442"/>
          </a:xfrm>
          <a:prstGeom prst="roundRect">
            <a:avLst/>
          </a:prstGeom>
          <a:solidFill>
            <a:srgbClr val="E8FDE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 smtClean="0">
                <a:latin typeface="+mj-lt"/>
                <a:cs typeface="Amiri Quran" panose="00000500000000000000" pitchFamily="2" charset="-78"/>
              </a:rPr>
              <a:t>Economic Operator Classification Type: </a:t>
            </a:r>
            <a:r>
              <a:rPr lang="en-GB" sz="800" i="1" dirty="0" smtClean="0">
                <a:latin typeface="+mj-lt"/>
                <a:cs typeface="Amiri Quran" panose="00000500000000000000" pitchFamily="2" charset="-78"/>
              </a:rPr>
              <a:t>Micro, Small, Medium, SME, Large</a:t>
            </a:r>
            <a:endParaRPr lang="en-GB" sz="800" i="1" dirty="0">
              <a:latin typeface="+mj-lt"/>
              <a:cs typeface="Amiri Quran" panose="00000500000000000000" pitchFamily="2" charset="-78"/>
            </a:endParaRPr>
          </a:p>
        </p:txBody>
      </p:sp>
      <p:cxnSp>
        <p:nvCxnSpPr>
          <p:cNvPr id="28" name="Conector angular 27"/>
          <p:cNvCxnSpPr/>
          <p:nvPr/>
        </p:nvCxnSpPr>
        <p:spPr>
          <a:xfrm rot="16200000" flipH="1">
            <a:off x="4366410" y="4619904"/>
            <a:ext cx="972000" cy="648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angular 28"/>
          <p:cNvCxnSpPr/>
          <p:nvPr/>
        </p:nvCxnSpPr>
        <p:spPr>
          <a:xfrm rot="16200000" flipH="1">
            <a:off x="4138032" y="4859581"/>
            <a:ext cx="1440000" cy="648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ángulo redondeado 29"/>
          <p:cNvSpPr/>
          <p:nvPr/>
        </p:nvSpPr>
        <p:spPr>
          <a:xfrm>
            <a:off x="9406750" y="5473149"/>
            <a:ext cx="2109402" cy="425153"/>
          </a:xfrm>
          <a:prstGeom prst="roundRect">
            <a:avLst/>
          </a:prstGeom>
          <a:solidFill>
            <a:srgbClr val="E8FDE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 smtClean="0">
                <a:latin typeface="+mj-lt"/>
                <a:cs typeface="Amiri Quran" panose="00000500000000000000" pitchFamily="2" charset="-78"/>
              </a:rPr>
              <a:t>Group Type: </a:t>
            </a:r>
            <a:r>
              <a:rPr lang="en-GB" sz="800" i="1" dirty="0" smtClean="0">
                <a:latin typeface="+mj-lt"/>
                <a:cs typeface="Amiri Quran" panose="00000500000000000000" pitchFamily="2" charset="-78"/>
              </a:rPr>
              <a:t>Central Consortium, Joint venture, Undertaking</a:t>
            </a:r>
            <a:endParaRPr lang="en-GB" sz="800" i="1" dirty="0">
              <a:latin typeface="+mj-lt"/>
              <a:cs typeface="Amiri Quran" panose="00000500000000000000" pitchFamily="2" charset="-78"/>
            </a:endParaRPr>
          </a:p>
        </p:txBody>
      </p:sp>
      <p:cxnSp>
        <p:nvCxnSpPr>
          <p:cNvPr id="31" name="Conector angular 30"/>
          <p:cNvCxnSpPr>
            <a:stCxn id="9" idx="2"/>
            <a:endCxn id="30" idx="1"/>
          </p:cNvCxnSpPr>
          <p:nvPr/>
        </p:nvCxnSpPr>
        <p:spPr>
          <a:xfrm rot="16200000" flipH="1">
            <a:off x="8508285" y="4787260"/>
            <a:ext cx="1245517" cy="5514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4955567" y="199984"/>
            <a:ext cx="24293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dirty="0" err="1" smtClean="0"/>
              <a:t>Procurement</a:t>
            </a:r>
            <a:r>
              <a:rPr lang="es-ES" dirty="0" smtClean="0"/>
              <a:t> </a:t>
            </a:r>
            <a:r>
              <a:rPr lang="es-ES" dirty="0" err="1" smtClean="0"/>
              <a:t>Procedure</a:t>
            </a:r>
            <a:endParaRPr lang="es-ES" dirty="0"/>
          </a:p>
        </p:txBody>
      </p:sp>
      <p:sp>
        <p:nvSpPr>
          <p:cNvPr id="37" name="CuadroTexto 36"/>
          <p:cNvSpPr txBox="1"/>
          <p:nvPr/>
        </p:nvSpPr>
        <p:spPr>
          <a:xfrm>
            <a:off x="1169772" y="650786"/>
            <a:ext cx="10149017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GB" sz="1100" dirty="0"/>
              <a:t>A</a:t>
            </a:r>
            <a:r>
              <a:rPr lang="en-GB" sz="1100" dirty="0" smtClean="0"/>
              <a:t>ny Procurement Procedure refers always to one Economic Operator (as Tenders, Winner of the contract, etc.) or to a group of Economic Operators (Economic Operator </a:t>
            </a:r>
            <a:r>
              <a:rPr lang="en-GB" sz="1100" dirty="0"/>
              <a:t>Group), e.g. Consortia, Joint ventures, Undertaking (Group Type code list</a:t>
            </a:r>
            <a:r>
              <a:rPr lang="en-GB" sz="1100" dirty="0" smtClean="0"/>
              <a:t>).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GB" sz="1100" dirty="0" smtClean="0"/>
              <a:t>When the Economic Operators are members of a group (Economic Operator Group), they play different roles in the Procurement Procedure, e.g. Consortia, Joint ventures, Undertaking (Group Type code list).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GB" sz="1100" dirty="0" smtClean="0"/>
              <a:t>One Economic Operator may rely on 3</a:t>
            </a:r>
            <a:r>
              <a:rPr lang="en-GB" sz="1100" baseline="30000" dirty="0" smtClean="0"/>
              <a:t>rd</a:t>
            </a:r>
            <a:r>
              <a:rPr lang="en-GB" sz="1100" dirty="0" smtClean="0"/>
              <a:t> parties; e.g. Economic Operator </a:t>
            </a:r>
            <a:r>
              <a:rPr lang="en-GB" sz="1100" dirty="0"/>
              <a:t>s</a:t>
            </a:r>
            <a:r>
              <a:rPr lang="en-GB" sz="1100" dirty="0" smtClean="0"/>
              <a:t>ubcontracts other Economic Operators.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GB" sz="1100" dirty="0" smtClean="0"/>
              <a:t>Economic Operators may be pre-qualified in a national Pre-Qualification System (PQS), which is an “Organization”.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GB" sz="1100" dirty="0" smtClean="0"/>
              <a:t>When guarantees are required by the Procuring Entity, Economic Operators may have to provide Financial Account (e.g. a bank account data).</a:t>
            </a:r>
            <a:endParaRPr lang="en-GB" sz="1100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6075064" y="2652881"/>
            <a:ext cx="1309822" cy="683740"/>
          </a:xfrm>
          <a:prstGeom prst="roundRect">
            <a:avLst/>
          </a:prstGeom>
          <a:solidFill>
            <a:srgbClr val="FBEDE2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+mj-lt"/>
                <a:cs typeface="Amiri Quran" panose="00000500000000000000" pitchFamily="2" charset="-78"/>
              </a:rPr>
              <a:t>Registered Organization</a:t>
            </a:r>
            <a:endParaRPr lang="en-GB" sz="1100" dirty="0">
              <a:latin typeface="+mj-lt"/>
              <a:cs typeface="Amiri Quran" panose="00000500000000000000" pitchFamily="2" charset="-78"/>
            </a:endParaRPr>
          </a:p>
        </p:txBody>
      </p:sp>
      <p:cxnSp>
        <p:nvCxnSpPr>
          <p:cNvPr id="42" name="Conector angular 41"/>
          <p:cNvCxnSpPr>
            <a:stCxn id="5" idx="0"/>
            <a:endCxn id="40" idx="1"/>
          </p:cNvCxnSpPr>
          <p:nvPr/>
        </p:nvCxnSpPr>
        <p:spPr>
          <a:xfrm rot="5400000" flipH="1" flipV="1">
            <a:off x="4978543" y="2659948"/>
            <a:ext cx="761718" cy="1431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4179954" y="3006279"/>
            <a:ext cx="1306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 smtClean="0">
                <a:latin typeface="+mj-lt"/>
              </a:rPr>
              <a:t>Is a</a:t>
            </a:r>
            <a:endParaRPr lang="en-GB" sz="1000" i="1" dirty="0">
              <a:latin typeface="+mj-lt"/>
            </a:endParaRPr>
          </a:p>
        </p:txBody>
      </p:sp>
      <p:cxnSp>
        <p:nvCxnSpPr>
          <p:cNvPr id="46" name="Conector angular 45"/>
          <p:cNvCxnSpPr>
            <a:stCxn id="9" idx="0"/>
            <a:endCxn id="40" idx="3"/>
          </p:cNvCxnSpPr>
          <p:nvPr/>
        </p:nvCxnSpPr>
        <p:spPr>
          <a:xfrm rot="16200000" flipV="1">
            <a:off x="7739252" y="2640385"/>
            <a:ext cx="761718" cy="1470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7973269" y="3003002"/>
            <a:ext cx="1306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 smtClean="0">
                <a:latin typeface="+mj-lt"/>
              </a:rPr>
              <a:t>Is a</a:t>
            </a:r>
            <a:endParaRPr lang="en-GB" sz="1000" i="1" dirty="0">
              <a:latin typeface="+mj-lt"/>
            </a:endParaRPr>
          </a:p>
        </p:txBody>
      </p:sp>
      <p:sp>
        <p:nvSpPr>
          <p:cNvPr id="34" name="Rectángulo redondeado 33"/>
          <p:cNvSpPr/>
          <p:nvPr/>
        </p:nvSpPr>
        <p:spPr>
          <a:xfrm>
            <a:off x="2297733" y="4838412"/>
            <a:ext cx="1339209" cy="445264"/>
          </a:xfrm>
          <a:prstGeom prst="roundRect">
            <a:avLst/>
          </a:prstGeom>
          <a:solidFill>
            <a:srgbClr val="FBEDE2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+mj-lt"/>
                <a:cs typeface="Amiri Quran" panose="00000500000000000000" pitchFamily="2" charset="-78"/>
              </a:rPr>
              <a:t>Organization</a:t>
            </a:r>
            <a:endParaRPr lang="en-GB" sz="1100" dirty="0">
              <a:latin typeface="+mj-lt"/>
              <a:cs typeface="Amiri Quran" panose="00000500000000000000" pitchFamily="2" charset="-78"/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2297733" y="5534722"/>
            <a:ext cx="1339209" cy="445264"/>
          </a:xfrm>
          <a:prstGeom prst="roundRect">
            <a:avLst/>
          </a:prstGeom>
          <a:solidFill>
            <a:srgbClr val="FBEDE2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+mj-lt"/>
                <a:cs typeface="Amiri Quran" panose="00000500000000000000" pitchFamily="2" charset="-78"/>
              </a:rPr>
              <a:t>Financial Account</a:t>
            </a:r>
            <a:endParaRPr lang="en-GB" sz="1100" dirty="0">
              <a:latin typeface="+mj-lt"/>
              <a:cs typeface="Amiri Quran" panose="00000500000000000000" pitchFamily="2" charset="-78"/>
            </a:endParaRPr>
          </a:p>
        </p:txBody>
      </p:sp>
      <p:cxnSp>
        <p:nvCxnSpPr>
          <p:cNvPr id="38" name="Conector angular 37"/>
          <p:cNvCxnSpPr/>
          <p:nvPr/>
        </p:nvCxnSpPr>
        <p:spPr>
          <a:xfrm rot="5400000">
            <a:off x="3762646" y="4314209"/>
            <a:ext cx="648000" cy="900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angular 38"/>
          <p:cNvCxnSpPr/>
          <p:nvPr/>
        </p:nvCxnSpPr>
        <p:spPr>
          <a:xfrm rot="5400000">
            <a:off x="3762646" y="4988658"/>
            <a:ext cx="648000" cy="900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3670884" y="4734711"/>
            <a:ext cx="834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 smtClean="0">
                <a:latin typeface="+mj-lt"/>
              </a:rPr>
              <a:t>Has qualifying party</a:t>
            </a:r>
            <a:endParaRPr lang="en-GB" sz="1000" i="1" dirty="0">
              <a:latin typeface="+mj-lt"/>
            </a:endParaRPr>
          </a:p>
        </p:txBody>
      </p:sp>
      <p:pic>
        <p:nvPicPr>
          <p:cNvPr id="43" name="Imagen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78" y="5802396"/>
            <a:ext cx="987379" cy="7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9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832639" y="409880"/>
            <a:ext cx="1379586" cy="261610"/>
            <a:chOff x="832639" y="409880"/>
            <a:chExt cx="1379586" cy="261610"/>
          </a:xfrm>
        </p:grpSpPr>
        <p:sp>
          <p:nvSpPr>
            <p:cNvPr id="4" name="Rectángulo redondeado 3"/>
            <p:cNvSpPr/>
            <p:nvPr/>
          </p:nvSpPr>
          <p:spPr>
            <a:xfrm>
              <a:off x="832639" y="422344"/>
              <a:ext cx="403037" cy="236683"/>
            </a:xfrm>
            <a:prstGeom prst="roundRect">
              <a:avLst/>
            </a:prstGeom>
            <a:solidFill>
              <a:srgbClr val="FBEDE2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 dirty="0">
                <a:latin typeface="+mj-lt"/>
                <a:cs typeface="Amiri Quran" panose="00000500000000000000" pitchFamily="2" charset="-78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1235676" y="409880"/>
              <a:ext cx="9765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Class element</a:t>
              </a:r>
              <a:endParaRPr lang="en-GB" sz="1100" dirty="0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832639" y="850604"/>
            <a:ext cx="1586374" cy="261610"/>
            <a:chOff x="832639" y="409880"/>
            <a:chExt cx="1586374" cy="261610"/>
          </a:xfrm>
        </p:grpSpPr>
        <p:sp>
          <p:nvSpPr>
            <p:cNvPr id="8" name="Rectángulo redondeado 7"/>
            <p:cNvSpPr/>
            <p:nvPr/>
          </p:nvSpPr>
          <p:spPr>
            <a:xfrm>
              <a:off x="832639" y="422344"/>
              <a:ext cx="403037" cy="236683"/>
            </a:xfrm>
            <a:prstGeom prst="roundRect">
              <a:avLst/>
            </a:prstGeom>
            <a:solidFill>
              <a:srgbClr val="E8FDE3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 dirty="0">
                <a:latin typeface="+mj-lt"/>
                <a:cs typeface="Amiri Quran" panose="00000500000000000000" pitchFamily="2" charset="-78"/>
              </a:endParaRP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1235676" y="409880"/>
              <a:ext cx="11833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Code list element</a:t>
              </a:r>
              <a:endParaRPr lang="en-GB" sz="1100" dirty="0"/>
            </a:p>
          </p:txBody>
        </p:sp>
      </p:grpSp>
      <p:cxnSp>
        <p:nvCxnSpPr>
          <p:cNvPr id="10" name="Conector recto de flecha 9"/>
          <p:cNvCxnSpPr/>
          <p:nvPr/>
        </p:nvCxnSpPr>
        <p:spPr>
          <a:xfrm>
            <a:off x="832639" y="1371611"/>
            <a:ext cx="403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1235676" y="1240806"/>
            <a:ext cx="13805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Element associations</a:t>
            </a:r>
            <a:endParaRPr lang="en-GB" sz="1100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832639" y="1742326"/>
            <a:ext cx="403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235676" y="1611521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Inverse axiom</a:t>
            </a:r>
            <a:endParaRPr lang="en-GB" sz="11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754273" y="1551139"/>
            <a:ext cx="55976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(inverse of)</a:t>
            </a:r>
            <a:endParaRPr lang="en-GB" sz="6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/>
          <a:srcRect l="6140" t="13272" r="6366" b="8599"/>
          <a:stretch/>
        </p:blipFill>
        <p:spPr>
          <a:xfrm>
            <a:off x="4209535" y="2034746"/>
            <a:ext cx="2817341" cy="2117124"/>
          </a:xfrm>
          <a:prstGeom prst="rect">
            <a:avLst/>
          </a:prstGeom>
        </p:spPr>
      </p:pic>
      <p:pic>
        <p:nvPicPr>
          <p:cNvPr id="17" name="Imagen 16"/>
          <p:cNvPicPr>
            <a:picLocks/>
          </p:cNvPicPr>
          <p:nvPr/>
        </p:nvPicPr>
        <p:blipFill rotWithShape="1">
          <a:blip r:embed="rId2"/>
          <a:srcRect l="67156" t="59633" r="16982" b="36719"/>
          <a:stretch/>
        </p:blipFill>
        <p:spPr>
          <a:xfrm>
            <a:off x="4498548" y="3645726"/>
            <a:ext cx="49638" cy="144000"/>
          </a:xfrm>
          <a:prstGeom prst="rect">
            <a:avLst/>
          </a:prstGeom>
        </p:spPr>
      </p:pic>
      <p:pic>
        <p:nvPicPr>
          <p:cNvPr id="18" name="Imagen 17"/>
          <p:cNvPicPr>
            <a:picLocks/>
          </p:cNvPicPr>
          <p:nvPr/>
        </p:nvPicPr>
        <p:blipFill rotWithShape="1">
          <a:blip r:embed="rId2"/>
          <a:srcRect l="67156" t="59633" r="16982" b="36719"/>
          <a:stretch/>
        </p:blipFill>
        <p:spPr>
          <a:xfrm>
            <a:off x="4579506" y="3650486"/>
            <a:ext cx="49638" cy="144000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4406650" y="3341839"/>
            <a:ext cx="3016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/>
              <a:t> (  )</a:t>
            </a:r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22769996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564</Words>
  <Application>Microsoft Office PowerPoint</Application>
  <PresentationFormat>Panorámica</PresentationFormat>
  <Paragraphs>55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Amiri Quran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Font Sanchez</dc:creator>
  <cp:lastModifiedBy>Maria Font Sanchez</cp:lastModifiedBy>
  <cp:revision>35</cp:revision>
  <dcterms:created xsi:type="dcterms:W3CDTF">2018-04-25T10:07:31Z</dcterms:created>
  <dcterms:modified xsi:type="dcterms:W3CDTF">2018-04-26T06:24:13Z</dcterms:modified>
</cp:coreProperties>
</file>