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F8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34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97924" y="220774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864972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adroTexto 5"/>
          <p:cNvSpPr txBox="1"/>
          <p:nvPr/>
        </p:nvSpPr>
        <p:spPr>
          <a:xfrm rot="19017403">
            <a:off x="564551" y="1386694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8" name="CuadroTexto 7"/>
          <p:cNvSpPr txBox="1"/>
          <p:nvPr/>
        </p:nvSpPr>
        <p:spPr>
          <a:xfrm rot="19017403">
            <a:off x="5936044" y="1384506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991665" y="2206939"/>
            <a:ext cx="4320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1934946" y="2207740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/>
          <p:cNvSpPr txBox="1"/>
          <p:nvPr/>
        </p:nvSpPr>
        <p:spPr>
          <a:xfrm rot="19017403">
            <a:off x="1574069" y="1232968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7" name="Elipse 6"/>
          <p:cNvSpPr/>
          <p:nvPr/>
        </p:nvSpPr>
        <p:spPr>
          <a:xfrm>
            <a:off x="6231323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3000571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 rot="19017403">
            <a:off x="2676384" y="1302993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64768" y="2207741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/>
          <p:cNvSpPr txBox="1"/>
          <p:nvPr/>
        </p:nvSpPr>
        <p:spPr>
          <a:xfrm rot="19017403">
            <a:off x="3740045" y="1336364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173458" y="220693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adroTexto 17"/>
          <p:cNvSpPr txBox="1"/>
          <p:nvPr/>
        </p:nvSpPr>
        <p:spPr>
          <a:xfrm rot="19017403">
            <a:off x="4866500" y="1365358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46274" y="2322269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redondeado 19"/>
          <p:cNvSpPr/>
          <p:nvPr/>
        </p:nvSpPr>
        <p:spPr>
          <a:xfrm>
            <a:off x="956535" y="3640301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>
            <a:off x="923583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/>
          <p:cNvSpPr txBox="1"/>
          <p:nvPr/>
        </p:nvSpPr>
        <p:spPr>
          <a:xfrm rot="2817403">
            <a:off x="567466" y="441037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/>
              <a:t>Kick-off Meeting (23</a:t>
            </a:r>
            <a:r>
              <a:rPr lang="en-GB" sz="1050" b="1" baseline="30000" dirty="0" smtClean="0"/>
              <a:t>rd</a:t>
            </a:r>
            <a:r>
              <a:rPr lang="en-GB" sz="1050" b="1" dirty="0" smtClean="0"/>
              <a:t> January)</a:t>
            </a:r>
            <a:endParaRPr lang="en-GB" sz="1050" b="1" dirty="0"/>
          </a:p>
        </p:txBody>
      </p:sp>
      <p:sp>
        <p:nvSpPr>
          <p:cNvPr id="23" name="CuadroTexto 22"/>
          <p:cNvSpPr txBox="1"/>
          <p:nvPr/>
        </p:nvSpPr>
        <p:spPr>
          <a:xfrm rot="2817403">
            <a:off x="5938959" y="4412722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05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3119223" y="3639500"/>
            <a:ext cx="3204000" cy="11533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>
            <a:off x="1993557" y="3640301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 rot="2817403">
            <a:off x="1576984" y="4574980"/>
            <a:ext cx="2427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(23</a:t>
            </a:r>
            <a:r>
              <a:rPr lang="en-GB" sz="1050" baseline="30000" dirty="0" smtClean="0"/>
              <a:t>rd</a:t>
            </a:r>
            <a:r>
              <a:rPr lang="en-GB" sz="1050" dirty="0" smtClean="0"/>
              <a:t> February)</a:t>
            </a:r>
            <a:endParaRPr lang="en-GB" sz="1050" dirty="0"/>
          </a:p>
        </p:txBody>
      </p:sp>
      <p:sp>
        <p:nvSpPr>
          <p:cNvPr id="27" name="Elipse 26"/>
          <p:cNvSpPr/>
          <p:nvPr/>
        </p:nvSpPr>
        <p:spPr>
          <a:xfrm>
            <a:off x="6289934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>
            <a:off x="3059182" y="3640302"/>
            <a:ext cx="115330" cy="115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adroTexto 28"/>
          <p:cNvSpPr txBox="1"/>
          <p:nvPr/>
        </p:nvSpPr>
        <p:spPr>
          <a:xfrm rot="2817403">
            <a:off x="2679299" y="4500001"/>
            <a:ext cx="2222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Working Group Meeting (28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March)</a:t>
            </a:r>
            <a:endParaRPr lang="en-GB" sz="1050" dirty="0"/>
          </a:p>
        </p:txBody>
      </p:sp>
      <p:sp>
        <p:nvSpPr>
          <p:cNvPr id="30" name="Elipse 29"/>
          <p:cNvSpPr/>
          <p:nvPr/>
        </p:nvSpPr>
        <p:spPr>
          <a:xfrm>
            <a:off x="4123379" y="364030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/>
          <p:cNvSpPr txBox="1"/>
          <p:nvPr/>
        </p:nvSpPr>
        <p:spPr>
          <a:xfrm rot="2817403">
            <a:off x="3742960" y="4464269"/>
            <a:ext cx="2124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232069" y="3639500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/>
          <p:cNvSpPr txBox="1"/>
          <p:nvPr/>
        </p:nvSpPr>
        <p:spPr>
          <a:xfrm rot="2817403">
            <a:off x="4869415" y="4433224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68904" y="3381115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(28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March)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validation of the approach, the use case and the expected results.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(27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April)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7228" y="493479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OWL implementation and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39683" y="3403450"/>
            <a:ext cx="5400000" cy="11533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0652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 redondeado 44"/>
          <p:cNvSpPr/>
          <p:nvPr/>
        </p:nvSpPr>
        <p:spPr>
          <a:xfrm rot="5400000">
            <a:off x="5289990" y="2063002"/>
            <a:ext cx="504000" cy="118800"/>
          </a:xfrm>
          <a:prstGeom prst="roundRect">
            <a:avLst/>
          </a:prstGeom>
          <a:gradFill flip="none" rotWithShape="1">
            <a:gsLst>
              <a:gs pos="61000">
                <a:srgbClr val="E1EA99"/>
              </a:gs>
              <a:gs pos="0">
                <a:srgbClr val="F8FECA"/>
              </a:gs>
              <a:gs pos="100000">
                <a:srgbClr val="9AAE0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3651990" y="4175445"/>
            <a:ext cx="3780000" cy="11880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0652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0652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0652" y="2863762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ipse 29"/>
          <p:cNvSpPr/>
          <p:nvPr/>
        </p:nvSpPr>
        <p:spPr>
          <a:xfrm rot="5400000">
            <a:off x="5480652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0652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65026" y="1808742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643602" y="2055852"/>
            <a:ext cx="43985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9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March</a:t>
            </a:r>
          </a:p>
          <a:p>
            <a:pPr lvl="1"/>
            <a:r>
              <a:rPr lang="en-GB" sz="1100" dirty="0" smtClean="0"/>
              <a:t>1. </a:t>
            </a:r>
            <a:r>
              <a:rPr lang="en-GB" sz="1100" i="1" dirty="0" smtClean="0"/>
              <a:t>Glossary </a:t>
            </a:r>
            <a:r>
              <a:rPr lang="en-GB" sz="1100" i="1" dirty="0"/>
              <a:t>a</a:t>
            </a:r>
            <a:r>
              <a:rPr lang="en-GB" sz="1100" i="1" dirty="0" smtClean="0"/>
              <a:t>cceptance by the Working Group.</a:t>
            </a:r>
          </a:p>
          <a:p>
            <a:pPr lvl="1"/>
            <a:r>
              <a:rPr lang="en-GB" sz="1100" dirty="0" smtClean="0"/>
              <a:t>2. </a:t>
            </a:r>
            <a:r>
              <a:rPr lang="en-GB" sz="1100" i="1" dirty="0" smtClean="0"/>
              <a:t>Sample Competency Questions delivered by OP.</a:t>
            </a:r>
            <a:endParaRPr lang="en-GB" sz="1100" dirty="0"/>
          </a:p>
        </p:txBody>
      </p:sp>
      <p:sp>
        <p:nvSpPr>
          <p:cNvPr id="36" name="Elipse 35"/>
          <p:cNvSpPr/>
          <p:nvPr/>
        </p:nvSpPr>
        <p:spPr>
          <a:xfrm rot="5400000">
            <a:off x="5502317" y="232658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/>
          <p:cNvSpPr/>
          <p:nvPr/>
        </p:nvSpPr>
        <p:spPr>
          <a:xfrm rot="5400000">
            <a:off x="5502317" y="2325364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ipse 36"/>
          <p:cNvSpPr/>
          <p:nvPr/>
        </p:nvSpPr>
        <p:spPr>
          <a:xfrm rot="5400000">
            <a:off x="5502317" y="26980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adroTexto 37"/>
          <p:cNvSpPr txBox="1"/>
          <p:nvPr/>
        </p:nvSpPr>
        <p:spPr>
          <a:xfrm>
            <a:off x="5657936" y="2597746"/>
            <a:ext cx="4398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23</a:t>
            </a:r>
            <a:r>
              <a:rPr lang="en-GB" sz="1100" baseline="30000" dirty="0" smtClean="0"/>
              <a:t>rd </a:t>
            </a:r>
            <a:r>
              <a:rPr lang="en-GB" sz="1100" dirty="0" smtClean="0"/>
              <a:t>March: </a:t>
            </a:r>
            <a:r>
              <a:rPr lang="en-GB" sz="1100" i="1" dirty="0" smtClean="0"/>
              <a:t>Conceptual data model available</a:t>
            </a:r>
            <a:r>
              <a:rPr lang="en-GB" sz="1100" i="1" dirty="0"/>
              <a:t> </a:t>
            </a:r>
            <a:r>
              <a:rPr lang="en-GB" sz="1100" i="1" dirty="0" smtClean="0"/>
              <a:t>for revision by WG.</a:t>
            </a:r>
            <a:endParaRPr lang="en-GB" sz="1100" i="1" dirty="0"/>
          </a:p>
        </p:txBody>
      </p:sp>
      <p:sp>
        <p:nvSpPr>
          <p:cNvPr id="40" name="Elipse 39"/>
          <p:cNvSpPr/>
          <p:nvPr/>
        </p:nvSpPr>
        <p:spPr>
          <a:xfrm rot="5400000">
            <a:off x="5502317" y="37267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uadroTexto 40"/>
          <p:cNvSpPr txBox="1"/>
          <p:nvPr/>
        </p:nvSpPr>
        <p:spPr>
          <a:xfrm>
            <a:off x="5657936" y="3626531"/>
            <a:ext cx="3876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19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April: </a:t>
            </a:r>
            <a:r>
              <a:rPr lang="en-GB" sz="1100" i="1" dirty="0" err="1" smtClean="0"/>
              <a:t>PoC</a:t>
            </a:r>
            <a:r>
              <a:rPr lang="en-GB" sz="1100" i="1" dirty="0" smtClean="0"/>
              <a:t> and new version of the conceptual data model available</a:t>
            </a:r>
            <a:r>
              <a:rPr lang="en-GB" sz="1100" i="1" dirty="0"/>
              <a:t> </a:t>
            </a:r>
            <a:r>
              <a:rPr lang="en-GB" sz="1100" i="1" dirty="0" smtClean="0"/>
              <a:t>for revision by WG.</a:t>
            </a:r>
            <a:endParaRPr lang="en-GB" sz="1100" i="1" dirty="0"/>
          </a:p>
        </p:txBody>
      </p:sp>
      <p:sp>
        <p:nvSpPr>
          <p:cNvPr id="42" name="Elipse 41"/>
          <p:cNvSpPr/>
          <p:nvPr/>
        </p:nvSpPr>
        <p:spPr>
          <a:xfrm rot="5400000">
            <a:off x="5502317" y="48643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uadroTexto 42"/>
          <p:cNvSpPr txBox="1"/>
          <p:nvPr/>
        </p:nvSpPr>
        <p:spPr>
          <a:xfrm>
            <a:off x="5660208" y="4764131"/>
            <a:ext cx="387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26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April: </a:t>
            </a:r>
            <a:r>
              <a:rPr lang="en-GB" sz="1100" dirty="0" err="1" smtClean="0"/>
              <a:t>PoC</a:t>
            </a:r>
            <a:r>
              <a:rPr lang="en-GB" sz="1100" dirty="0" smtClean="0"/>
              <a:t> Report available for revision by WG</a:t>
            </a:r>
            <a:r>
              <a:rPr lang="en-GB" sz="1100" i="1" dirty="0" smtClean="0"/>
              <a:t>.</a:t>
            </a:r>
            <a:endParaRPr lang="en-GB" sz="1100" i="1" dirty="0"/>
          </a:p>
        </p:txBody>
      </p:sp>
      <p:sp>
        <p:nvSpPr>
          <p:cNvPr id="39" name="Elipse 38"/>
          <p:cNvSpPr/>
          <p:nvPr/>
        </p:nvSpPr>
        <p:spPr>
          <a:xfrm rot="5400000">
            <a:off x="5502317" y="589251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uadroTexto 43"/>
          <p:cNvSpPr txBox="1"/>
          <p:nvPr/>
        </p:nvSpPr>
        <p:spPr>
          <a:xfrm>
            <a:off x="5658060" y="5792291"/>
            <a:ext cx="387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18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June: Complete release v2.0.0 available for revision by WG.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169258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255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Maria Font Sanchez</cp:lastModifiedBy>
  <cp:revision>31</cp:revision>
  <dcterms:created xsi:type="dcterms:W3CDTF">2018-02-16T10:28:16Z</dcterms:created>
  <dcterms:modified xsi:type="dcterms:W3CDTF">2018-02-27T16:34:09Z</dcterms:modified>
</cp:coreProperties>
</file>