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340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F8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1ED-05C6-43AD-85E9-3FF99C9F49B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7228" y="628882"/>
            <a:ext cx="9019239" cy="5645456"/>
            <a:chOff x="1037228" y="628882"/>
            <a:chExt cx="9019239" cy="5645456"/>
          </a:xfrm>
        </p:grpSpPr>
        <p:sp>
          <p:nvSpPr>
            <p:cNvPr id="22" name="CuadroTexto 21"/>
            <p:cNvSpPr txBox="1"/>
            <p:nvPr/>
          </p:nvSpPr>
          <p:spPr>
            <a:xfrm>
              <a:off x="3282608" y="628882"/>
              <a:ext cx="2153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dirty="0" smtClean="0"/>
                <a:t>Kick-off Meeting (23</a:t>
              </a:r>
              <a:r>
                <a:rPr lang="en-GB" sz="1200" b="1" baseline="30000" dirty="0" smtClean="0"/>
                <a:t>rd</a:t>
              </a:r>
              <a:r>
                <a:rPr lang="en-GB" sz="1200" b="1" dirty="0" smtClean="0"/>
                <a:t> January)</a:t>
              </a:r>
              <a:endParaRPr lang="en-GB" sz="1200" b="1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196751" y="5997339"/>
              <a:ext cx="2239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Release version 2.0.0 (25</a:t>
              </a:r>
              <a:r>
                <a:rPr lang="en-GB" sz="1200" b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</a:t>
              </a:r>
              <a:r>
                <a:rPr lang="en-GB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June)</a:t>
              </a:r>
              <a:endPara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037229" y="1698856"/>
              <a:ext cx="4398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dirty="0" smtClean="0"/>
                <a:t>Working Group Meeting (23</a:t>
              </a:r>
              <a:r>
                <a:rPr lang="en-GB" sz="1200" baseline="30000" dirty="0" smtClean="0"/>
                <a:t>rd</a:t>
              </a:r>
              <a:r>
                <a:rPr lang="en-GB" sz="1200" dirty="0" smtClean="0"/>
                <a:t> February)</a:t>
              </a:r>
            </a:p>
            <a:p>
              <a:pPr algn="r"/>
              <a:r>
                <a:rPr lang="en-GB" sz="1200" i="1" dirty="0" smtClean="0"/>
                <a:t>Subject: Presentation of the new mission, considerations on the scope and methodology.</a:t>
              </a:r>
              <a:endParaRPr lang="en-GB" sz="1200" i="1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037228" y="2778415"/>
              <a:ext cx="4398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dirty="0" smtClean="0"/>
                <a:t>Working Group Meeting (28</a:t>
              </a:r>
              <a:r>
                <a:rPr lang="en-GB" sz="1200" baseline="30000" dirty="0" smtClean="0"/>
                <a:t>th</a:t>
              </a:r>
              <a:r>
                <a:rPr lang="en-GB" sz="1200" dirty="0" smtClean="0"/>
                <a:t> March)</a:t>
              </a:r>
            </a:p>
            <a:p>
              <a:pPr algn="r"/>
              <a:r>
                <a:rPr lang="en-GB" sz="1200" i="1" dirty="0" smtClean="0"/>
                <a:t>Subject: </a:t>
              </a:r>
              <a:r>
                <a:rPr lang="en-GB" sz="1200" i="1" dirty="0" err="1" smtClean="0"/>
                <a:t>PoC</a:t>
              </a:r>
              <a:r>
                <a:rPr lang="en-GB" sz="1200" i="1" dirty="0" smtClean="0"/>
                <a:t> validation of the approach, the use case and the expected results.</a:t>
              </a:r>
              <a:endParaRPr lang="en-GB" sz="1200" i="1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1037228" y="3857974"/>
              <a:ext cx="4398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Working Group Meeting (16</a:t>
              </a:r>
              <a:r>
                <a:rPr lang="en-GB" sz="120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</a:t>
              </a:r>
              <a:r>
                <a:rPr lang="en-GB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May)</a:t>
              </a:r>
            </a:p>
            <a:p>
              <a:pPr algn="r"/>
              <a:r>
                <a:rPr lang="en-GB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Subject: Revision of the ontology, conceptual model and design considerations.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037228" y="5079178"/>
              <a:ext cx="4398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Working Group Meeting (21</a:t>
              </a:r>
              <a:r>
                <a:rPr lang="en-GB" sz="120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</a:t>
              </a:r>
              <a:r>
                <a:rPr lang="en-GB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June)</a:t>
              </a:r>
            </a:p>
            <a:p>
              <a:pPr algn="r"/>
              <a:r>
                <a:rPr lang="en-GB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Subject: Revision of the ontology, OWL implementation and results of the </a:t>
              </a:r>
              <a:r>
                <a:rPr lang="en-GB" sz="1200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PoC</a:t>
              </a:r>
              <a:r>
                <a:rPr lang="en-GB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tángulo redondeado 19"/>
            <p:cNvSpPr/>
            <p:nvPr/>
          </p:nvSpPr>
          <p:spPr>
            <a:xfrm rot="5400000">
              <a:off x="2837871" y="3401715"/>
              <a:ext cx="5400000" cy="118800"/>
            </a:xfrm>
            <a:prstGeom prst="roundRect">
              <a:avLst/>
            </a:prstGeom>
            <a:solidFill>
              <a:srgbClr val="9AA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ipse 20"/>
            <p:cNvSpPr/>
            <p:nvPr/>
          </p:nvSpPr>
          <p:spPr>
            <a:xfrm rot="5400000">
              <a:off x="5480206" y="728163"/>
              <a:ext cx="115330" cy="1153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ángulo redondeado 23"/>
            <p:cNvSpPr/>
            <p:nvPr/>
          </p:nvSpPr>
          <p:spPr>
            <a:xfrm rot="5400000">
              <a:off x="4871871" y="5426939"/>
              <a:ext cx="1332000" cy="122400"/>
            </a:xfrm>
            <a:prstGeom prst="roundRect">
              <a:avLst/>
            </a:prstGeom>
            <a:solidFill>
              <a:srgbClr val="F8F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ángulo redondeado 44"/>
            <p:cNvSpPr/>
            <p:nvPr/>
          </p:nvSpPr>
          <p:spPr>
            <a:xfrm rot="5400000">
              <a:off x="5123871" y="5076619"/>
              <a:ext cx="828000" cy="118800"/>
            </a:xfrm>
            <a:prstGeom prst="roundRect">
              <a:avLst/>
            </a:prstGeom>
            <a:gradFill flip="none" rotWithShape="1">
              <a:gsLst>
                <a:gs pos="61000">
                  <a:srgbClr val="E1EA99"/>
                </a:gs>
                <a:gs pos="0">
                  <a:srgbClr val="F8FECA"/>
                </a:gs>
                <a:gs pos="100000">
                  <a:srgbClr val="9AAE0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ipse 24"/>
            <p:cNvSpPr/>
            <p:nvPr/>
          </p:nvSpPr>
          <p:spPr>
            <a:xfrm rot="5400000">
              <a:off x="5480206" y="1798137"/>
              <a:ext cx="115330" cy="1153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ipse 26"/>
            <p:cNvSpPr/>
            <p:nvPr/>
          </p:nvSpPr>
          <p:spPr>
            <a:xfrm rot="5400000">
              <a:off x="5480206" y="6094514"/>
              <a:ext cx="115330" cy="1153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ipse 27"/>
            <p:cNvSpPr/>
            <p:nvPr/>
          </p:nvSpPr>
          <p:spPr>
            <a:xfrm rot="5400000">
              <a:off x="5480206" y="2863762"/>
              <a:ext cx="115330" cy="11533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 rot="5400000">
              <a:off x="5480206" y="3927959"/>
              <a:ext cx="115330" cy="1153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ipse 31"/>
            <p:cNvSpPr/>
            <p:nvPr/>
          </p:nvSpPr>
          <p:spPr>
            <a:xfrm rot="5400000">
              <a:off x="5469536" y="5181033"/>
              <a:ext cx="126000" cy="12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4" name="Picture 2" descr="Image result for google maps location symbol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 flipV="1">
              <a:off x="5589033" y="4778618"/>
              <a:ext cx="273358" cy="27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adroTexto 34"/>
            <p:cNvSpPr txBox="1"/>
            <p:nvPr/>
          </p:nvSpPr>
          <p:spPr>
            <a:xfrm>
              <a:off x="5643602" y="2055852"/>
              <a:ext cx="43985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9</a:t>
              </a:r>
              <a:r>
                <a:rPr lang="en-GB" sz="1100" baseline="30000" dirty="0" smtClean="0"/>
                <a:t>th</a:t>
              </a:r>
              <a:r>
                <a:rPr lang="en-GB" sz="1100" dirty="0" smtClean="0"/>
                <a:t> March:</a:t>
              </a:r>
            </a:p>
            <a:p>
              <a:pPr lvl="1"/>
              <a:r>
                <a:rPr lang="en-GB" sz="1100" dirty="0" smtClean="0"/>
                <a:t>1. </a:t>
              </a:r>
              <a:r>
                <a:rPr lang="en-GB" sz="1100" i="1" dirty="0" smtClean="0"/>
                <a:t>Glossary </a:t>
              </a:r>
              <a:r>
                <a:rPr lang="en-GB" sz="1100" i="1" dirty="0"/>
                <a:t>a</a:t>
              </a:r>
              <a:r>
                <a:rPr lang="en-GB" sz="1100" i="1" dirty="0" smtClean="0"/>
                <a:t>cceptance by the Working Group.</a:t>
              </a:r>
            </a:p>
            <a:p>
              <a:pPr lvl="1"/>
              <a:r>
                <a:rPr lang="en-GB" sz="1100" dirty="0" smtClean="0"/>
                <a:t>2. </a:t>
              </a:r>
              <a:r>
                <a:rPr lang="en-GB" sz="1100" i="1" dirty="0"/>
                <a:t>Sample Competency Questions available for the WG.</a:t>
              </a:r>
              <a:endParaRPr lang="en-GB" sz="1100" dirty="0"/>
            </a:p>
          </p:txBody>
        </p:sp>
        <p:sp>
          <p:nvSpPr>
            <p:cNvPr id="36" name="Elipse 35"/>
            <p:cNvSpPr/>
            <p:nvPr/>
          </p:nvSpPr>
          <p:spPr>
            <a:xfrm rot="5400000">
              <a:off x="5501871" y="2326580"/>
              <a:ext cx="72000" cy="7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ipse 18"/>
            <p:cNvSpPr/>
            <p:nvPr/>
          </p:nvSpPr>
          <p:spPr>
            <a:xfrm rot="5400000">
              <a:off x="5501871" y="2325364"/>
              <a:ext cx="72000" cy="7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ipse 36"/>
            <p:cNvSpPr/>
            <p:nvPr/>
          </p:nvSpPr>
          <p:spPr>
            <a:xfrm rot="5400000">
              <a:off x="5501871" y="2698055"/>
              <a:ext cx="72000" cy="7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657936" y="2604570"/>
              <a:ext cx="43985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23-26 March:</a:t>
              </a:r>
            </a:p>
            <a:p>
              <a:pPr lvl="1"/>
              <a:r>
                <a:rPr lang="en-GB" sz="1100" i="1" dirty="0" smtClean="0"/>
                <a:t>Conceptual data model available</a:t>
              </a:r>
              <a:r>
                <a:rPr lang="en-GB" sz="1100" i="1" dirty="0"/>
                <a:t> </a:t>
              </a:r>
              <a:r>
                <a:rPr lang="en-GB" sz="1100" i="1" dirty="0" smtClean="0"/>
                <a:t>for revision by WG.</a:t>
              </a:r>
            </a:p>
          </p:txBody>
        </p:sp>
        <p:sp>
          <p:nvSpPr>
            <p:cNvPr id="40" name="Elipse 39"/>
            <p:cNvSpPr/>
            <p:nvPr/>
          </p:nvSpPr>
          <p:spPr>
            <a:xfrm rot="5400000">
              <a:off x="5501871" y="3726755"/>
              <a:ext cx="72000" cy="7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657936" y="3626531"/>
              <a:ext cx="38765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14</a:t>
              </a:r>
              <a:r>
                <a:rPr lang="en-GB" sz="1100" baseline="30000" dirty="0" smtClean="0"/>
                <a:t>th</a:t>
              </a:r>
              <a:r>
                <a:rPr lang="en-GB" sz="1100" dirty="0" smtClean="0"/>
                <a:t> May: </a:t>
              </a:r>
              <a:r>
                <a:rPr lang="en-GB" sz="1100" i="1" dirty="0" err="1" smtClean="0"/>
                <a:t>PoC</a:t>
              </a:r>
              <a:r>
                <a:rPr lang="en-GB" sz="1100" i="1" dirty="0" smtClean="0"/>
                <a:t> and new version of the conceptual data model available</a:t>
              </a:r>
              <a:r>
                <a:rPr lang="en-GB" sz="1100" i="1" dirty="0"/>
                <a:t> </a:t>
              </a:r>
              <a:r>
                <a:rPr lang="en-GB" sz="1100" i="1" dirty="0" smtClean="0"/>
                <a:t>for revision by WG.</a:t>
              </a:r>
              <a:endParaRPr lang="en-GB" sz="1100" i="1" dirty="0"/>
            </a:p>
          </p:txBody>
        </p:sp>
        <p:sp>
          <p:nvSpPr>
            <p:cNvPr id="39" name="Elipse 38"/>
            <p:cNvSpPr/>
            <p:nvPr/>
          </p:nvSpPr>
          <p:spPr>
            <a:xfrm rot="5400000">
              <a:off x="5501871" y="5206707"/>
              <a:ext cx="72000" cy="7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5658060" y="5106483"/>
              <a:ext cx="3874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</a:t>
              </a:r>
              <a:r>
                <a:rPr lang="en-GB" sz="110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</a:t>
              </a:r>
              <a:r>
                <a:rPr lang="en-GB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June: Complete release v2.0.0 available for revision by WG.</a:t>
              </a:r>
              <a:endParaRPr lang="en-GB" sz="11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582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164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Laia Bota Porta</cp:lastModifiedBy>
  <cp:revision>43</cp:revision>
  <dcterms:created xsi:type="dcterms:W3CDTF">2018-02-16T10:28:16Z</dcterms:created>
  <dcterms:modified xsi:type="dcterms:W3CDTF">2018-06-05T09:00:31Z</dcterms:modified>
</cp:coreProperties>
</file>