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357" r:id="rId5"/>
    <p:sldId id="359" r:id="rId6"/>
    <p:sldId id="360" r:id="rId7"/>
    <p:sldId id="351" r:id="rId8"/>
    <p:sldId id="353" r:id="rId9"/>
    <p:sldId id="362" r:id="rId10"/>
    <p:sldId id="361" r:id="rId11"/>
    <p:sldId id="363" r:id="rId12"/>
    <p:sldId id="364" r:id="rId13"/>
    <p:sldId id="358" r:id="rId14"/>
    <p:sldId id="3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ia Bota Porta" initials="LB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AE04"/>
    <a:srgbClr val="E6B8B7"/>
    <a:srgbClr val="D76734"/>
    <a:srgbClr val="960F68"/>
    <a:srgbClr val="43BEB9"/>
    <a:srgbClr val="4472C4"/>
    <a:srgbClr val="70AD47"/>
    <a:srgbClr val="595959"/>
    <a:srgbClr val="6785C1"/>
    <a:srgbClr val="3E5B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94434" autoAdjust="0"/>
  </p:normalViewPr>
  <p:slideViewPr>
    <p:cSldViewPr snapToGrid="0">
      <p:cViewPr varScale="1">
        <p:scale>
          <a:sx n="110" d="100"/>
          <a:sy n="110" d="100"/>
        </p:scale>
        <p:origin x="1446" y="102"/>
      </p:cViewPr>
      <p:guideLst>
        <p:guide orient="horz" pos="2160"/>
        <p:guide pos="285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7624B-CF98-49D9-A112-8B65EED2B6AD}" type="doc">
      <dgm:prSet loTypeId="urn:microsoft.com/office/officeart/2005/8/layout/process4" loCatId="process" qsTypeId="urn:microsoft.com/office/officeart/2005/8/quickstyle/simple1" qsCatId="simple" csTypeId="urn:microsoft.com/office/officeart/2005/8/colors/accent3_4" csCatId="accent3" phldr="1"/>
      <dgm:spPr/>
    </dgm:pt>
    <dgm:pt modelId="{4D125206-C77E-4726-A3A2-FF19FE30E3E5}">
      <dgm:prSet phldrT="[Texto]" custT="1"/>
      <dgm:spPr>
        <a:solidFill>
          <a:srgbClr val="9AAE04"/>
        </a:solidFill>
      </dgm:spPr>
      <dgm:t>
        <a:bodyPr/>
        <a:lstStyle/>
        <a:p>
          <a:r>
            <a:rPr lang="en-US" sz="1800" b="1" noProof="0" dirty="0" smtClean="0">
              <a:latin typeface="Arial" panose="020B0604020202020204" pitchFamily="34" charset="0"/>
              <a:cs typeface="Arial" panose="020B0604020202020204" pitchFamily="34" charset="0"/>
            </a:rPr>
            <a:t>Use Cases</a:t>
          </a:r>
          <a:endParaRPr lang="en-US" sz="1800" b="1" noProof="0" dirty="0">
            <a:latin typeface="Arial" panose="020B0604020202020204" pitchFamily="34" charset="0"/>
            <a:cs typeface="Arial" panose="020B0604020202020204" pitchFamily="34" charset="0"/>
          </a:endParaRPr>
        </a:p>
      </dgm:t>
    </dgm:pt>
    <dgm:pt modelId="{7C4C87F8-5AD7-48F6-B5E4-51871EE922C3}" type="parTrans" cxnId="{739C2A65-CED1-4243-A95D-68BFB547F349}">
      <dgm:prSet/>
      <dgm:spPr/>
      <dgm:t>
        <a:bodyPr/>
        <a:lstStyle/>
        <a:p>
          <a:endParaRPr lang="en-US" sz="1400" noProof="0" dirty="0">
            <a:latin typeface="Arial" panose="020B0604020202020204" pitchFamily="34" charset="0"/>
            <a:cs typeface="Arial" panose="020B0604020202020204" pitchFamily="34" charset="0"/>
          </a:endParaRPr>
        </a:p>
      </dgm:t>
    </dgm:pt>
    <dgm:pt modelId="{01831A68-C611-447F-9528-51A5F4F0EFE4}" type="sibTrans" cxnId="{739C2A65-CED1-4243-A95D-68BFB547F349}">
      <dgm:prSet/>
      <dgm:spPr/>
      <dgm:t>
        <a:bodyPr/>
        <a:lstStyle/>
        <a:p>
          <a:endParaRPr lang="en-US" sz="1400" noProof="0" dirty="0">
            <a:latin typeface="Arial" panose="020B0604020202020204" pitchFamily="34" charset="0"/>
            <a:cs typeface="Arial" panose="020B0604020202020204" pitchFamily="34" charset="0"/>
          </a:endParaRPr>
        </a:p>
      </dgm:t>
    </dgm:pt>
    <dgm:pt modelId="{C02B7445-14E0-4D06-9B03-984AE41B22C5}">
      <dgm:prSet phldrT="[Texto]" custT="1"/>
      <dgm:spPr>
        <a:solidFill>
          <a:srgbClr val="9AAE04"/>
        </a:solidFill>
      </dgm:spPr>
      <dgm:t>
        <a:bodyPr/>
        <a:lstStyle/>
        <a:p>
          <a:r>
            <a:rPr lang="en-US" sz="1800" b="1" noProof="0" dirty="0" smtClean="0">
              <a:latin typeface="Arial" panose="020B0604020202020204" pitchFamily="34" charset="0"/>
              <a:cs typeface="Arial" panose="020B0604020202020204" pitchFamily="34" charset="0"/>
            </a:rPr>
            <a:t>User Stories</a:t>
          </a:r>
          <a:endParaRPr lang="en-US" sz="1800" b="1" noProof="0" dirty="0">
            <a:latin typeface="Arial" panose="020B0604020202020204" pitchFamily="34" charset="0"/>
            <a:cs typeface="Arial" panose="020B0604020202020204" pitchFamily="34" charset="0"/>
          </a:endParaRPr>
        </a:p>
      </dgm:t>
    </dgm:pt>
    <dgm:pt modelId="{6A1E0D90-6C08-465F-B759-421BEA812F88}" type="parTrans" cxnId="{F54D6D3F-42A5-4DA5-BDC0-4BEA3BDDB692}">
      <dgm:prSet/>
      <dgm:spPr/>
      <dgm:t>
        <a:bodyPr/>
        <a:lstStyle/>
        <a:p>
          <a:endParaRPr lang="en-US" sz="1400" noProof="0" dirty="0">
            <a:latin typeface="Arial" panose="020B0604020202020204" pitchFamily="34" charset="0"/>
            <a:cs typeface="Arial" panose="020B0604020202020204" pitchFamily="34" charset="0"/>
          </a:endParaRPr>
        </a:p>
      </dgm:t>
    </dgm:pt>
    <dgm:pt modelId="{EF255D7A-7B4B-4A62-A955-A05ECF4DC620}" type="sibTrans" cxnId="{F54D6D3F-42A5-4DA5-BDC0-4BEA3BDDB692}">
      <dgm:prSet/>
      <dgm:spPr/>
      <dgm:t>
        <a:bodyPr/>
        <a:lstStyle/>
        <a:p>
          <a:endParaRPr lang="en-US" sz="1400" noProof="0" dirty="0">
            <a:latin typeface="Arial" panose="020B0604020202020204" pitchFamily="34" charset="0"/>
            <a:cs typeface="Arial" panose="020B0604020202020204" pitchFamily="34" charset="0"/>
          </a:endParaRPr>
        </a:p>
      </dgm:t>
    </dgm:pt>
    <dgm:pt modelId="{82F22BBC-7D35-4ED1-A514-CCD8C62ACB3C}">
      <dgm:prSet phldrT="[Texto]" custT="1"/>
      <dgm:spPr>
        <a:solidFill>
          <a:srgbClr val="9AAE04"/>
        </a:solidFill>
      </dgm:spPr>
      <dgm:t>
        <a:bodyPr/>
        <a:lstStyle/>
        <a:p>
          <a:r>
            <a:rPr lang="en-US" sz="1800" b="1" noProof="0" dirty="0" smtClean="0">
              <a:latin typeface="Arial" panose="020B0604020202020204" pitchFamily="34" charset="0"/>
              <a:cs typeface="Arial" panose="020B0604020202020204" pitchFamily="34" charset="0"/>
            </a:rPr>
            <a:t>Competency Questions</a:t>
          </a:r>
          <a:endParaRPr lang="en-US" sz="1800" b="1" noProof="0" dirty="0">
            <a:latin typeface="Arial" panose="020B0604020202020204" pitchFamily="34" charset="0"/>
            <a:cs typeface="Arial" panose="020B0604020202020204" pitchFamily="34" charset="0"/>
          </a:endParaRPr>
        </a:p>
      </dgm:t>
    </dgm:pt>
    <dgm:pt modelId="{97FC9989-CBC4-4F6A-B1A9-67A4DFF8E8A7}" type="parTrans" cxnId="{51BF28CD-9657-4672-93D6-607C13701383}">
      <dgm:prSet/>
      <dgm:spPr/>
      <dgm:t>
        <a:bodyPr/>
        <a:lstStyle/>
        <a:p>
          <a:endParaRPr lang="en-US" sz="1400" noProof="0" dirty="0">
            <a:latin typeface="Arial" panose="020B0604020202020204" pitchFamily="34" charset="0"/>
            <a:cs typeface="Arial" panose="020B0604020202020204" pitchFamily="34" charset="0"/>
          </a:endParaRPr>
        </a:p>
      </dgm:t>
    </dgm:pt>
    <dgm:pt modelId="{BB5D41C3-3C5A-4D28-BC9D-ED75DC04673F}" type="sibTrans" cxnId="{51BF28CD-9657-4672-93D6-607C13701383}">
      <dgm:prSet/>
      <dgm:spPr/>
      <dgm:t>
        <a:bodyPr/>
        <a:lstStyle/>
        <a:p>
          <a:endParaRPr lang="en-US" sz="1400" noProof="0" dirty="0">
            <a:latin typeface="Arial" panose="020B0604020202020204" pitchFamily="34" charset="0"/>
            <a:cs typeface="Arial" panose="020B0604020202020204" pitchFamily="34" charset="0"/>
          </a:endParaRPr>
        </a:p>
      </dgm:t>
    </dgm:pt>
    <dgm:pt modelId="{EFC197B4-C02F-48FA-9457-F1B442B3D9C0}">
      <dgm:prSet phldrT="[Texto]" custT="1"/>
      <dgm:spPr/>
      <dgm:t>
        <a:bodyPr/>
        <a:lstStyle/>
        <a:p>
          <a:r>
            <a:rPr lang="en-US" sz="1400" noProof="0" dirty="0" smtClean="0">
              <a:latin typeface="Arial" panose="020B0604020202020204" pitchFamily="34" charset="0"/>
              <a:cs typeface="Arial" panose="020B0604020202020204" pitchFamily="34" charset="0"/>
            </a:rPr>
            <a:t>Use case 1. </a:t>
          </a:r>
          <a:r>
            <a:rPr lang="en-US" sz="1400" b="0" i="0" noProof="0" dirty="0" smtClean="0">
              <a:latin typeface="Arial" panose="020B0604020202020204" pitchFamily="34" charset="0"/>
              <a:cs typeface="Arial" panose="020B0604020202020204" pitchFamily="34" charset="0"/>
            </a:rPr>
            <a:t>Data journalism</a:t>
          </a:r>
          <a:endParaRPr lang="en-US" sz="1400" noProof="0" dirty="0">
            <a:latin typeface="Arial" panose="020B0604020202020204" pitchFamily="34" charset="0"/>
            <a:cs typeface="Arial" panose="020B0604020202020204" pitchFamily="34" charset="0"/>
          </a:endParaRPr>
        </a:p>
      </dgm:t>
    </dgm:pt>
    <dgm:pt modelId="{13DA3FB1-1299-45AB-8AF2-9788BE3BAD2E}" type="parTrans" cxnId="{22200190-F255-49E0-8094-8C3803EF972C}">
      <dgm:prSet/>
      <dgm:spPr/>
      <dgm:t>
        <a:bodyPr/>
        <a:lstStyle/>
        <a:p>
          <a:endParaRPr lang="en-US" sz="1400" noProof="0" dirty="0">
            <a:latin typeface="Arial" panose="020B0604020202020204" pitchFamily="34" charset="0"/>
            <a:cs typeface="Arial" panose="020B0604020202020204" pitchFamily="34" charset="0"/>
          </a:endParaRPr>
        </a:p>
      </dgm:t>
    </dgm:pt>
    <dgm:pt modelId="{31583868-D42E-4C7D-9DE0-7B7CFF60F563}" type="sibTrans" cxnId="{22200190-F255-49E0-8094-8C3803EF972C}">
      <dgm:prSet/>
      <dgm:spPr/>
      <dgm:t>
        <a:bodyPr/>
        <a:lstStyle/>
        <a:p>
          <a:endParaRPr lang="en-US" sz="1400" noProof="0" dirty="0">
            <a:latin typeface="Arial" panose="020B0604020202020204" pitchFamily="34" charset="0"/>
            <a:cs typeface="Arial" panose="020B0604020202020204" pitchFamily="34" charset="0"/>
          </a:endParaRPr>
        </a:p>
      </dgm:t>
    </dgm:pt>
    <dgm:pt modelId="{F3980690-DFD2-4120-A38B-ADB308455659}">
      <dgm:prSet phldrT="[Texto]" custT="1"/>
      <dgm:spPr/>
      <dgm:t>
        <a:bodyPr/>
        <a:lstStyle/>
        <a:p>
          <a:r>
            <a:rPr lang="en-US" sz="1400" noProof="0" dirty="0" smtClean="0">
              <a:latin typeface="Arial" panose="020B0604020202020204" pitchFamily="34" charset="0"/>
              <a:cs typeface="Arial" panose="020B0604020202020204" pitchFamily="34" charset="0"/>
            </a:rPr>
            <a:t>Use case 4. </a:t>
          </a:r>
          <a:r>
            <a:rPr lang="en-US" sz="1400" b="0" i="0" noProof="0" dirty="0" smtClean="0">
              <a:latin typeface="Arial" panose="020B0604020202020204" pitchFamily="34" charset="0"/>
              <a:cs typeface="Arial" panose="020B0604020202020204" pitchFamily="34" charset="0"/>
            </a:rPr>
            <a:t>Analyzing eProcurement procedures</a:t>
          </a:r>
          <a:r>
            <a:rPr lang="en-US" sz="1400" noProof="0" dirty="0" smtClean="0">
              <a:latin typeface="Arial" panose="020B0604020202020204" pitchFamily="34" charset="0"/>
              <a:cs typeface="Arial" panose="020B0604020202020204" pitchFamily="34" charset="0"/>
            </a:rPr>
            <a:t> </a:t>
          </a:r>
          <a:endParaRPr lang="en-US" sz="1400" noProof="0" dirty="0">
            <a:latin typeface="Arial" panose="020B0604020202020204" pitchFamily="34" charset="0"/>
            <a:cs typeface="Arial" panose="020B0604020202020204" pitchFamily="34" charset="0"/>
          </a:endParaRPr>
        </a:p>
      </dgm:t>
    </dgm:pt>
    <dgm:pt modelId="{C2D7AADE-ADCE-4853-8273-27B5835C328C}" type="parTrans" cxnId="{86374187-6ECD-48B9-B8C6-C8ACD2A02BBD}">
      <dgm:prSet/>
      <dgm:spPr/>
      <dgm:t>
        <a:bodyPr/>
        <a:lstStyle/>
        <a:p>
          <a:endParaRPr lang="en-US" sz="1400" noProof="0" dirty="0">
            <a:latin typeface="Arial" panose="020B0604020202020204" pitchFamily="34" charset="0"/>
            <a:cs typeface="Arial" panose="020B0604020202020204" pitchFamily="34" charset="0"/>
          </a:endParaRPr>
        </a:p>
      </dgm:t>
    </dgm:pt>
    <dgm:pt modelId="{497573C9-2C52-468C-9A2D-3D0B7C391547}" type="sibTrans" cxnId="{86374187-6ECD-48B9-B8C6-C8ACD2A02BBD}">
      <dgm:prSet/>
      <dgm:spPr/>
      <dgm:t>
        <a:bodyPr/>
        <a:lstStyle/>
        <a:p>
          <a:endParaRPr lang="en-US" sz="1400" noProof="0" dirty="0">
            <a:latin typeface="Arial" panose="020B0604020202020204" pitchFamily="34" charset="0"/>
            <a:cs typeface="Arial" panose="020B0604020202020204" pitchFamily="34" charset="0"/>
          </a:endParaRPr>
        </a:p>
      </dgm:t>
    </dgm:pt>
    <dgm:pt modelId="{AC0E2405-852D-4285-B919-DAE43C0395FA}">
      <dgm:prSet phldrT="[Texto]" custT="1"/>
      <dgm:spPr/>
      <dgm:t>
        <a:bodyPr/>
        <a:lstStyle/>
        <a:p>
          <a:r>
            <a:rPr lang="en-US" sz="1400" noProof="0" dirty="0" smtClean="0">
              <a:latin typeface="Arial" panose="020B0604020202020204" pitchFamily="34" charset="0"/>
              <a:cs typeface="Arial" panose="020B0604020202020204" pitchFamily="34" charset="0"/>
            </a:rPr>
            <a:t>e.g., as a journalist I want to know the contract value for tram maintenance at country level by selecting awards that refer to some CPV codes in order to compare it with other countries.</a:t>
          </a:r>
          <a:endParaRPr lang="en-US" sz="1400" noProof="0" dirty="0">
            <a:latin typeface="Arial" panose="020B0604020202020204" pitchFamily="34" charset="0"/>
            <a:cs typeface="Arial" panose="020B0604020202020204" pitchFamily="34" charset="0"/>
          </a:endParaRPr>
        </a:p>
      </dgm:t>
    </dgm:pt>
    <dgm:pt modelId="{D4BB168D-F08E-48AE-9494-793185B4F316}" type="parTrans" cxnId="{48C2513E-78A3-4CF5-8D00-6EFA97762503}">
      <dgm:prSet/>
      <dgm:spPr/>
      <dgm:t>
        <a:bodyPr/>
        <a:lstStyle/>
        <a:p>
          <a:endParaRPr lang="en-US" sz="1400" noProof="0" dirty="0">
            <a:latin typeface="Arial" panose="020B0604020202020204" pitchFamily="34" charset="0"/>
            <a:cs typeface="Arial" panose="020B0604020202020204" pitchFamily="34" charset="0"/>
          </a:endParaRPr>
        </a:p>
      </dgm:t>
    </dgm:pt>
    <dgm:pt modelId="{F8CB7D01-AF78-49FC-ADFE-7B88DDC84643}" type="sibTrans" cxnId="{48C2513E-78A3-4CF5-8D00-6EFA97762503}">
      <dgm:prSet/>
      <dgm:spPr/>
      <dgm:t>
        <a:bodyPr/>
        <a:lstStyle/>
        <a:p>
          <a:endParaRPr lang="en-US" sz="1400" noProof="0" dirty="0">
            <a:latin typeface="Arial" panose="020B0604020202020204" pitchFamily="34" charset="0"/>
            <a:cs typeface="Arial" panose="020B0604020202020204" pitchFamily="34" charset="0"/>
          </a:endParaRPr>
        </a:p>
      </dgm:t>
    </dgm:pt>
    <dgm:pt modelId="{989F981A-F6DB-4728-9BC0-61CE55C75925}">
      <dgm:prSet phldrT="[Texto]" custT="1"/>
      <dgm:spPr/>
      <dgm:t>
        <a:bodyPr/>
        <a:lstStyle/>
        <a:p>
          <a:r>
            <a:rPr lang="en-US" sz="1400" noProof="0" dirty="0" smtClean="0">
              <a:latin typeface="Arial" panose="020B0604020202020204" pitchFamily="34" charset="0"/>
              <a:cs typeface="Arial" panose="020B0604020202020204" pitchFamily="34" charset="0"/>
            </a:rPr>
            <a:t>e.g., for a given CPV, the number of contracts awarded for that CPV and the total value amount awarded.</a:t>
          </a:r>
          <a:endParaRPr lang="en-US" sz="1400" noProof="0" dirty="0">
            <a:latin typeface="Arial" panose="020B0604020202020204" pitchFamily="34" charset="0"/>
            <a:cs typeface="Arial" panose="020B0604020202020204" pitchFamily="34" charset="0"/>
          </a:endParaRPr>
        </a:p>
      </dgm:t>
    </dgm:pt>
    <dgm:pt modelId="{B285904D-C8F2-4C91-86C7-5C278045F954}" type="parTrans" cxnId="{E277EE2E-83C9-4C99-90EC-6E0306ACA36A}">
      <dgm:prSet/>
      <dgm:spPr/>
      <dgm:t>
        <a:bodyPr/>
        <a:lstStyle/>
        <a:p>
          <a:endParaRPr lang="en-US" sz="1400" noProof="0" dirty="0">
            <a:latin typeface="Arial" panose="020B0604020202020204" pitchFamily="34" charset="0"/>
            <a:cs typeface="Arial" panose="020B0604020202020204" pitchFamily="34" charset="0"/>
          </a:endParaRPr>
        </a:p>
      </dgm:t>
    </dgm:pt>
    <dgm:pt modelId="{15BC7C30-FB05-47B8-B7B7-5DE4BF4D1040}" type="sibTrans" cxnId="{E277EE2E-83C9-4C99-90EC-6E0306ACA36A}">
      <dgm:prSet/>
      <dgm:spPr/>
      <dgm:t>
        <a:bodyPr/>
        <a:lstStyle/>
        <a:p>
          <a:endParaRPr lang="en-US" sz="1400" noProof="0" dirty="0">
            <a:latin typeface="Arial" panose="020B0604020202020204" pitchFamily="34" charset="0"/>
            <a:cs typeface="Arial" panose="020B0604020202020204" pitchFamily="34" charset="0"/>
          </a:endParaRPr>
        </a:p>
      </dgm:t>
    </dgm:pt>
    <dgm:pt modelId="{E9564414-79E7-41E6-81FA-F4EB5B151330}" type="pres">
      <dgm:prSet presAssocID="{5637624B-CF98-49D9-A112-8B65EED2B6AD}" presName="Name0" presStyleCnt="0">
        <dgm:presLayoutVars>
          <dgm:dir/>
          <dgm:animLvl val="lvl"/>
          <dgm:resizeHandles val="exact"/>
        </dgm:presLayoutVars>
      </dgm:prSet>
      <dgm:spPr/>
    </dgm:pt>
    <dgm:pt modelId="{EA3C11D4-9832-40CF-9E66-40CC9CEC7A37}" type="pres">
      <dgm:prSet presAssocID="{82F22BBC-7D35-4ED1-A514-CCD8C62ACB3C}" presName="boxAndChildren" presStyleCnt="0"/>
      <dgm:spPr/>
    </dgm:pt>
    <dgm:pt modelId="{45678C51-63E7-4DA2-B61B-1E8B79C90FAB}" type="pres">
      <dgm:prSet presAssocID="{82F22BBC-7D35-4ED1-A514-CCD8C62ACB3C}" presName="parentTextBox" presStyleLbl="node1" presStyleIdx="0" presStyleCnt="3"/>
      <dgm:spPr/>
      <dgm:t>
        <a:bodyPr/>
        <a:lstStyle/>
        <a:p>
          <a:endParaRPr lang="es-ES"/>
        </a:p>
      </dgm:t>
    </dgm:pt>
    <dgm:pt modelId="{8CFDA264-56DD-415E-AA2A-365F7226E341}" type="pres">
      <dgm:prSet presAssocID="{82F22BBC-7D35-4ED1-A514-CCD8C62ACB3C}" presName="entireBox" presStyleLbl="node1" presStyleIdx="0" presStyleCnt="3"/>
      <dgm:spPr/>
      <dgm:t>
        <a:bodyPr/>
        <a:lstStyle/>
        <a:p>
          <a:endParaRPr lang="es-ES"/>
        </a:p>
      </dgm:t>
    </dgm:pt>
    <dgm:pt modelId="{377B4E20-DF97-4F24-B9C8-C7402833FEB2}" type="pres">
      <dgm:prSet presAssocID="{82F22BBC-7D35-4ED1-A514-CCD8C62ACB3C}" presName="descendantBox" presStyleCnt="0"/>
      <dgm:spPr/>
    </dgm:pt>
    <dgm:pt modelId="{5C2633E4-C75F-4966-B19A-8A9A4844E4E1}" type="pres">
      <dgm:prSet presAssocID="{989F981A-F6DB-4728-9BC0-61CE55C75925}" presName="childTextBox" presStyleLbl="fgAccFollowNode1" presStyleIdx="0" presStyleCnt="4">
        <dgm:presLayoutVars>
          <dgm:bulletEnabled val="1"/>
        </dgm:presLayoutVars>
      </dgm:prSet>
      <dgm:spPr/>
      <dgm:t>
        <a:bodyPr/>
        <a:lstStyle/>
        <a:p>
          <a:endParaRPr lang="es-ES"/>
        </a:p>
      </dgm:t>
    </dgm:pt>
    <dgm:pt modelId="{6C16A0D8-A9B6-402A-A713-CAFC64EE45D7}" type="pres">
      <dgm:prSet presAssocID="{EF255D7A-7B4B-4A62-A955-A05ECF4DC620}" presName="sp" presStyleCnt="0"/>
      <dgm:spPr/>
    </dgm:pt>
    <dgm:pt modelId="{CB471425-EA57-49D6-8ECD-5AE707CB3433}" type="pres">
      <dgm:prSet presAssocID="{C02B7445-14E0-4D06-9B03-984AE41B22C5}" presName="arrowAndChildren" presStyleCnt="0"/>
      <dgm:spPr/>
    </dgm:pt>
    <dgm:pt modelId="{E3EDB00F-2E2E-46CA-84E9-C74733C999F0}" type="pres">
      <dgm:prSet presAssocID="{C02B7445-14E0-4D06-9B03-984AE41B22C5}" presName="parentTextArrow" presStyleLbl="node1" presStyleIdx="0" presStyleCnt="3"/>
      <dgm:spPr/>
      <dgm:t>
        <a:bodyPr/>
        <a:lstStyle/>
        <a:p>
          <a:endParaRPr lang="es-ES"/>
        </a:p>
      </dgm:t>
    </dgm:pt>
    <dgm:pt modelId="{43E192CE-7D58-4FE4-97FD-AE4862F328DD}" type="pres">
      <dgm:prSet presAssocID="{C02B7445-14E0-4D06-9B03-984AE41B22C5}" presName="arrow" presStyleLbl="node1" presStyleIdx="1" presStyleCnt="3"/>
      <dgm:spPr/>
      <dgm:t>
        <a:bodyPr/>
        <a:lstStyle/>
        <a:p>
          <a:endParaRPr lang="es-ES"/>
        </a:p>
      </dgm:t>
    </dgm:pt>
    <dgm:pt modelId="{B8CFA92F-4CEE-4A7D-A9FC-056E4195A431}" type="pres">
      <dgm:prSet presAssocID="{C02B7445-14E0-4D06-9B03-984AE41B22C5}" presName="descendantArrow" presStyleCnt="0"/>
      <dgm:spPr/>
    </dgm:pt>
    <dgm:pt modelId="{DE35AA42-AF9D-47B0-B79F-6CA61BB0A9DE}" type="pres">
      <dgm:prSet presAssocID="{AC0E2405-852D-4285-B919-DAE43C0395FA}" presName="childTextArrow" presStyleLbl="fgAccFollowNode1" presStyleIdx="1" presStyleCnt="4">
        <dgm:presLayoutVars>
          <dgm:bulletEnabled val="1"/>
        </dgm:presLayoutVars>
      </dgm:prSet>
      <dgm:spPr/>
      <dgm:t>
        <a:bodyPr/>
        <a:lstStyle/>
        <a:p>
          <a:endParaRPr lang="es-ES"/>
        </a:p>
      </dgm:t>
    </dgm:pt>
    <dgm:pt modelId="{A97648EB-CA6D-441E-855F-5A6CF97DF6AF}" type="pres">
      <dgm:prSet presAssocID="{01831A68-C611-447F-9528-51A5F4F0EFE4}" presName="sp" presStyleCnt="0"/>
      <dgm:spPr/>
    </dgm:pt>
    <dgm:pt modelId="{77743355-C440-4EF0-9826-F208E75EA710}" type="pres">
      <dgm:prSet presAssocID="{4D125206-C77E-4726-A3A2-FF19FE30E3E5}" presName="arrowAndChildren" presStyleCnt="0"/>
      <dgm:spPr/>
    </dgm:pt>
    <dgm:pt modelId="{2F5238BC-14A6-4A88-B495-2152F3401D95}" type="pres">
      <dgm:prSet presAssocID="{4D125206-C77E-4726-A3A2-FF19FE30E3E5}" presName="parentTextArrow" presStyleLbl="node1" presStyleIdx="1" presStyleCnt="3"/>
      <dgm:spPr/>
      <dgm:t>
        <a:bodyPr/>
        <a:lstStyle/>
        <a:p>
          <a:endParaRPr lang="es-ES"/>
        </a:p>
      </dgm:t>
    </dgm:pt>
    <dgm:pt modelId="{B098007B-9F32-4DC4-AB82-9A88F7C53E9E}" type="pres">
      <dgm:prSet presAssocID="{4D125206-C77E-4726-A3A2-FF19FE30E3E5}" presName="arrow" presStyleLbl="node1" presStyleIdx="2" presStyleCnt="3"/>
      <dgm:spPr/>
      <dgm:t>
        <a:bodyPr/>
        <a:lstStyle/>
        <a:p>
          <a:endParaRPr lang="es-ES"/>
        </a:p>
      </dgm:t>
    </dgm:pt>
    <dgm:pt modelId="{C3C9AE4D-D88D-4E9F-BBCC-9243344A1644}" type="pres">
      <dgm:prSet presAssocID="{4D125206-C77E-4726-A3A2-FF19FE30E3E5}" presName="descendantArrow" presStyleCnt="0"/>
      <dgm:spPr/>
    </dgm:pt>
    <dgm:pt modelId="{66BCCCEE-5710-420A-803E-A7FD0FACB297}" type="pres">
      <dgm:prSet presAssocID="{EFC197B4-C02F-48FA-9457-F1B442B3D9C0}" presName="childTextArrow" presStyleLbl="fgAccFollowNode1" presStyleIdx="2" presStyleCnt="4">
        <dgm:presLayoutVars>
          <dgm:bulletEnabled val="1"/>
        </dgm:presLayoutVars>
      </dgm:prSet>
      <dgm:spPr/>
      <dgm:t>
        <a:bodyPr/>
        <a:lstStyle/>
        <a:p>
          <a:endParaRPr lang="es-ES"/>
        </a:p>
      </dgm:t>
    </dgm:pt>
    <dgm:pt modelId="{13CF0A61-9D84-4140-A925-81A1533A98A2}" type="pres">
      <dgm:prSet presAssocID="{F3980690-DFD2-4120-A38B-ADB308455659}" presName="childTextArrow" presStyleLbl="fgAccFollowNode1" presStyleIdx="3" presStyleCnt="4">
        <dgm:presLayoutVars>
          <dgm:bulletEnabled val="1"/>
        </dgm:presLayoutVars>
      </dgm:prSet>
      <dgm:spPr/>
      <dgm:t>
        <a:bodyPr/>
        <a:lstStyle/>
        <a:p>
          <a:endParaRPr lang="es-ES"/>
        </a:p>
      </dgm:t>
    </dgm:pt>
  </dgm:ptLst>
  <dgm:cxnLst>
    <dgm:cxn modelId="{E277EE2E-83C9-4C99-90EC-6E0306ACA36A}" srcId="{82F22BBC-7D35-4ED1-A514-CCD8C62ACB3C}" destId="{989F981A-F6DB-4728-9BC0-61CE55C75925}" srcOrd="0" destOrd="0" parTransId="{B285904D-C8F2-4C91-86C7-5C278045F954}" sibTransId="{15BC7C30-FB05-47B8-B7B7-5DE4BF4D1040}"/>
    <dgm:cxn modelId="{9873B9E0-FE25-4CCF-A8B3-5167618CBAF9}" type="presOf" srcId="{5637624B-CF98-49D9-A112-8B65EED2B6AD}" destId="{E9564414-79E7-41E6-81FA-F4EB5B151330}" srcOrd="0" destOrd="0" presId="urn:microsoft.com/office/officeart/2005/8/layout/process4"/>
    <dgm:cxn modelId="{579BDD35-1D9E-47DA-992D-3092867281E3}" type="presOf" srcId="{82F22BBC-7D35-4ED1-A514-CCD8C62ACB3C}" destId="{8CFDA264-56DD-415E-AA2A-365F7226E341}" srcOrd="1" destOrd="0" presId="urn:microsoft.com/office/officeart/2005/8/layout/process4"/>
    <dgm:cxn modelId="{86374187-6ECD-48B9-B8C6-C8ACD2A02BBD}" srcId="{4D125206-C77E-4726-A3A2-FF19FE30E3E5}" destId="{F3980690-DFD2-4120-A38B-ADB308455659}" srcOrd="1" destOrd="0" parTransId="{C2D7AADE-ADCE-4853-8273-27B5835C328C}" sibTransId="{497573C9-2C52-468C-9A2D-3D0B7C391547}"/>
    <dgm:cxn modelId="{48C2513E-78A3-4CF5-8D00-6EFA97762503}" srcId="{C02B7445-14E0-4D06-9B03-984AE41B22C5}" destId="{AC0E2405-852D-4285-B919-DAE43C0395FA}" srcOrd="0" destOrd="0" parTransId="{D4BB168D-F08E-48AE-9494-793185B4F316}" sibTransId="{F8CB7D01-AF78-49FC-ADFE-7B88DDC84643}"/>
    <dgm:cxn modelId="{7FB45303-333E-42CE-A1F9-0DF8BF5B8BFE}" type="presOf" srcId="{C02B7445-14E0-4D06-9B03-984AE41B22C5}" destId="{43E192CE-7D58-4FE4-97FD-AE4862F328DD}" srcOrd="1" destOrd="0" presId="urn:microsoft.com/office/officeart/2005/8/layout/process4"/>
    <dgm:cxn modelId="{647E3299-C53D-4FCC-97AF-A72C51D8FB0D}" type="presOf" srcId="{EFC197B4-C02F-48FA-9457-F1B442B3D9C0}" destId="{66BCCCEE-5710-420A-803E-A7FD0FACB297}" srcOrd="0" destOrd="0" presId="urn:microsoft.com/office/officeart/2005/8/layout/process4"/>
    <dgm:cxn modelId="{1049F0CC-8FA5-4182-958E-7E4CEDD9E8FD}" type="presOf" srcId="{C02B7445-14E0-4D06-9B03-984AE41B22C5}" destId="{E3EDB00F-2E2E-46CA-84E9-C74733C999F0}" srcOrd="0" destOrd="0" presId="urn:microsoft.com/office/officeart/2005/8/layout/process4"/>
    <dgm:cxn modelId="{90C78553-9D9D-4500-B461-301C5BD42590}" type="presOf" srcId="{4D125206-C77E-4726-A3A2-FF19FE30E3E5}" destId="{2F5238BC-14A6-4A88-B495-2152F3401D95}" srcOrd="0" destOrd="0" presId="urn:microsoft.com/office/officeart/2005/8/layout/process4"/>
    <dgm:cxn modelId="{739C2A65-CED1-4243-A95D-68BFB547F349}" srcId="{5637624B-CF98-49D9-A112-8B65EED2B6AD}" destId="{4D125206-C77E-4726-A3A2-FF19FE30E3E5}" srcOrd="0" destOrd="0" parTransId="{7C4C87F8-5AD7-48F6-B5E4-51871EE922C3}" sibTransId="{01831A68-C611-447F-9528-51A5F4F0EFE4}"/>
    <dgm:cxn modelId="{7F424CC3-4443-4FF6-961F-A7620A23B016}" type="presOf" srcId="{82F22BBC-7D35-4ED1-A514-CCD8C62ACB3C}" destId="{45678C51-63E7-4DA2-B61B-1E8B79C90FAB}" srcOrd="0" destOrd="0" presId="urn:microsoft.com/office/officeart/2005/8/layout/process4"/>
    <dgm:cxn modelId="{DC165C1E-79F3-435F-8F7D-8C176A6AA705}" type="presOf" srcId="{989F981A-F6DB-4728-9BC0-61CE55C75925}" destId="{5C2633E4-C75F-4966-B19A-8A9A4844E4E1}" srcOrd="0" destOrd="0" presId="urn:microsoft.com/office/officeart/2005/8/layout/process4"/>
    <dgm:cxn modelId="{160348F6-A678-4926-97D6-AF346CC9FEAC}" type="presOf" srcId="{F3980690-DFD2-4120-A38B-ADB308455659}" destId="{13CF0A61-9D84-4140-A925-81A1533A98A2}" srcOrd="0" destOrd="0" presId="urn:microsoft.com/office/officeart/2005/8/layout/process4"/>
    <dgm:cxn modelId="{51BF28CD-9657-4672-93D6-607C13701383}" srcId="{5637624B-CF98-49D9-A112-8B65EED2B6AD}" destId="{82F22BBC-7D35-4ED1-A514-CCD8C62ACB3C}" srcOrd="2" destOrd="0" parTransId="{97FC9989-CBC4-4F6A-B1A9-67A4DFF8E8A7}" sibTransId="{BB5D41C3-3C5A-4D28-BC9D-ED75DC04673F}"/>
    <dgm:cxn modelId="{F7D03650-B37B-4293-81F0-D4395B7581F7}" type="presOf" srcId="{AC0E2405-852D-4285-B919-DAE43C0395FA}" destId="{DE35AA42-AF9D-47B0-B79F-6CA61BB0A9DE}" srcOrd="0" destOrd="0" presId="urn:microsoft.com/office/officeart/2005/8/layout/process4"/>
    <dgm:cxn modelId="{FF2547DF-42F4-4E30-9151-7DBF14042D2A}" type="presOf" srcId="{4D125206-C77E-4726-A3A2-FF19FE30E3E5}" destId="{B098007B-9F32-4DC4-AB82-9A88F7C53E9E}" srcOrd="1" destOrd="0" presId="urn:microsoft.com/office/officeart/2005/8/layout/process4"/>
    <dgm:cxn modelId="{22200190-F255-49E0-8094-8C3803EF972C}" srcId="{4D125206-C77E-4726-A3A2-FF19FE30E3E5}" destId="{EFC197B4-C02F-48FA-9457-F1B442B3D9C0}" srcOrd="0" destOrd="0" parTransId="{13DA3FB1-1299-45AB-8AF2-9788BE3BAD2E}" sibTransId="{31583868-D42E-4C7D-9DE0-7B7CFF60F563}"/>
    <dgm:cxn modelId="{F54D6D3F-42A5-4DA5-BDC0-4BEA3BDDB692}" srcId="{5637624B-CF98-49D9-A112-8B65EED2B6AD}" destId="{C02B7445-14E0-4D06-9B03-984AE41B22C5}" srcOrd="1" destOrd="0" parTransId="{6A1E0D90-6C08-465F-B759-421BEA812F88}" sibTransId="{EF255D7A-7B4B-4A62-A955-A05ECF4DC620}"/>
    <dgm:cxn modelId="{439B149B-D297-43EF-8EEE-05ED682A5C27}" type="presParOf" srcId="{E9564414-79E7-41E6-81FA-F4EB5B151330}" destId="{EA3C11D4-9832-40CF-9E66-40CC9CEC7A37}" srcOrd="0" destOrd="0" presId="urn:microsoft.com/office/officeart/2005/8/layout/process4"/>
    <dgm:cxn modelId="{2B086C6F-9248-4F19-B257-CD1BD0B397A4}" type="presParOf" srcId="{EA3C11D4-9832-40CF-9E66-40CC9CEC7A37}" destId="{45678C51-63E7-4DA2-B61B-1E8B79C90FAB}" srcOrd="0" destOrd="0" presId="urn:microsoft.com/office/officeart/2005/8/layout/process4"/>
    <dgm:cxn modelId="{A2696257-B767-48F3-B248-263C81CEF7F3}" type="presParOf" srcId="{EA3C11D4-9832-40CF-9E66-40CC9CEC7A37}" destId="{8CFDA264-56DD-415E-AA2A-365F7226E341}" srcOrd="1" destOrd="0" presId="urn:microsoft.com/office/officeart/2005/8/layout/process4"/>
    <dgm:cxn modelId="{AF4B4D3F-0734-48B0-A7FE-9614650E1C00}" type="presParOf" srcId="{EA3C11D4-9832-40CF-9E66-40CC9CEC7A37}" destId="{377B4E20-DF97-4F24-B9C8-C7402833FEB2}" srcOrd="2" destOrd="0" presId="urn:microsoft.com/office/officeart/2005/8/layout/process4"/>
    <dgm:cxn modelId="{6D9385B3-5B57-4920-ABBF-893DBADC5B3D}" type="presParOf" srcId="{377B4E20-DF97-4F24-B9C8-C7402833FEB2}" destId="{5C2633E4-C75F-4966-B19A-8A9A4844E4E1}" srcOrd="0" destOrd="0" presId="urn:microsoft.com/office/officeart/2005/8/layout/process4"/>
    <dgm:cxn modelId="{414E0A06-2FA1-467E-AE3D-1A43E2EAC25C}" type="presParOf" srcId="{E9564414-79E7-41E6-81FA-F4EB5B151330}" destId="{6C16A0D8-A9B6-402A-A713-CAFC64EE45D7}" srcOrd="1" destOrd="0" presId="urn:microsoft.com/office/officeart/2005/8/layout/process4"/>
    <dgm:cxn modelId="{243EFE21-ED47-4F35-9684-AEE9BB1F0DC3}" type="presParOf" srcId="{E9564414-79E7-41E6-81FA-F4EB5B151330}" destId="{CB471425-EA57-49D6-8ECD-5AE707CB3433}" srcOrd="2" destOrd="0" presId="urn:microsoft.com/office/officeart/2005/8/layout/process4"/>
    <dgm:cxn modelId="{D9DA9DA4-7BC2-41B6-9389-6A0E28ABABF9}" type="presParOf" srcId="{CB471425-EA57-49D6-8ECD-5AE707CB3433}" destId="{E3EDB00F-2E2E-46CA-84E9-C74733C999F0}" srcOrd="0" destOrd="0" presId="urn:microsoft.com/office/officeart/2005/8/layout/process4"/>
    <dgm:cxn modelId="{5882224C-4ECF-4156-AB76-30F682B6ADB4}" type="presParOf" srcId="{CB471425-EA57-49D6-8ECD-5AE707CB3433}" destId="{43E192CE-7D58-4FE4-97FD-AE4862F328DD}" srcOrd="1" destOrd="0" presId="urn:microsoft.com/office/officeart/2005/8/layout/process4"/>
    <dgm:cxn modelId="{D6B90465-23EA-4354-8571-E6B7EE01E845}" type="presParOf" srcId="{CB471425-EA57-49D6-8ECD-5AE707CB3433}" destId="{B8CFA92F-4CEE-4A7D-A9FC-056E4195A431}" srcOrd="2" destOrd="0" presId="urn:microsoft.com/office/officeart/2005/8/layout/process4"/>
    <dgm:cxn modelId="{57219F05-5BC6-44C5-B81A-ED0D4FD8501F}" type="presParOf" srcId="{B8CFA92F-4CEE-4A7D-A9FC-056E4195A431}" destId="{DE35AA42-AF9D-47B0-B79F-6CA61BB0A9DE}" srcOrd="0" destOrd="0" presId="urn:microsoft.com/office/officeart/2005/8/layout/process4"/>
    <dgm:cxn modelId="{79B45F99-7F8D-4D91-9688-87598D739223}" type="presParOf" srcId="{E9564414-79E7-41E6-81FA-F4EB5B151330}" destId="{A97648EB-CA6D-441E-855F-5A6CF97DF6AF}" srcOrd="3" destOrd="0" presId="urn:microsoft.com/office/officeart/2005/8/layout/process4"/>
    <dgm:cxn modelId="{BA1B5977-4156-42AA-97F7-490697F31CF0}" type="presParOf" srcId="{E9564414-79E7-41E6-81FA-F4EB5B151330}" destId="{77743355-C440-4EF0-9826-F208E75EA710}" srcOrd="4" destOrd="0" presId="urn:microsoft.com/office/officeart/2005/8/layout/process4"/>
    <dgm:cxn modelId="{6DF435F2-17C6-4168-99FA-BE5BE782822B}" type="presParOf" srcId="{77743355-C440-4EF0-9826-F208E75EA710}" destId="{2F5238BC-14A6-4A88-B495-2152F3401D95}" srcOrd="0" destOrd="0" presId="urn:microsoft.com/office/officeart/2005/8/layout/process4"/>
    <dgm:cxn modelId="{745BD3EF-EE2F-4676-8520-29A500925F91}" type="presParOf" srcId="{77743355-C440-4EF0-9826-F208E75EA710}" destId="{B098007B-9F32-4DC4-AB82-9A88F7C53E9E}" srcOrd="1" destOrd="0" presId="urn:microsoft.com/office/officeart/2005/8/layout/process4"/>
    <dgm:cxn modelId="{3B0BCC5F-0DB6-44E9-9376-40CB55B79C81}" type="presParOf" srcId="{77743355-C440-4EF0-9826-F208E75EA710}" destId="{C3C9AE4D-D88D-4E9F-BBCC-9243344A1644}" srcOrd="2" destOrd="0" presId="urn:microsoft.com/office/officeart/2005/8/layout/process4"/>
    <dgm:cxn modelId="{F14CA04E-1800-44E9-A106-2886E5407B94}" type="presParOf" srcId="{C3C9AE4D-D88D-4E9F-BBCC-9243344A1644}" destId="{66BCCCEE-5710-420A-803E-A7FD0FACB297}" srcOrd="0" destOrd="0" presId="urn:microsoft.com/office/officeart/2005/8/layout/process4"/>
    <dgm:cxn modelId="{037BB064-747B-4842-8EB0-FCED95B46ADF}" type="presParOf" srcId="{C3C9AE4D-D88D-4E9F-BBCC-9243344A1644}" destId="{13CF0A61-9D84-4140-A925-81A1533A98A2}"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DA264-56DD-415E-AA2A-365F7226E341}">
      <dsp:nvSpPr>
        <dsp:cNvPr id="0" name=""/>
        <dsp:cNvSpPr/>
      </dsp:nvSpPr>
      <dsp:spPr>
        <a:xfrm>
          <a:off x="0" y="3435777"/>
          <a:ext cx="7849708" cy="1127698"/>
        </a:xfrm>
        <a:prstGeom prst="rec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dirty="0" smtClean="0">
              <a:latin typeface="Arial" panose="020B0604020202020204" pitchFamily="34" charset="0"/>
              <a:cs typeface="Arial" panose="020B0604020202020204" pitchFamily="34" charset="0"/>
            </a:rPr>
            <a:t>Competency Questions</a:t>
          </a:r>
          <a:endParaRPr lang="en-US" sz="1800" b="1" kern="1200" noProof="0" dirty="0">
            <a:latin typeface="Arial" panose="020B0604020202020204" pitchFamily="34" charset="0"/>
            <a:cs typeface="Arial" panose="020B0604020202020204" pitchFamily="34" charset="0"/>
          </a:endParaRPr>
        </a:p>
      </dsp:txBody>
      <dsp:txXfrm>
        <a:off x="0" y="3435777"/>
        <a:ext cx="7849708" cy="608957"/>
      </dsp:txXfrm>
    </dsp:sp>
    <dsp:sp modelId="{5C2633E4-C75F-4966-B19A-8A9A4844E4E1}">
      <dsp:nvSpPr>
        <dsp:cNvPr id="0" name=""/>
        <dsp:cNvSpPr/>
      </dsp:nvSpPr>
      <dsp:spPr>
        <a:xfrm>
          <a:off x="0" y="4022180"/>
          <a:ext cx="7849708" cy="518741"/>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dirty="0" smtClean="0">
              <a:latin typeface="Arial" panose="020B0604020202020204" pitchFamily="34" charset="0"/>
              <a:cs typeface="Arial" panose="020B0604020202020204" pitchFamily="34" charset="0"/>
            </a:rPr>
            <a:t>e.g., for a given CPV, the number of contracts awarded for that CPV and the total value amount awarded.</a:t>
          </a:r>
          <a:endParaRPr lang="en-US" sz="1400" kern="1200" noProof="0" dirty="0">
            <a:latin typeface="Arial" panose="020B0604020202020204" pitchFamily="34" charset="0"/>
            <a:cs typeface="Arial" panose="020B0604020202020204" pitchFamily="34" charset="0"/>
          </a:endParaRPr>
        </a:p>
      </dsp:txBody>
      <dsp:txXfrm>
        <a:off x="0" y="4022180"/>
        <a:ext cx="7849708" cy="518741"/>
      </dsp:txXfrm>
    </dsp:sp>
    <dsp:sp modelId="{43E192CE-7D58-4FE4-97FD-AE4862F328DD}">
      <dsp:nvSpPr>
        <dsp:cNvPr id="0" name=""/>
        <dsp:cNvSpPr/>
      </dsp:nvSpPr>
      <dsp:spPr>
        <a:xfrm rot="10800000">
          <a:off x="0" y="1718292"/>
          <a:ext cx="7849708" cy="1734400"/>
        </a:xfrm>
        <a:prstGeom prst="upArrowCallou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dirty="0" smtClean="0">
              <a:latin typeface="Arial" panose="020B0604020202020204" pitchFamily="34" charset="0"/>
              <a:cs typeface="Arial" panose="020B0604020202020204" pitchFamily="34" charset="0"/>
            </a:rPr>
            <a:t>User Stories</a:t>
          </a:r>
          <a:endParaRPr lang="en-US" sz="1800" b="1" kern="1200" noProof="0" dirty="0">
            <a:latin typeface="Arial" panose="020B0604020202020204" pitchFamily="34" charset="0"/>
            <a:cs typeface="Arial" panose="020B0604020202020204" pitchFamily="34" charset="0"/>
          </a:endParaRPr>
        </a:p>
      </dsp:txBody>
      <dsp:txXfrm rot="-10800000">
        <a:off x="0" y="1718292"/>
        <a:ext cx="7849708" cy="608774"/>
      </dsp:txXfrm>
    </dsp:sp>
    <dsp:sp modelId="{DE35AA42-AF9D-47B0-B79F-6CA61BB0A9DE}">
      <dsp:nvSpPr>
        <dsp:cNvPr id="0" name=""/>
        <dsp:cNvSpPr/>
      </dsp:nvSpPr>
      <dsp:spPr>
        <a:xfrm>
          <a:off x="0" y="2327066"/>
          <a:ext cx="7849708"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dirty="0" smtClean="0">
              <a:latin typeface="Arial" panose="020B0604020202020204" pitchFamily="34" charset="0"/>
              <a:cs typeface="Arial" panose="020B0604020202020204" pitchFamily="34" charset="0"/>
            </a:rPr>
            <a:t>e.g., as a journalist I want to know the contract value for tram maintenance at country level by selecting awards that refer to some CPV codes in order to compare it with other countries.</a:t>
          </a:r>
          <a:endParaRPr lang="en-US" sz="1400" kern="1200" noProof="0" dirty="0">
            <a:latin typeface="Arial" panose="020B0604020202020204" pitchFamily="34" charset="0"/>
            <a:cs typeface="Arial" panose="020B0604020202020204" pitchFamily="34" charset="0"/>
          </a:endParaRPr>
        </a:p>
      </dsp:txBody>
      <dsp:txXfrm>
        <a:off x="0" y="2327066"/>
        <a:ext cx="7849708" cy="518585"/>
      </dsp:txXfrm>
    </dsp:sp>
    <dsp:sp modelId="{B098007B-9F32-4DC4-AB82-9A88F7C53E9E}">
      <dsp:nvSpPr>
        <dsp:cNvPr id="0" name=""/>
        <dsp:cNvSpPr/>
      </dsp:nvSpPr>
      <dsp:spPr>
        <a:xfrm rot="10800000">
          <a:off x="0" y="806"/>
          <a:ext cx="7849708" cy="1734400"/>
        </a:xfrm>
        <a:prstGeom prst="upArrowCallou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dirty="0" smtClean="0">
              <a:latin typeface="Arial" panose="020B0604020202020204" pitchFamily="34" charset="0"/>
              <a:cs typeface="Arial" panose="020B0604020202020204" pitchFamily="34" charset="0"/>
            </a:rPr>
            <a:t>Use Cases</a:t>
          </a:r>
          <a:endParaRPr lang="en-US" sz="1800" b="1" kern="1200" noProof="0" dirty="0">
            <a:latin typeface="Arial" panose="020B0604020202020204" pitchFamily="34" charset="0"/>
            <a:cs typeface="Arial" panose="020B0604020202020204" pitchFamily="34" charset="0"/>
          </a:endParaRPr>
        </a:p>
      </dsp:txBody>
      <dsp:txXfrm rot="-10800000">
        <a:off x="0" y="806"/>
        <a:ext cx="7849708" cy="608774"/>
      </dsp:txXfrm>
    </dsp:sp>
    <dsp:sp modelId="{66BCCCEE-5710-420A-803E-A7FD0FACB297}">
      <dsp:nvSpPr>
        <dsp:cNvPr id="0" name=""/>
        <dsp:cNvSpPr/>
      </dsp:nvSpPr>
      <dsp:spPr>
        <a:xfrm>
          <a:off x="0" y="609581"/>
          <a:ext cx="3924854"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dirty="0" smtClean="0">
              <a:latin typeface="Arial" panose="020B0604020202020204" pitchFamily="34" charset="0"/>
              <a:cs typeface="Arial" panose="020B0604020202020204" pitchFamily="34" charset="0"/>
            </a:rPr>
            <a:t>Use case 1. </a:t>
          </a:r>
          <a:r>
            <a:rPr lang="en-US" sz="1400" b="0" i="0" kern="1200" noProof="0" dirty="0" smtClean="0">
              <a:latin typeface="Arial" panose="020B0604020202020204" pitchFamily="34" charset="0"/>
              <a:cs typeface="Arial" panose="020B0604020202020204" pitchFamily="34" charset="0"/>
            </a:rPr>
            <a:t>Data journalism</a:t>
          </a:r>
          <a:endParaRPr lang="en-US" sz="1400" kern="1200" noProof="0" dirty="0">
            <a:latin typeface="Arial" panose="020B0604020202020204" pitchFamily="34" charset="0"/>
            <a:cs typeface="Arial" panose="020B0604020202020204" pitchFamily="34" charset="0"/>
          </a:endParaRPr>
        </a:p>
      </dsp:txBody>
      <dsp:txXfrm>
        <a:off x="0" y="609581"/>
        <a:ext cx="3924854" cy="518585"/>
      </dsp:txXfrm>
    </dsp:sp>
    <dsp:sp modelId="{13CF0A61-9D84-4140-A925-81A1533A98A2}">
      <dsp:nvSpPr>
        <dsp:cNvPr id="0" name=""/>
        <dsp:cNvSpPr/>
      </dsp:nvSpPr>
      <dsp:spPr>
        <a:xfrm>
          <a:off x="3924854" y="609581"/>
          <a:ext cx="3924854"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dirty="0" smtClean="0">
              <a:latin typeface="Arial" panose="020B0604020202020204" pitchFamily="34" charset="0"/>
              <a:cs typeface="Arial" panose="020B0604020202020204" pitchFamily="34" charset="0"/>
            </a:rPr>
            <a:t>Use case 4. </a:t>
          </a:r>
          <a:r>
            <a:rPr lang="en-US" sz="1400" b="0" i="0" kern="1200" noProof="0" dirty="0" smtClean="0">
              <a:latin typeface="Arial" panose="020B0604020202020204" pitchFamily="34" charset="0"/>
              <a:cs typeface="Arial" panose="020B0604020202020204" pitchFamily="34" charset="0"/>
            </a:rPr>
            <a:t>Analyzing eProcurement procedures</a:t>
          </a:r>
          <a:r>
            <a:rPr lang="en-US" sz="1400" kern="1200" noProof="0" dirty="0" smtClean="0">
              <a:latin typeface="Arial" panose="020B0604020202020204" pitchFamily="34" charset="0"/>
              <a:cs typeface="Arial" panose="020B0604020202020204" pitchFamily="34" charset="0"/>
            </a:rPr>
            <a:t> </a:t>
          </a:r>
          <a:endParaRPr lang="en-US" sz="1400" kern="1200" noProof="0" dirty="0">
            <a:latin typeface="Arial" panose="020B0604020202020204" pitchFamily="34" charset="0"/>
            <a:cs typeface="Arial" panose="020B0604020202020204" pitchFamily="34" charset="0"/>
          </a:endParaRPr>
        </a:p>
      </dsp:txBody>
      <dsp:txXfrm>
        <a:off x="3924854" y="609581"/>
        <a:ext cx="3924854" cy="5185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25693-BD7B-D64E-A502-45C643A30F12}" type="datetimeFigureOut">
              <a:rPr lang="en-US" smtClean="0"/>
              <a:t>3/23/2018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0ABBC5-7A13-0C43-B9A0-047FFA3481B1}" type="slidenum">
              <a:rPr lang="en-US" smtClean="0"/>
              <a:t>‹Nº›</a:t>
            </a:fld>
            <a:endParaRPr lang="en-US"/>
          </a:p>
        </p:txBody>
      </p:sp>
    </p:spTree>
    <p:extLst>
      <p:ext uri="{BB962C8B-B14F-4D97-AF65-F5344CB8AC3E}">
        <p14:creationId xmlns:p14="http://schemas.microsoft.com/office/powerpoint/2010/main" val="601159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B7B97-A3AD-4716-8E75-2C110C289872}" type="datetimeFigureOut">
              <a:rPr lang="en-US" smtClean="0"/>
              <a:t>3/23/2018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81651-EBBD-46D2-9860-19D52AC33014}" type="slidenum">
              <a:rPr lang="en-US" smtClean="0"/>
              <a:t>‹Nº›</a:t>
            </a:fld>
            <a:endParaRPr lang="en-US"/>
          </a:p>
        </p:txBody>
      </p:sp>
    </p:spTree>
    <p:extLst>
      <p:ext uri="{BB962C8B-B14F-4D97-AF65-F5344CB8AC3E}">
        <p14:creationId xmlns:p14="http://schemas.microsoft.com/office/powerpoint/2010/main" val="218825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CB81651-EBBD-46D2-9860-19D52AC33014}" type="slidenum">
              <a:rPr lang="en-US" smtClean="0"/>
              <a:t>4</a:t>
            </a:fld>
            <a:endParaRPr lang="en-US"/>
          </a:p>
        </p:txBody>
      </p:sp>
    </p:spTree>
    <p:extLst>
      <p:ext uri="{BB962C8B-B14F-4D97-AF65-F5344CB8AC3E}">
        <p14:creationId xmlns:p14="http://schemas.microsoft.com/office/powerpoint/2010/main" val="2915324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CB81651-EBBD-46D2-9860-19D52AC33014}" type="slidenum">
              <a:rPr lang="en-US" smtClean="0"/>
              <a:t>6</a:t>
            </a:fld>
            <a:endParaRPr lang="en-US"/>
          </a:p>
        </p:txBody>
      </p:sp>
    </p:spTree>
    <p:extLst>
      <p:ext uri="{BB962C8B-B14F-4D97-AF65-F5344CB8AC3E}">
        <p14:creationId xmlns:p14="http://schemas.microsoft.com/office/powerpoint/2010/main" val="2078326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CB81651-EBBD-46D2-9860-19D52AC33014}" type="slidenum">
              <a:rPr lang="en-US" smtClean="0"/>
              <a:t>9</a:t>
            </a:fld>
            <a:endParaRPr lang="en-US"/>
          </a:p>
        </p:txBody>
      </p:sp>
    </p:spTree>
    <p:extLst>
      <p:ext uri="{BB962C8B-B14F-4D97-AF65-F5344CB8AC3E}">
        <p14:creationId xmlns:p14="http://schemas.microsoft.com/office/powerpoint/2010/main" val="3930626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7 Imagen"/>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38" y="-22225"/>
            <a:ext cx="9201151" cy="690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p:nvPr userDrawn="1"/>
        </p:nvSpPr>
        <p:spPr>
          <a:xfrm>
            <a:off x="-71437" y="2107096"/>
            <a:ext cx="9215438" cy="1937854"/>
          </a:xfrm>
          <a:prstGeom prst="rect">
            <a:avLst/>
          </a:prstGeom>
          <a:solidFill>
            <a:srgbClr val="004494">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357313" y="2107096"/>
            <a:ext cx="7772400" cy="1997006"/>
          </a:xfrm>
          <a:prstGeom prst="rect">
            <a:avLst/>
          </a:prstGeom>
        </p:spPr>
        <p:txBody>
          <a:bodyPr anchor="b"/>
          <a:lstStyle>
            <a:lvl1pPr algn="ctr">
              <a:defRPr sz="6000"/>
            </a:lvl1pPr>
          </a:lstStyle>
          <a:p>
            <a:r>
              <a:rPr lang="en-US" dirty="0" smtClean="0"/>
              <a:t>Click to edit Master title style</a:t>
            </a:r>
            <a:endParaRPr lang="en-US" dirty="0"/>
          </a:p>
        </p:txBody>
      </p:sp>
      <p:pic>
        <p:nvPicPr>
          <p:cNvPr id="10" name="Picture 2" descr="http://socilab.com/img/explor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12573" y="4555784"/>
            <a:ext cx="3292957" cy="1987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53489" y="522138"/>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7840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8340912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41675266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28564100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348178961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69" r="16767" b="8564"/>
          <a:stretch/>
        </p:blipFill>
        <p:spPr>
          <a:xfrm>
            <a:off x="3508221" y="2852938"/>
            <a:ext cx="5635780" cy="4005065"/>
          </a:xfrm>
          <a:prstGeom prst="rect">
            <a:avLst/>
          </a:prstGeom>
        </p:spPr>
      </p:pic>
      <p:pic>
        <p:nvPicPr>
          <p:cNvPr id="8" name="7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472" y="-21927"/>
            <a:ext cx="9202474" cy="6901854"/>
          </a:xfrm>
          <a:prstGeom prst="rect">
            <a:avLst/>
          </a:prstGeom>
        </p:spPr>
      </p:pic>
      <p:sp>
        <p:nvSpPr>
          <p:cNvPr id="6" name="5 Marcador de número de diapositiva"/>
          <p:cNvSpPr>
            <a:spLocks noGrp="1"/>
          </p:cNvSpPr>
          <p:nvPr>
            <p:ph type="sldNum" sz="quarter" idx="12"/>
          </p:nvPr>
        </p:nvSpPr>
        <p:spPr>
          <a:xfrm>
            <a:off x="8100393" y="6160221"/>
            <a:ext cx="586408" cy="365125"/>
          </a:xfrm>
        </p:spPr>
        <p:txBody>
          <a:bodyPr/>
          <a:lstStyle/>
          <a:p>
            <a:fld id="{E60061AB-E3E3-4B82-98B1-945D99ABF5FB}"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273175312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stretch>
            <a:fillRect/>
          </a:stretch>
        </p:blipFill>
        <p:spPr>
          <a:xfrm>
            <a:off x="0" y="0"/>
            <a:ext cx="9144000" cy="1124805"/>
          </a:xfrm>
          <a:prstGeom prst="rect">
            <a:avLst/>
          </a:prstGeom>
        </p:spPr>
      </p:pic>
      <p:sp>
        <p:nvSpPr>
          <p:cNvPr id="2" name="Title 1"/>
          <p:cNvSpPr>
            <a:spLocks noGrp="1"/>
          </p:cNvSpPr>
          <p:nvPr>
            <p:ph type="title"/>
          </p:nvPr>
        </p:nvSpPr>
        <p:spPr>
          <a:xfrm>
            <a:off x="628650" y="365126"/>
            <a:ext cx="7886700" cy="1325563"/>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8104704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1 Imagen"/>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0"/>
            <a:ext cx="20542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686050" y="1825625"/>
            <a:ext cx="58293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pic>
        <p:nvPicPr>
          <p:cNvPr id="12" name="7 Imagen"/>
          <p:cNvPicPr>
            <a:picLocks noChangeAspect="1"/>
          </p:cNvPicPr>
          <p:nvPr userDrawn="1"/>
        </p:nvPicPr>
        <p:blipFill>
          <a:blip r:embed="rId3">
            <a:extLst>
              <a:ext uri="{28A0092B-C50C-407E-A947-70E740481C1C}">
                <a14:useLocalDpi xmlns:a14="http://schemas.microsoft.com/office/drawing/2010/main" val="0"/>
              </a:ext>
            </a:extLst>
          </a:blip>
          <a:srcRect l="13336" t="18939" r="12616" b="19389"/>
          <a:stretch>
            <a:fillRect/>
          </a:stretch>
        </p:blipFill>
        <p:spPr bwMode="auto">
          <a:xfrm>
            <a:off x="6434137" y="365126"/>
            <a:ext cx="21050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6050" y="495493"/>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9837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6050" y="1825625"/>
            <a:ext cx="58293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pic>
        <p:nvPicPr>
          <p:cNvPr id="10" name="7 Imagen"/>
          <p:cNvPicPr>
            <a:picLocks noChangeAspect="1"/>
          </p:cNvPicPr>
          <p:nvPr userDrawn="1"/>
        </p:nvPicPr>
        <p:blipFill>
          <a:blip r:embed="rId2">
            <a:extLst>
              <a:ext uri="{28A0092B-C50C-407E-A947-70E740481C1C}">
                <a14:useLocalDpi xmlns:a14="http://schemas.microsoft.com/office/drawing/2010/main" val="0"/>
              </a:ext>
            </a:extLst>
          </a:blip>
          <a:srcRect l="13336" t="18939" r="12616" b="19389"/>
          <a:stretch>
            <a:fillRect/>
          </a:stretch>
        </p:blipFill>
        <p:spPr bwMode="auto">
          <a:xfrm>
            <a:off x="6434137" y="365126"/>
            <a:ext cx="21050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1 Imagen"/>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3" y="0"/>
            <a:ext cx="20542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6050" y="495493"/>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80872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4619380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2033375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2376168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7490197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42830138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B6FEC-58CB-4640-8F27-5DA0DEFEFAB6}" type="slidenum">
              <a:rPr lang="en-US" smtClean="0"/>
              <a:t>‹Nº›</a:t>
            </a:fld>
            <a:endParaRPr lang="en-US"/>
          </a:p>
        </p:txBody>
      </p:sp>
    </p:spTree>
    <p:extLst>
      <p:ext uri="{BB962C8B-B14F-4D97-AF65-F5344CB8AC3E}">
        <p14:creationId xmlns:p14="http://schemas.microsoft.com/office/powerpoint/2010/main" val="4250903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74"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2074928"/>
            <a:ext cx="9143999" cy="1785104"/>
          </a:xfrm>
          <a:prstGeom prst="rect">
            <a:avLst/>
          </a:prstGeom>
        </p:spPr>
        <p:txBody>
          <a:bodyPr wrap="square">
            <a:spAutoFit/>
          </a:bodyPr>
          <a:lstStyle/>
          <a:p>
            <a:pPr algn="ctr" hangingPunct="0"/>
            <a:r>
              <a:rPr lang="en-GB" sz="2800" b="1" dirty="0" smtClean="0">
                <a:solidFill>
                  <a:schemeClr val="tx2">
                    <a:lumMod val="20000"/>
                    <a:lumOff val="80000"/>
                  </a:schemeClr>
                </a:solidFill>
                <a:latin typeface="Arial" panose="020B0604020202020204" pitchFamily="34" charset="0"/>
                <a:cs typeface="Arial" panose="020B0604020202020204" pitchFamily="34" charset="0"/>
              </a:rPr>
              <a:t>e-Procurement </a:t>
            </a:r>
            <a:r>
              <a:rPr lang="en-GB" sz="2800" b="1" dirty="0">
                <a:solidFill>
                  <a:schemeClr val="tx2">
                    <a:lumMod val="20000"/>
                    <a:lumOff val="80000"/>
                  </a:schemeClr>
                </a:solidFill>
                <a:latin typeface="Arial" panose="020B0604020202020204" pitchFamily="34" charset="0"/>
                <a:cs typeface="Arial" panose="020B0604020202020204" pitchFamily="34" charset="0"/>
              </a:rPr>
              <a:t>Ontology </a:t>
            </a:r>
            <a:r>
              <a:rPr lang="en-GB" sz="2800" b="1" dirty="0" smtClean="0">
                <a:solidFill>
                  <a:schemeClr val="tx2">
                    <a:lumMod val="20000"/>
                    <a:lumOff val="80000"/>
                  </a:schemeClr>
                </a:solidFill>
                <a:latin typeface="Arial" panose="020B0604020202020204" pitchFamily="34" charset="0"/>
                <a:cs typeface="Arial" panose="020B0604020202020204" pitchFamily="34" charset="0"/>
              </a:rPr>
              <a:t>(</a:t>
            </a:r>
            <a:r>
              <a:rPr lang="en-GB" sz="2800" b="1" dirty="0" err="1" smtClean="0">
                <a:solidFill>
                  <a:schemeClr val="tx2">
                    <a:lumMod val="20000"/>
                    <a:lumOff val="80000"/>
                  </a:schemeClr>
                </a:solidFill>
                <a:latin typeface="Arial" panose="020B0604020202020204" pitchFamily="34" charset="0"/>
                <a:cs typeface="Arial" panose="020B0604020202020204" pitchFamily="34" charset="0"/>
              </a:rPr>
              <a:t>ePO</a:t>
            </a:r>
            <a:r>
              <a:rPr lang="en-GB" sz="2800" b="1" dirty="0" smtClean="0">
                <a:solidFill>
                  <a:schemeClr val="tx2">
                    <a:lumMod val="20000"/>
                    <a:lumOff val="80000"/>
                  </a:schemeClr>
                </a:solidFill>
                <a:latin typeface="Arial" panose="020B0604020202020204" pitchFamily="34" charset="0"/>
                <a:cs typeface="Arial" panose="020B0604020202020204" pitchFamily="34" charset="0"/>
              </a:rPr>
              <a:t>)</a:t>
            </a:r>
            <a:endParaRPr lang="en-GB" sz="2800" b="1" dirty="0">
              <a:solidFill>
                <a:schemeClr val="tx2">
                  <a:lumMod val="20000"/>
                  <a:lumOff val="80000"/>
                </a:schemeClr>
              </a:solidFill>
              <a:latin typeface="Arial" panose="020B0604020202020204" pitchFamily="34" charset="0"/>
              <a:cs typeface="Arial" panose="020B0604020202020204" pitchFamily="34" charset="0"/>
            </a:endParaRPr>
          </a:p>
          <a:p>
            <a:pPr algn="ctr" hangingPunct="0"/>
            <a:endParaRPr lang="en-GB" sz="2800" b="1" dirty="0">
              <a:solidFill>
                <a:srgbClr val="595959"/>
              </a:solidFill>
              <a:latin typeface="Arial" panose="020B0604020202020204" pitchFamily="34" charset="0"/>
              <a:cs typeface="Arial" panose="020B0604020202020204" pitchFamily="34" charset="0"/>
            </a:endParaRPr>
          </a:p>
          <a:p>
            <a:pPr algn="ctr" hangingPunct="0"/>
            <a:r>
              <a:rPr lang="en-GB" b="1" i="1" dirty="0">
                <a:solidFill>
                  <a:schemeClr val="tx2">
                    <a:lumMod val="20000"/>
                    <a:lumOff val="80000"/>
                  </a:schemeClr>
                </a:solidFill>
                <a:latin typeface="Arial" panose="020B0604020202020204" pitchFamily="34" charset="0"/>
                <a:cs typeface="Arial" panose="020B0604020202020204" pitchFamily="34" charset="0"/>
              </a:rPr>
              <a:t>Publications Office – Unit C2</a:t>
            </a:r>
          </a:p>
          <a:p>
            <a:pPr algn="ctr" hangingPunct="0"/>
            <a:endParaRPr lang="en-GB" b="1" i="1" dirty="0">
              <a:solidFill>
                <a:schemeClr val="tx2">
                  <a:lumMod val="20000"/>
                  <a:lumOff val="80000"/>
                </a:schemeClr>
              </a:solidFill>
              <a:latin typeface="Arial" panose="020B0604020202020204" pitchFamily="34" charset="0"/>
              <a:cs typeface="Arial" panose="020B0604020202020204" pitchFamily="34" charset="0"/>
            </a:endParaRPr>
          </a:p>
          <a:p>
            <a:pPr algn="ctr" hangingPunct="0"/>
            <a:r>
              <a:rPr lang="en-GB" dirty="0" smtClean="0">
                <a:solidFill>
                  <a:schemeClr val="tx2">
                    <a:lumMod val="20000"/>
                    <a:lumOff val="80000"/>
                  </a:schemeClr>
                </a:solidFill>
                <a:latin typeface="Arial" pitchFamily="34" charset="0"/>
                <a:cs typeface="Arial" pitchFamily="34" charset="0"/>
              </a:rPr>
              <a:t>elicitation of requirements</a:t>
            </a:r>
            <a:endParaRPr lang="en-GB" b="1" i="1" dirty="0">
              <a:solidFill>
                <a:schemeClr val="tx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7483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GB" smtClean="0"/>
              <a:t>10</a:t>
            </a:fld>
            <a:endParaRPr lang="en-GB" dirty="0"/>
          </a:p>
        </p:txBody>
      </p:sp>
      <p:sp>
        <p:nvSpPr>
          <p:cNvPr id="5" name="TextBox 11"/>
          <p:cNvSpPr txBox="1"/>
          <p:nvPr/>
        </p:nvSpPr>
        <p:spPr>
          <a:xfrm>
            <a:off x="44674" y="152779"/>
            <a:ext cx="3792224" cy="446276"/>
          </a:xfrm>
          <a:prstGeom prst="rect">
            <a:avLst/>
          </a:prstGeom>
          <a:noFill/>
        </p:spPr>
        <p:txBody>
          <a:bodyPr wrap="square" rtlCol="0">
            <a:spAutoFit/>
          </a:bodyPr>
          <a:lstStyle/>
          <a:p>
            <a:pPr>
              <a:spcBef>
                <a:spcPct val="0"/>
              </a:spcBef>
              <a:defRPr/>
            </a:pPr>
            <a:r>
              <a:rPr lang="en-GB" altLang="fr-FR" sz="2300" b="1" dirty="0" smtClean="0">
                <a:solidFill>
                  <a:schemeClr val="bg1"/>
                </a:solidFill>
                <a:latin typeface="Arial" pitchFamily="34" charset="0"/>
                <a:ea typeface="+mj-ea"/>
                <a:cs typeface="Arial" pitchFamily="34" charset="0"/>
              </a:rPr>
              <a:t>Expectations</a:t>
            </a:r>
            <a:endParaRPr lang="en-GB" sz="2300" b="1" dirty="0">
              <a:solidFill>
                <a:schemeClr val="bg1"/>
              </a:solidFill>
              <a:latin typeface="Arial" pitchFamily="34" charset="0"/>
              <a:ea typeface="+mj-ea"/>
              <a:cs typeface="Arial" pitchFamily="34" charset="0"/>
            </a:endParaRPr>
          </a:p>
        </p:txBody>
      </p:sp>
      <p:sp>
        <p:nvSpPr>
          <p:cNvPr id="6" name="Rectángulo 5"/>
          <p:cNvSpPr/>
          <p:nvPr/>
        </p:nvSpPr>
        <p:spPr>
          <a:xfrm>
            <a:off x="349621" y="1229272"/>
            <a:ext cx="8440418" cy="4832092"/>
          </a:xfrm>
          <a:prstGeom prst="rect">
            <a:avLst/>
          </a:prstGeom>
        </p:spPr>
        <p:txBody>
          <a:bodyPr wrap="square">
            <a:spAutoFit/>
          </a:bodyPr>
          <a:lstStyle/>
          <a:p>
            <a:r>
              <a:rPr lang="en-GB" b="1" dirty="0" smtClean="0"/>
              <a:t>What do we expect from the members of the Working Group?</a:t>
            </a:r>
          </a:p>
          <a:p>
            <a:pPr lvl="0"/>
            <a:endParaRPr lang="en-GB" b="1" dirty="0" smtClean="0"/>
          </a:p>
          <a:p>
            <a:pPr marL="742950" lvl="1" indent="-285750">
              <a:buFont typeface="Arial" panose="020B0604020202020204" pitchFamily="34" charset="0"/>
              <a:buChar char="•"/>
            </a:pPr>
            <a:r>
              <a:rPr lang="en-GB" sz="1600" dirty="0" smtClean="0">
                <a:latin typeface="Arial" panose="020B0604020202020204" pitchFamily="34" charset="0"/>
                <a:cs typeface="Arial" panose="020B0604020202020204" pitchFamily="34" charset="0"/>
              </a:rPr>
              <a:t>Review Use Cases 1 and 4.</a:t>
            </a:r>
          </a:p>
          <a:p>
            <a:pPr marL="742950" lvl="1" indent="-285750">
              <a:buFont typeface="Arial" panose="020B0604020202020204" pitchFamily="34" charset="0"/>
              <a:buChar char="•"/>
            </a:pPr>
            <a:endParaRPr lang="en-GB" sz="16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GB" sz="1600" dirty="0" smtClean="0">
                <a:latin typeface="Arial" panose="020B0604020202020204" pitchFamily="34" charset="0"/>
                <a:cs typeface="Arial" panose="020B0604020202020204" pitchFamily="34" charset="0"/>
              </a:rPr>
              <a:t>Identify new roles, needs and benefits that can emerge from these Use Cases. </a:t>
            </a:r>
          </a:p>
          <a:p>
            <a:pPr marL="742950" lvl="1" indent="-285750">
              <a:buFont typeface="Arial" panose="020B0604020202020204" pitchFamily="34" charset="0"/>
              <a:buChar char="•"/>
            </a:pPr>
            <a:endParaRPr lang="en-GB" sz="16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GB" sz="1600" dirty="0" smtClean="0">
                <a:latin typeface="Arial" panose="020B0604020202020204" pitchFamily="34" charset="0"/>
                <a:cs typeface="Arial" panose="020B0604020202020204" pitchFamily="34" charset="0"/>
              </a:rPr>
              <a:t>Draft sentences like the ones in the previous examples. Respect the expected structure of the sentence, keep them concise and clear.</a:t>
            </a:r>
          </a:p>
          <a:p>
            <a:pPr marL="742950" lvl="1" indent="-285750">
              <a:buFont typeface="Arial" panose="020B0604020202020204" pitchFamily="34" charset="0"/>
              <a:buChar char="•"/>
            </a:pPr>
            <a:endParaRPr lang="en-GB" sz="1600" dirty="0" smtClean="0">
              <a:latin typeface="Arial" panose="020B0604020202020204" pitchFamily="34" charset="0"/>
              <a:cs typeface="Arial" panose="020B0604020202020204" pitchFamily="34" charset="0"/>
            </a:endParaRPr>
          </a:p>
          <a:p>
            <a:pPr lvl="1"/>
            <a:endParaRPr lang="en-GB" sz="1600" dirty="0" smtClean="0">
              <a:latin typeface="Arial" panose="020B0604020202020204" pitchFamily="34" charset="0"/>
              <a:cs typeface="Arial" panose="020B0604020202020204" pitchFamily="34" charset="0"/>
            </a:endParaRPr>
          </a:p>
          <a:p>
            <a:r>
              <a:rPr lang="en-GB" sz="1600" u="sng" dirty="0" smtClean="0">
                <a:latin typeface="Arial" panose="020B0604020202020204" pitchFamily="34" charset="0"/>
                <a:cs typeface="Arial" panose="020B0604020202020204" pitchFamily="34" charset="0"/>
              </a:rPr>
              <a:t>Deadlines</a:t>
            </a:r>
            <a:r>
              <a:rPr lang="en-GB" sz="1600" dirty="0" smtClean="0">
                <a:latin typeface="Arial" panose="020B0604020202020204" pitchFamily="34" charset="0"/>
                <a:cs typeface="Arial" panose="020B0604020202020204" pitchFamily="34" charset="0"/>
              </a:rPr>
              <a:t>:</a:t>
            </a:r>
          </a:p>
          <a:p>
            <a:endParaRPr lang="en-GB"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600" dirty="0" smtClean="0">
                <a:latin typeface="Arial" panose="020B0604020202020204" pitchFamily="34" charset="0"/>
                <a:cs typeface="Arial" panose="020B0604020202020204" pitchFamily="34" charset="0"/>
              </a:rPr>
              <a:t>From 28</a:t>
            </a:r>
            <a:r>
              <a:rPr lang="en-GB" sz="1600" baseline="30000" dirty="0" smtClean="0">
                <a:latin typeface="Arial" panose="020B0604020202020204" pitchFamily="34" charset="0"/>
                <a:cs typeface="Arial" panose="020B0604020202020204" pitchFamily="34" charset="0"/>
              </a:rPr>
              <a:t>th</a:t>
            </a:r>
            <a:r>
              <a:rPr lang="en-GB" sz="1600" dirty="0" smtClean="0">
                <a:latin typeface="Arial" panose="020B0604020202020204" pitchFamily="34" charset="0"/>
                <a:cs typeface="Arial" panose="020B0604020202020204" pitchFamily="34" charset="0"/>
              </a:rPr>
              <a:t> March to 19th April</a:t>
            </a:r>
          </a:p>
          <a:p>
            <a:pPr marL="285750" indent="-285750">
              <a:buFont typeface="Arial" panose="020B0604020202020204" pitchFamily="34" charset="0"/>
              <a:buChar char="•"/>
            </a:pPr>
            <a:endParaRPr lang="en-GB"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600" dirty="0" smtClean="0">
              <a:latin typeface="Arial" panose="020B0604020202020204" pitchFamily="34" charset="0"/>
              <a:cs typeface="Arial" panose="020B0604020202020204" pitchFamily="34" charset="0"/>
            </a:endParaRPr>
          </a:p>
          <a:p>
            <a:r>
              <a:rPr lang="en-GB" sz="1600" u="sng" dirty="0" smtClean="0">
                <a:latin typeface="Arial" panose="020B0604020202020204" pitchFamily="34" charset="0"/>
                <a:cs typeface="Arial" panose="020B0604020202020204" pitchFamily="34" charset="0"/>
              </a:rPr>
              <a:t>Method for submission</a:t>
            </a:r>
            <a:r>
              <a:rPr lang="en-GB" sz="1600" dirty="0" smtClean="0">
                <a:latin typeface="Arial" panose="020B0604020202020204" pitchFamily="34" charset="0"/>
                <a:cs typeface="Arial" panose="020B0604020202020204" pitchFamily="34" charset="0"/>
              </a:rPr>
              <a:t>:</a:t>
            </a:r>
          </a:p>
          <a:p>
            <a:endParaRPr lang="en-GB"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600" dirty="0" smtClean="0">
                <a:latin typeface="Arial" panose="020B0604020202020204" pitchFamily="34" charset="0"/>
                <a:cs typeface="Arial" panose="020B0604020202020204" pitchFamily="34" charset="0"/>
              </a:rPr>
              <a:t>We propose a management method similar to the one proposed for the glossary. Templates will be supplied to facilitate the creation and edition.</a:t>
            </a: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6423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11</a:t>
            </a:fld>
            <a:endParaRPr lang="en-US"/>
          </a:p>
        </p:txBody>
      </p:sp>
      <p:pic>
        <p:nvPicPr>
          <p:cNvPr id="5" name="Imagen 4"/>
          <p:cNvPicPr>
            <a:picLocks noChangeAspect="1"/>
          </p:cNvPicPr>
          <p:nvPr/>
        </p:nvPicPr>
        <p:blipFill>
          <a:blip r:embed="rId2"/>
          <a:stretch>
            <a:fillRect/>
          </a:stretch>
        </p:blipFill>
        <p:spPr>
          <a:xfrm>
            <a:off x="1553671" y="1148239"/>
            <a:ext cx="5831197" cy="5674925"/>
          </a:xfrm>
          <a:prstGeom prst="rect">
            <a:avLst/>
          </a:prstGeom>
        </p:spPr>
      </p:pic>
      <p:sp>
        <p:nvSpPr>
          <p:cNvPr id="6" name="TextBox 11"/>
          <p:cNvSpPr txBox="1"/>
          <p:nvPr/>
        </p:nvSpPr>
        <p:spPr>
          <a:xfrm>
            <a:off x="44674" y="152779"/>
            <a:ext cx="3792224" cy="800219"/>
          </a:xfrm>
          <a:prstGeom prst="rect">
            <a:avLst/>
          </a:prstGeom>
          <a:noFill/>
        </p:spPr>
        <p:txBody>
          <a:bodyPr wrap="square" rtlCol="0">
            <a:spAutoFit/>
          </a:bodyPr>
          <a:lstStyle/>
          <a:p>
            <a:pPr>
              <a:spcBef>
                <a:spcPct val="0"/>
              </a:spcBef>
              <a:defRPr/>
            </a:pPr>
            <a:r>
              <a:rPr lang="en-GB" altLang="fr-FR" sz="2300" b="1" dirty="0" smtClean="0">
                <a:solidFill>
                  <a:schemeClr val="bg1"/>
                </a:solidFill>
                <a:latin typeface="Arial" pitchFamily="34" charset="0"/>
                <a:ea typeface="+mj-ea"/>
                <a:cs typeface="Arial" pitchFamily="34" charset="0"/>
              </a:rPr>
              <a:t>Some more examples of Competency Questions</a:t>
            </a:r>
            <a:endParaRPr lang="en-GB" sz="2300" b="1" dirty="0">
              <a:solidFill>
                <a:schemeClr val="bg1"/>
              </a:solidFill>
              <a:latin typeface="Arial" pitchFamily="34" charset="0"/>
              <a:ea typeface="+mj-ea"/>
              <a:cs typeface="Arial" pitchFamily="34" charset="0"/>
            </a:endParaRPr>
          </a:p>
        </p:txBody>
      </p:sp>
    </p:spTree>
    <p:extLst>
      <p:ext uri="{BB962C8B-B14F-4D97-AF65-F5344CB8AC3E}">
        <p14:creationId xmlns:p14="http://schemas.microsoft.com/office/powerpoint/2010/main" val="333941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2</a:t>
            </a:fld>
            <a:endParaRPr lang="en-US"/>
          </a:p>
        </p:txBody>
      </p:sp>
      <p:graphicFrame>
        <p:nvGraphicFramePr>
          <p:cNvPr id="6" name="Diagrama 5"/>
          <p:cNvGraphicFramePr/>
          <p:nvPr>
            <p:extLst>
              <p:ext uri="{D42A27DB-BD31-4B8C-83A1-F6EECF244321}">
                <p14:modId xmlns:p14="http://schemas.microsoft.com/office/powerpoint/2010/main" val="254976915"/>
              </p:ext>
            </p:extLst>
          </p:nvPr>
        </p:nvGraphicFramePr>
        <p:xfrm>
          <a:off x="837092" y="1794817"/>
          <a:ext cx="7849708" cy="4564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11"/>
          <p:cNvSpPr txBox="1"/>
          <p:nvPr/>
        </p:nvSpPr>
        <p:spPr>
          <a:xfrm>
            <a:off x="44674" y="152779"/>
            <a:ext cx="3792224" cy="446276"/>
          </a:xfrm>
          <a:prstGeom prst="rect">
            <a:avLst/>
          </a:prstGeom>
          <a:noFill/>
        </p:spPr>
        <p:txBody>
          <a:bodyPr wrap="square" rtlCol="0">
            <a:spAutoFit/>
          </a:bodyPr>
          <a:lstStyle/>
          <a:p>
            <a:pPr>
              <a:spcBef>
                <a:spcPct val="0"/>
              </a:spcBef>
              <a:defRPr/>
            </a:pPr>
            <a:r>
              <a:rPr lang="en-GB" altLang="fr-FR" sz="2300" b="1" dirty="0" smtClean="0">
                <a:solidFill>
                  <a:schemeClr val="bg1"/>
                </a:solidFill>
                <a:latin typeface="Arial" pitchFamily="34" charset="0"/>
                <a:ea typeface="+mj-ea"/>
                <a:cs typeface="Arial" pitchFamily="34" charset="0"/>
              </a:rPr>
              <a:t>Methodology</a:t>
            </a:r>
            <a:endParaRPr lang="en-GB" sz="2300" b="1" dirty="0">
              <a:solidFill>
                <a:schemeClr val="bg1"/>
              </a:solidFill>
              <a:latin typeface="Arial" pitchFamily="34" charset="0"/>
              <a:ea typeface="+mj-ea"/>
              <a:cs typeface="Arial" pitchFamily="34" charset="0"/>
            </a:endParaRPr>
          </a:p>
        </p:txBody>
      </p:sp>
      <p:sp>
        <p:nvSpPr>
          <p:cNvPr id="7" name="CuadroTexto 6"/>
          <p:cNvSpPr txBox="1"/>
          <p:nvPr/>
        </p:nvSpPr>
        <p:spPr>
          <a:xfrm>
            <a:off x="421188" y="1315319"/>
            <a:ext cx="8118127" cy="338554"/>
          </a:xfrm>
          <a:prstGeom prst="rect">
            <a:avLst/>
          </a:prstGeom>
          <a:noFill/>
        </p:spPr>
        <p:txBody>
          <a:bodyPr wrap="square" rtlCol="0">
            <a:spAutoFit/>
          </a:bodyPr>
          <a:lstStyle/>
          <a:p>
            <a:pPr algn="just">
              <a:spcAft>
                <a:spcPts val="600"/>
              </a:spcAft>
            </a:pPr>
            <a:r>
              <a:rPr lang="en-US" sz="1600" dirty="0">
                <a:latin typeface="Arial" panose="020B0604020202020204" pitchFamily="34" charset="0"/>
                <a:cs typeface="Arial" panose="020B0604020202020204" pitchFamily="34" charset="0"/>
              </a:rPr>
              <a:t>The methodology used to obtain the competency questions is as follows:</a:t>
            </a:r>
            <a:endParaRPr lang="en-GB" sz="1600" dirty="0" smtClean="0">
              <a:latin typeface="Arial" panose="020B0604020202020204" pitchFamily="34" charset="0"/>
              <a:cs typeface="Arial" panose="020B0604020202020204" pitchFamily="34" charset="0"/>
            </a:endParaRPr>
          </a:p>
        </p:txBody>
      </p:sp>
      <p:sp>
        <p:nvSpPr>
          <p:cNvPr id="8" name="Elipse 7"/>
          <p:cNvSpPr/>
          <p:nvPr/>
        </p:nvSpPr>
        <p:spPr>
          <a:xfrm>
            <a:off x="612347" y="3383781"/>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dirty="0">
                <a:solidFill>
                  <a:schemeClr val="bg1"/>
                </a:solidFill>
                <a:latin typeface="Arial" panose="020B0604020202020204" pitchFamily="34" charset="0"/>
                <a:cs typeface="Arial" panose="020B0604020202020204" pitchFamily="34" charset="0"/>
              </a:rPr>
              <a:t>2</a:t>
            </a:r>
          </a:p>
        </p:txBody>
      </p:sp>
      <p:sp>
        <p:nvSpPr>
          <p:cNvPr id="9" name="Elipse 8"/>
          <p:cNvSpPr/>
          <p:nvPr/>
        </p:nvSpPr>
        <p:spPr>
          <a:xfrm>
            <a:off x="612347" y="5045188"/>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dirty="0">
                <a:solidFill>
                  <a:schemeClr val="bg1"/>
                </a:solidFill>
                <a:latin typeface="Arial" panose="020B0604020202020204" pitchFamily="34" charset="0"/>
                <a:cs typeface="Arial" panose="020B0604020202020204" pitchFamily="34" charset="0"/>
              </a:rPr>
              <a:t>3</a:t>
            </a:r>
          </a:p>
        </p:txBody>
      </p:sp>
      <p:sp>
        <p:nvSpPr>
          <p:cNvPr id="10" name="Elipse 9"/>
          <p:cNvSpPr/>
          <p:nvPr/>
        </p:nvSpPr>
        <p:spPr>
          <a:xfrm>
            <a:off x="612347" y="1723377"/>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dirty="0" smtClean="0">
                <a:solidFill>
                  <a:schemeClr val="bg1"/>
                </a:solidFill>
                <a:latin typeface="Arial" panose="020B0604020202020204" pitchFamily="34" charset="0"/>
                <a:cs typeface="Arial" panose="020B0604020202020204" pitchFamily="34" charset="0"/>
              </a:rPr>
              <a:t>1</a:t>
            </a:r>
            <a:endParaRPr lang="es-ES" sz="1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6201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GB" smtClean="0"/>
              <a:t>3</a:t>
            </a:fld>
            <a:endParaRPr lang="en-GB" dirty="0"/>
          </a:p>
        </p:txBody>
      </p:sp>
      <p:sp>
        <p:nvSpPr>
          <p:cNvPr id="5" name="TextBox 11"/>
          <p:cNvSpPr txBox="1"/>
          <p:nvPr/>
        </p:nvSpPr>
        <p:spPr>
          <a:xfrm>
            <a:off x="44674" y="152779"/>
            <a:ext cx="3792224" cy="800219"/>
          </a:xfrm>
          <a:prstGeom prst="rect">
            <a:avLst/>
          </a:prstGeom>
          <a:noFill/>
        </p:spPr>
        <p:txBody>
          <a:bodyPr wrap="square" rtlCol="0">
            <a:spAutoFit/>
          </a:bodyPr>
          <a:lstStyle/>
          <a:p>
            <a:pPr>
              <a:spcBef>
                <a:spcPct val="0"/>
              </a:spcBef>
              <a:defRPr/>
            </a:pPr>
            <a:r>
              <a:rPr lang="en-GB" altLang="fr-FR" sz="2300" b="1" dirty="0" smtClean="0">
                <a:solidFill>
                  <a:schemeClr val="bg1"/>
                </a:solidFill>
                <a:latin typeface="Arial" pitchFamily="34" charset="0"/>
                <a:ea typeface="+mj-ea"/>
                <a:cs typeface="Arial" pitchFamily="34" charset="0"/>
              </a:rPr>
              <a:t>Use Cases: Transparency and Monitoring</a:t>
            </a:r>
            <a:endParaRPr lang="en-GB" sz="2300" b="1" dirty="0">
              <a:solidFill>
                <a:schemeClr val="bg1"/>
              </a:solidFill>
              <a:latin typeface="Arial" pitchFamily="34" charset="0"/>
              <a:ea typeface="+mj-ea"/>
              <a:cs typeface="Arial"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4036148781"/>
              </p:ext>
            </p:extLst>
          </p:nvPr>
        </p:nvGraphicFramePr>
        <p:xfrm>
          <a:off x="337226" y="1329221"/>
          <a:ext cx="8570799" cy="5056829"/>
        </p:xfrm>
        <a:graphic>
          <a:graphicData uri="http://schemas.openxmlformats.org/drawingml/2006/table">
            <a:tbl>
              <a:tblPr firstRow="1" bandRow="1">
                <a:tableStyleId>{C083E6E3-FA7D-4D7B-A595-EF9225AFEA82}</a:tableStyleId>
              </a:tblPr>
              <a:tblGrid>
                <a:gridCol w="1238605"/>
                <a:gridCol w="3276388"/>
                <a:gridCol w="4055806"/>
              </a:tblGrid>
              <a:tr h="396338">
                <a:tc>
                  <a:txBody>
                    <a:bodyPr/>
                    <a:lstStyle/>
                    <a:p>
                      <a:endParaRPr lang="en-GB" sz="1400" b="1" kern="1200" noProof="0" dirty="0">
                        <a:solidFill>
                          <a:schemeClr val="tx1"/>
                        </a:solidFill>
                        <a:latin typeface="Arial" panose="020B0604020202020204" pitchFamily="34" charset="0"/>
                        <a:ea typeface="+mn-ea"/>
                        <a:cs typeface="Arial" panose="020B0604020202020204" pitchFamily="34" charset="0"/>
                      </a:endParaRPr>
                    </a:p>
                  </a:txBody>
                  <a:tcPr anchor="ctr">
                    <a:noFill/>
                  </a:tcPr>
                </a:tc>
                <a:tc>
                  <a:txBody>
                    <a:bodyPr/>
                    <a:lstStyle/>
                    <a:p>
                      <a:pPr algn="ctr"/>
                      <a:r>
                        <a:rPr lang="en-GB" sz="1400" noProof="0" dirty="0" smtClean="0">
                          <a:latin typeface="Arial" panose="020B0604020202020204" pitchFamily="34" charset="0"/>
                          <a:cs typeface="Arial" panose="020B0604020202020204" pitchFamily="34" charset="0"/>
                        </a:rPr>
                        <a:t>Use Case 1. Data journalism</a:t>
                      </a:r>
                      <a:endParaRPr lang="en-GB" sz="1400" noProof="0" dirty="0">
                        <a:latin typeface="Arial" panose="020B0604020202020204" pitchFamily="34" charset="0"/>
                        <a:cs typeface="Arial" panose="020B0604020202020204" pitchFamily="34" charset="0"/>
                      </a:endParaRPr>
                    </a:p>
                  </a:txBody>
                  <a:tcPr anchor="ctr">
                    <a:solidFill>
                      <a:srgbClr val="9AAE0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noProof="0" dirty="0" smtClean="0">
                          <a:latin typeface="Arial" panose="020B0604020202020204" pitchFamily="34" charset="0"/>
                          <a:cs typeface="Arial" panose="020B0604020202020204" pitchFamily="34" charset="0"/>
                        </a:rPr>
                        <a:t>Use Case</a:t>
                      </a:r>
                      <a:r>
                        <a:rPr lang="en-GB" sz="1400" baseline="0" noProof="0" dirty="0" smtClean="0">
                          <a:latin typeface="Arial" panose="020B0604020202020204" pitchFamily="34" charset="0"/>
                          <a:cs typeface="Arial" panose="020B0604020202020204" pitchFamily="34" charset="0"/>
                        </a:rPr>
                        <a:t> 4. </a:t>
                      </a:r>
                      <a:r>
                        <a:rPr lang="en-GB" sz="1400" noProof="0" dirty="0" smtClean="0">
                          <a:latin typeface="Arial" panose="020B0604020202020204" pitchFamily="34" charset="0"/>
                          <a:cs typeface="Arial" panose="020B0604020202020204" pitchFamily="34" charset="0"/>
                        </a:rPr>
                        <a:t>Analysing </a:t>
                      </a:r>
                      <a:r>
                        <a:rPr lang="en-GB" sz="1400" noProof="0" dirty="0" err="1" smtClean="0">
                          <a:latin typeface="Arial" panose="020B0604020202020204" pitchFamily="34" charset="0"/>
                          <a:cs typeface="Arial" panose="020B0604020202020204" pitchFamily="34" charset="0"/>
                        </a:rPr>
                        <a:t>eProcurement</a:t>
                      </a:r>
                      <a:r>
                        <a:rPr lang="en-GB" sz="1400" noProof="0" dirty="0" smtClean="0">
                          <a:latin typeface="Arial" panose="020B0604020202020204" pitchFamily="34" charset="0"/>
                          <a:cs typeface="Arial" panose="020B0604020202020204" pitchFamily="34" charset="0"/>
                        </a:rPr>
                        <a:t> procedures</a:t>
                      </a:r>
                      <a:endParaRPr lang="en-GB" sz="1400" b="1" noProof="0" dirty="0" smtClean="0">
                        <a:latin typeface="Arial" panose="020B0604020202020204" pitchFamily="34" charset="0"/>
                        <a:cs typeface="Arial" panose="020B0604020202020204" pitchFamily="34" charset="0"/>
                      </a:endParaRPr>
                    </a:p>
                  </a:txBody>
                  <a:tcPr anchor="ctr">
                    <a:solidFill>
                      <a:srgbClr val="9AAE04"/>
                    </a:solidFill>
                  </a:tcPr>
                </a:tc>
              </a:tr>
              <a:tr h="748333">
                <a:tc>
                  <a:txBody>
                    <a:bodyPr/>
                    <a:lstStyle/>
                    <a:p>
                      <a:r>
                        <a:rPr lang="en-GB" sz="1100" b="1" noProof="0" dirty="0" smtClean="0">
                          <a:latin typeface="Arial" panose="020B0604020202020204" pitchFamily="34" charset="0"/>
                          <a:cs typeface="Arial" panose="020B0604020202020204" pitchFamily="34" charset="0"/>
                        </a:rPr>
                        <a:t>Description</a:t>
                      </a:r>
                      <a:endParaRPr lang="en-GB" sz="1100" b="1" noProof="0" dirty="0">
                        <a:latin typeface="Arial" panose="020B0604020202020204" pitchFamily="34" charset="0"/>
                        <a:cs typeface="Arial" panose="020B0604020202020204" pitchFamily="34" charset="0"/>
                      </a:endParaRPr>
                    </a:p>
                  </a:txBody>
                  <a:tcPr anchor="ctr"/>
                </a:tc>
                <a:tc>
                  <a:txBody>
                    <a:bodyPr/>
                    <a:lstStyle/>
                    <a:p>
                      <a:r>
                        <a:rPr lang="en-GB" sz="1100" noProof="0" dirty="0" smtClean="0">
                          <a:latin typeface="Arial" panose="020B0604020202020204" pitchFamily="34" charset="0"/>
                          <a:cs typeface="Arial" panose="020B0604020202020204" pitchFamily="34" charset="0"/>
                        </a:rPr>
                        <a:t>Citizens want to have insights in the way that contracting authorities are procuring services, hence spending public money. </a:t>
                      </a:r>
                      <a:endParaRPr lang="en-GB" sz="1100" noProof="0" dirty="0">
                        <a:latin typeface="Arial" panose="020B0604020202020204" pitchFamily="34" charset="0"/>
                        <a:cs typeface="Arial" panose="020B0604020202020204" pitchFamily="34" charset="0"/>
                      </a:endParaRPr>
                    </a:p>
                  </a:txBody>
                  <a:tcPr anchor="ctr"/>
                </a:tc>
                <a:tc>
                  <a:txBody>
                    <a:bodyPr/>
                    <a:lstStyle/>
                    <a:p>
                      <a:r>
                        <a:rPr lang="en-GB" sz="1100" noProof="0" dirty="0" smtClean="0">
                          <a:latin typeface="Arial" panose="020B0604020202020204" pitchFamily="34" charset="0"/>
                          <a:cs typeface="Arial" panose="020B0604020202020204" pitchFamily="34" charset="0"/>
                        </a:rPr>
                        <a:t>The information on how contracting authorities use the procurement procedures permits to know whether they are used properly and to identify the possible shortcomings of the legal design.</a:t>
                      </a:r>
                      <a:endParaRPr lang="en-GB" sz="1100" noProof="0" dirty="0">
                        <a:latin typeface="Arial" panose="020B0604020202020204" pitchFamily="34" charset="0"/>
                        <a:cs typeface="Arial" panose="020B0604020202020204" pitchFamily="34" charset="0"/>
                      </a:endParaRPr>
                    </a:p>
                  </a:txBody>
                  <a:tcPr anchor="ctr"/>
                </a:tc>
              </a:tr>
              <a:tr h="518160">
                <a:tc>
                  <a:txBody>
                    <a:bodyPr/>
                    <a:lstStyle/>
                    <a:p>
                      <a:r>
                        <a:rPr lang="en-GB" sz="1100" b="1" noProof="0" dirty="0" smtClean="0">
                          <a:latin typeface="Arial" panose="020B0604020202020204" pitchFamily="34" charset="0"/>
                          <a:cs typeface="Arial" panose="020B0604020202020204" pitchFamily="34" charset="0"/>
                        </a:rPr>
                        <a:t>Actors</a:t>
                      </a:r>
                      <a:endParaRPr lang="en-GB" sz="1100" b="1" noProof="0" dirty="0">
                        <a:latin typeface="Arial" panose="020B0604020202020204" pitchFamily="34" charset="0"/>
                        <a:cs typeface="Arial" panose="020B0604020202020204" pitchFamily="34" charset="0"/>
                      </a:endParaRPr>
                    </a:p>
                  </a:txBody>
                  <a:tcPr anchor="ctr"/>
                </a:tc>
                <a:tc>
                  <a:txBody>
                    <a:bodyPr/>
                    <a:lstStyle/>
                    <a:p>
                      <a:r>
                        <a:rPr lang="en-GB" sz="1100" noProof="0" dirty="0" smtClean="0">
                          <a:latin typeface="Arial" panose="020B0604020202020204" pitchFamily="34" charset="0"/>
                          <a:cs typeface="Arial" panose="020B0604020202020204" pitchFamily="34" charset="0"/>
                        </a:rPr>
                        <a:t>Media and Journalists</a:t>
                      </a:r>
                      <a:endParaRPr lang="en-GB" sz="1100" noProof="0" dirty="0">
                        <a:latin typeface="Arial" panose="020B0604020202020204" pitchFamily="34" charset="0"/>
                        <a:cs typeface="Arial" panose="020B0604020202020204" pitchFamily="34" charset="0"/>
                      </a:endParaRPr>
                    </a:p>
                  </a:txBody>
                  <a:tcPr anchor="ctr"/>
                </a:tc>
                <a:tc>
                  <a:txBody>
                    <a:bodyPr/>
                    <a:lstStyle/>
                    <a:p>
                      <a:r>
                        <a:rPr lang="en-GB" sz="1100" noProof="0" dirty="0" smtClean="0">
                          <a:latin typeface="Arial" panose="020B0604020202020204" pitchFamily="34" charset="0"/>
                          <a:cs typeface="Arial" panose="020B0604020202020204" pitchFamily="34" charset="0"/>
                        </a:rPr>
                        <a:t>Parliament, Authorities, Academia, Auditors- regulators, Contracting authorities</a:t>
                      </a:r>
                      <a:endParaRPr lang="en-GB" sz="1100" noProof="0" dirty="0">
                        <a:latin typeface="Arial" panose="020B0604020202020204" pitchFamily="34" charset="0"/>
                        <a:cs typeface="Arial" panose="020B0604020202020204" pitchFamily="34" charset="0"/>
                      </a:endParaRPr>
                    </a:p>
                  </a:txBody>
                  <a:tcPr anchor="ctr"/>
                </a:tc>
              </a:tr>
              <a:tr h="354846">
                <a:tc>
                  <a:txBody>
                    <a:bodyPr/>
                    <a:lstStyle/>
                    <a:p>
                      <a:r>
                        <a:rPr lang="en-GB" sz="1100" b="1" noProof="0" dirty="0" smtClean="0">
                          <a:latin typeface="Arial" panose="020B0604020202020204" pitchFamily="34" charset="0"/>
                          <a:cs typeface="Arial" panose="020B0604020202020204" pitchFamily="34" charset="0"/>
                        </a:rPr>
                        <a:t>Final recipients</a:t>
                      </a:r>
                      <a:endParaRPr lang="en-GB" sz="1100" b="1" noProof="0" dirty="0">
                        <a:latin typeface="Arial" panose="020B0604020202020204" pitchFamily="34" charset="0"/>
                        <a:cs typeface="Arial" panose="020B0604020202020204" pitchFamily="34" charset="0"/>
                      </a:endParaRPr>
                    </a:p>
                  </a:txBody>
                  <a:tcPr anchor="ctr"/>
                </a:tc>
                <a:tc>
                  <a:txBody>
                    <a:bodyPr/>
                    <a:lstStyle/>
                    <a:p>
                      <a:r>
                        <a:rPr lang="en-GB" sz="1100" noProof="0" dirty="0" smtClean="0">
                          <a:latin typeface="Arial" panose="020B0604020202020204" pitchFamily="34" charset="0"/>
                          <a:cs typeface="Arial" panose="020B0604020202020204" pitchFamily="34" charset="0"/>
                        </a:rPr>
                        <a:t>Citizens</a:t>
                      </a:r>
                      <a:endParaRPr lang="en-GB" sz="1100" noProof="0" dirty="0">
                        <a:latin typeface="Arial" panose="020B0604020202020204" pitchFamily="34" charset="0"/>
                        <a:cs typeface="Arial" panose="020B0604020202020204" pitchFamily="34" charset="0"/>
                      </a:endParaRPr>
                    </a:p>
                  </a:txBody>
                  <a:tcPr anchor="ctr"/>
                </a:tc>
                <a:tc>
                  <a:txBody>
                    <a:bodyPr/>
                    <a:lstStyle/>
                    <a:p>
                      <a:r>
                        <a:rPr lang="en-GB" sz="1100" noProof="0" dirty="0" smtClean="0">
                          <a:latin typeface="Arial" panose="020B0604020202020204" pitchFamily="34" charset="0"/>
                          <a:cs typeface="Arial" panose="020B0604020202020204" pitchFamily="34" charset="0"/>
                        </a:rPr>
                        <a:t>Contracting authorities, Economic operators, Citizens</a:t>
                      </a:r>
                      <a:endParaRPr lang="en-GB" sz="1100" noProof="0" dirty="0">
                        <a:latin typeface="Arial" panose="020B0604020202020204" pitchFamily="34" charset="0"/>
                        <a:cs typeface="Arial" panose="020B0604020202020204" pitchFamily="34" charset="0"/>
                      </a:endParaRPr>
                    </a:p>
                  </a:txBody>
                  <a:tcPr anchor="ctr"/>
                </a:tc>
              </a:tr>
              <a:tr h="779212">
                <a:tc>
                  <a:txBody>
                    <a:bodyPr/>
                    <a:lstStyle/>
                    <a:p>
                      <a:r>
                        <a:rPr lang="en-GB" sz="1100" b="1" noProof="0" dirty="0" smtClean="0">
                          <a:latin typeface="Arial" panose="020B0604020202020204" pitchFamily="34" charset="0"/>
                          <a:cs typeface="Arial" panose="020B0604020202020204" pitchFamily="34" charset="0"/>
                        </a:rPr>
                        <a:t>Preconditions</a:t>
                      </a:r>
                      <a:endParaRPr lang="en-GB" sz="1100" b="1" noProof="0" dirty="0">
                        <a:latin typeface="Arial" panose="020B0604020202020204" pitchFamily="34" charset="0"/>
                        <a:cs typeface="Arial" panose="020B0604020202020204" pitchFamily="34" charset="0"/>
                      </a:endParaRPr>
                    </a:p>
                  </a:txBody>
                  <a:tcPr anchor="ctr"/>
                </a:tc>
                <a:tc>
                  <a:txBody>
                    <a:bodyPr/>
                    <a:lstStyle/>
                    <a:p>
                      <a:r>
                        <a:rPr lang="en-GB" sz="1100" noProof="0" dirty="0" smtClean="0">
                          <a:latin typeface="Arial" panose="020B0604020202020204" pitchFamily="34" charset="0"/>
                          <a:cs typeface="Arial" panose="020B0604020202020204" pitchFamily="34" charset="0"/>
                        </a:rPr>
                        <a:t>A system or repository which contains information about tenders coming from European sources, such as TED, or national sources, such as red.es, interconnected using the e-procurement ontology. </a:t>
                      </a:r>
                      <a:endParaRPr lang="en-GB" sz="1100" noProof="0" dirty="0">
                        <a:latin typeface="Arial" panose="020B0604020202020204" pitchFamily="34" charset="0"/>
                        <a:cs typeface="Arial" panose="020B0604020202020204" pitchFamily="34" charset="0"/>
                      </a:endParaRPr>
                    </a:p>
                  </a:txBody>
                  <a:tcPr anchor="ctr"/>
                </a:tc>
                <a:tc>
                  <a:txBody>
                    <a:bodyPr/>
                    <a:lstStyle/>
                    <a:p>
                      <a:r>
                        <a:rPr lang="en-GB" sz="1100" noProof="0" dirty="0" smtClean="0">
                          <a:latin typeface="Arial" panose="020B0604020202020204" pitchFamily="34" charset="0"/>
                          <a:cs typeface="Arial" panose="020B0604020202020204" pitchFamily="34" charset="0"/>
                        </a:rPr>
                        <a:t>-</a:t>
                      </a:r>
                      <a:endParaRPr lang="en-GB" sz="1100" noProof="0" dirty="0">
                        <a:latin typeface="Arial" panose="020B0604020202020204" pitchFamily="34" charset="0"/>
                        <a:cs typeface="Arial" panose="020B0604020202020204" pitchFamily="34" charset="0"/>
                      </a:endParaRPr>
                    </a:p>
                  </a:txBody>
                  <a:tcPr anchor="ctr"/>
                </a:tc>
              </a:tr>
              <a:tr h="2124451">
                <a:tc>
                  <a:txBody>
                    <a:bodyPr/>
                    <a:lstStyle/>
                    <a:p>
                      <a:r>
                        <a:rPr lang="en-GB" sz="1100" b="1" noProof="0" dirty="0" smtClean="0">
                          <a:latin typeface="Arial" panose="020B0604020202020204" pitchFamily="34" charset="0"/>
                          <a:cs typeface="Arial" panose="020B0604020202020204" pitchFamily="34" charset="0"/>
                        </a:rPr>
                        <a:t>Flow</a:t>
                      </a:r>
                      <a:endParaRPr lang="en-GB" sz="1100" b="1" noProof="0" dirty="0">
                        <a:latin typeface="Arial" panose="020B0604020202020204" pitchFamily="34" charset="0"/>
                        <a:cs typeface="Arial" panose="020B0604020202020204" pitchFamily="34" charset="0"/>
                      </a:endParaRPr>
                    </a:p>
                  </a:txBody>
                  <a:tcPr anchor="ctr"/>
                </a:tc>
                <a:tc>
                  <a:txBody>
                    <a:bodyPr/>
                    <a:lstStyle/>
                    <a:p>
                      <a:pPr marL="0" indent="0">
                        <a:buFont typeface="+mj-lt"/>
                        <a:buNone/>
                      </a:pPr>
                      <a:r>
                        <a:rPr lang="en-US" sz="1100" noProof="0" dirty="0" smtClean="0">
                          <a:latin typeface="Arial" panose="020B0604020202020204" pitchFamily="34" charset="0"/>
                          <a:cs typeface="Arial" panose="020B0604020202020204" pitchFamily="34" charset="0"/>
                        </a:rPr>
                        <a:t>As a journalist,</a:t>
                      </a:r>
                      <a:r>
                        <a:rPr lang="en-US" sz="1100" baseline="0" noProof="0" dirty="0" smtClean="0">
                          <a:latin typeface="Arial" panose="020B0604020202020204" pitchFamily="34" charset="0"/>
                          <a:cs typeface="Arial" panose="020B0604020202020204" pitchFamily="34" charset="0"/>
                        </a:rPr>
                        <a:t> Clara is calculating the total number of tenders and their volume in terms of EUR regarding public transport in the country.  In particular, she is assessing the contract value, net of VAT, for CPV codes in order to </a:t>
                      </a:r>
                      <a:r>
                        <a:rPr lang="en-US" sz="1100" noProof="0" dirty="0" smtClean="0">
                          <a:latin typeface="Arial" panose="020B0604020202020204" pitchFamily="34" charset="0"/>
                          <a:cs typeface="Arial" panose="020B0604020202020204" pitchFamily="34" charset="0"/>
                        </a:rPr>
                        <a:t>compare it with other countries including Belgium and France</a:t>
                      </a:r>
                      <a:r>
                        <a:rPr lang="en-US" sz="1100" baseline="0" noProof="0" dirty="0" smtClean="0">
                          <a:latin typeface="Arial" panose="020B0604020202020204" pitchFamily="34" charset="0"/>
                          <a:cs typeface="Arial" panose="020B0604020202020204" pitchFamily="34" charset="0"/>
                        </a:rPr>
                        <a:t>.</a:t>
                      </a:r>
                    </a:p>
                    <a:p>
                      <a:pPr marL="0" indent="0">
                        <a:buFont typeface="+mj-lt"/>
                        <a:buNone/>
                      </a:pPr>
                      <a:r>
                        <a:rPr lang="en-US" sz="1100" baseline="0" noProof="0" dirty="0" smtClean="0">
                          <a:latin typeface="Arial" panose="020B0604020202020204" pitchFamily="34" charset="0"/>
                          <a:cs typeface="Arial" panose="020B0604020202020204" pitchFamily="34" charset="0"/>
                        </a:rPr>
                        <a:t>The benefit is that Thanks to the article, citizens become aware of the spending on tram maintenance between countries.</a:t>
                      </a:r>
                    </a:p>
                  </a:txBody>
                  <a:tcPr anchor="ctr"/>
                </a:tc>
                <a:tc>
                  <a:txBody>
                    <a:bodyPr/>
                    <a:lstStyle/>
                    <a:p>
                      <a:pPr marL="285750" indent="-285750">
                        <a:buFont typeface="Arial" panose="020B0604020202020204" pitchFamily="34" charset="0"/>
                        <a:buChar char="•"/>
                      </a:pPr>
                      <a:r>
                        <a:rPr lang="en-US" sz="1100" noProof="0" dirty="0" smtClean="0">
                          <a:latin typeface="Arial" panose="020B0604020202020204" pitchFamily="34" charset="0"/>
                          <a:cs typeface="Arial" panose="020B0604020202020204" pitchFamily="34" charset="0"/>
                        </a:rPr>
                        <a:t>Count of contracts and budget volume in percentage of contracts awarded by each of the procedures provided for in the legislation.</a:t>
                      </a:r>
                    </a:p>
                    <a:p>
                      <a:pPr marL="285750" indent="-285750">
                        <a:buFont typeface="Arial" panose="020B0604020202020204" pitchFamily="34" charset="0"/>
                        <a:buChar char="•"/>
                      </a:pPr>
                      <a:r>
                        <a:rPr lang="en-US" sz="1100" noProof="0" dirty="0" smtClean="0">
                          <a:latin typeface="Arial" panose="020B0604020202020204" pitchFamily="34" charset="0"/>
                          <a:cs typeface="Arial" panose="020B0604020202020204" pitchFamily="34" charset="0"/>
                        </a:rPr>
                        <a:t>Count of contracts modifications and amount in percentage of these modifications in relation with the awarded/evaluated and modified budget, and which other conditions are modified compared to the evaluated/awarded conditions (for example completion date of the contract).</a:t>
                      </a:r>
                    </a:p>
                    <a:p>
                      <a:pPr marL="285750" indent="-285750">
                        <a:buFont typeface="Arial" panose="020B0604020202020204" pitchFamily="34" charset="0"/>
                        <a:buChar char="•"/>
                      </a:pPr>
                      <a:r>
                        <a:rPr lang="en-US" sz="1100" noProof="0" dirty="0" smtClean="0">
                          <a:latin typeface="Arial" panose="020B0604020202020204" pitchFamily="34" charset="0"/>
                          <a:cs typeface="Arial" panose="020B0604020202020204" pitchFamily="34" charset="0"/>
                        </a:rPr>
                        <a:t>List of steps taken by a contract.</a:t>
                      </a:r>
                    </a:p>
                    <a:p>
                      <a:pPr marL="285750" indent="-285750">
                        <a:buFont typeface="Arial" panose="020B0604020202020204" pitchFamily="34" charset="0"/>
                        <a:buChar char="•"/>
                      </a:pPr>
                      <a:r>
                        <a:rPr lang="en-US" sz="1100" noProof="0" dirty="0" smtClean="0">
                          <a:latin typeface="Arial" panose="020B0604020202020204" pitchFamily="34" charset="0"/>
                          <a:cs typeface="Arial" panose="020B0604020202020204" pitchFamily="34" charset="0"/>
                        </a:rPr>
                        <a:t>Types of award criteria used in relation with the contract type (works, supplies, etc.) or the contract object.</a:t>
                      </a:r>
                      <a:endParaRPr lang="en-GB" sz="1100" noProof="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095738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421188" y="1608443"/>
            <a:ext cx="8118127" cy="4639732"/>
          </a:xfrm>
          <a:prstGeom prst="rect">
            <a:avLst/>
          </a:prstGeom>
          <a:noFill/>
        </p:spPr>
        <p:txBody>
          <a:bodyPr wrap="square" rtlCol="0">
            <a:spAutoFit/>
          </a:bodyPr>
          <a:lstStyle/>
          <a:p>
            <a:pPr algn="just">
              <a:spcAft>
                <a:spcPts val="600"/>
              </a:spcAft>
            </a:pPr>
            <a:r>
              <a:rPr lang="en-GB" sz="1600" dirty="0" smtClean="0">
                <a:latin typeface="Arial" panose="020B0604020202020204" pitchFamily="34" charset="0"/>
                <a:cs typeface="Arial" panose="020B0604020202020204" pitchFamily="34" charset="0"/>
              </a:rPr>
              <a:t>A way to identify information requirements is to draft very simple sentence structured around three main axes:</a:t>
            </a:r>
          </a:p>
          <a:p>
            <a:pPr marL="457200" indent="-457200" algn="just">
              <a:spcAft>
                <a:spcPts val="600"/>
              </a:spcAft>
              <a:buFont typeface="+mj-lt"/>
              <a:buAutoNum type="arabicPeriod"/>
            </a:pPr>
            <a:r>
              <a:rPr lang="en-GB" sz="1600" dirty="0" smtClean="0">
                <a:latin typeface="Arial" panose="020B0604020202020204" pitchFamily="34" charset="0"/>
                <a:cs typeface="Arial" panose="020B0604020202020204" pitchFamily="34" charset="0"/>
              </a:rPr>
              <a:t>Who benefits from it?</a:t>
            </a:r>
          </a:p>
          <a:p>
            <a:pPr marL="457200" indent="-457200" algn="just">
              <a:spcAft>
                <a:spcPts val="600"/>
              </a:spcAft>
              <a:buFont typeface="+mj-lt"/>
              <a:buAutoNum type="arabicPeriod"/>
            </a:pPr>
            <a:r>
              <a:rPr lang="en-GB" sz="1600" dirty="0" smtClean="0">
                <a:latin typeface="Arial" panose="020B0604020202020204" pitchFamily="34" charset="0"/>
                <a:cs typeface="Arial" panose="020B0604020202020204" pitchFamily="34" charset="0"/>
              </a:rPr>
              <a:t>What is the need?</a:t>
            </a:r>
          </a:p>
          <a:p>
            <a:pPr marL="457200" indent="-457200" algn="just">
              <a:spcAft>
                <a:spcPts val="600"/>
              </a:spcAft>
              <a:buFont typeface="+mj-lt"/>
              <a:buAutoNum type="arabicPeriod"/>
            </a:pPr>
            <a:r>
              <a:rPr lang="en-GB" sz="1600" dirty="0" smtClean="0">
                <a:latin typeface="Arial" panose="020B0604020202020204" pitchFamily="34" charset="0"/>
                <a:cs typeface="Arial" panose="020B0604020202020204" pitchFamily="34" charset="0"/>
              </a:rPr>
              <a:t>What is the benefit? </a:t>
            </a:r>
          </a:p>
          <a:p>
            <a:pPr algn="just">
              <a:spcAft>
                <a:spcPts val="600"/>
              </a:spcAft>
            </a:pPr>
            <a:endParaRPr lang="en-GB" sz="1600" dirty="0" smtClean="0">
              <a:latin typeface="Arial" panose="020B0604020202020204" pitchFamily="34" charset="0"/>
              <a:cs typeface="Arial" panose="020B0604020202020204" pitchFamily="34" charset="0"/>
            </a:endParaRPr>
          </a:p>
          <a:p>
            <a:pPr algn="just">
              <a:spcAft>
                <a:spcPts val="600"/>
              </a:spcAft>
            </a:pPr>
            <a:r>
              <a:rPr lang="en-GB" sz="1600" dirty="0" smtClean="0">
                <a:latin typeface="Arial" panose="020B0604020202020204" pitchFamily="34" charset="0"/>
                <a:cs typeface="Arial" panose="020B0604020202020204" pitchFamily="34" charset="0"/>
              </a:rPr>
              <a:t>The structure of the sentence is always like this:</a:t>
            </a:r>
          </a:p>
          <a:p>
            <a:pPr algn="just">
              <a:spcAft>
                <a:spcPts val="600"/>
              </a:spcAft>
            </a:pPr>
            <a:endParaRPr lang="en-GB" sz="1600" dirty="0" smtClean="0">
              <a:latin typeface="Arial" panose="020B0604020202020204" pitchFamily="34" charset="0"/>
              <a:cs typeface="Arial" panose="020B0604020202020204" pitchFamily="34" charset="0"/>
            </a:endParaRPr>
          </a:p>
          <a:p>
            <a:pPr algn="ctr">
              <a:spcAft>
                <a:spcPts val="600"/>
              </a:spcAft>
            </a:pPr>
            <a:r>
              <a:rPr lang="en-GB" sz="1600" dirty="0" smtClean="0">
                <a:latin typeface="Arial" panose="020B0604020202020204" pitchFamily="34" charset="0"/>
                <a:cs typeface="Arial" panose="020B0604020202020204" pitchFamily="34" charset="0"/>
              </a:rPr>
              <a:t>“As a </a:t>
            </a:r>
            <a:r>
              <a:rPr lang="en-GB" sz="1600" b="1" dirty="0">
                <a:latin typeface="Arial" panose="020B0604020202020204" pitchFamily="34" charset="0"/>
                <a:cs typeface="Arial" panose="020B0604020202020204" pitchFamily="34" charset="0"/>
              </a:rPr>
              <a:t>&lt;</a:t>
            </a:r>
            <a:r>
              <a:rPr lang="en-GB" sz="1600" b="1" dirty="0" smtClean="0">
                <a:latin typeface="Arial" panose="020B0604020202020204" pitchFamily="34" charset="0"/>
                <a:cs typeface="Arial" panose="020B0604020202020204" pitchFamily="34" charset="0"/>
              </a:rPr>
              <a:t>role of the user&gt;</a:t>
            </a:r>
            <a:r>
              <a:rPr lang="en-GB" sz="1600" dirty="0" smtClean="0">
                <a:latin typeface="Arial" panose="020B0604020202020204" pitchFamily="34" charset="0"/>
                <a:cs typeface="Arial" panose="020B0604020202020204" pitchFamily="34" charset="0"/>
              </a:rPr>
              <a:t>, I need </a:t>
            </a:r>
            <a:r>
              <a:rPr lang="en-GB" sz="1600" b="1" dirty="0" smtClean="0">
                <a:latin typeface="Arial" panose="020B0604020202020204" pitchFamily="34" charset="0"/>
                <a:cs typeface="Arial" panose="020B0604020202020204" pitchFamily="34" charset="0"/>
              </a:rPr>
              <a:t>&lt;something&gt;</a:t>
            </a:r>
            <a:r>
              <a:rPr lang="en-GB" sz="1600" dirty="0" smtClean="0">
                <a:latin typeface="Arial" panose="020B0604020202020204" pitchFamily="34" charset="0"/>
                <a:cs typeface="Arial" panose="020B0604020202020204" pitchFamily="34" charset="0"/>
              </a:rPr>
              <a:t> in order to </a:t>
            </a:r>
            <a:r>
              <a:rPr lang="en-GB" sz="1600" b="1" dirty="0" smtClean="0">
                <a:latin typeface="Arial" panose="020B0604020202020204" pitchFamily="34" charset="0"/>
                <a:cs typeface="Arial" panose="020B0604020202020204" pitchFamily="34" charset="0"/>
              </a:rPr>
              <a:t>&lt;benefit&gt;</a:t>
            </a:r>
            <a:r>
              <a:rPr lang="en-GB" sz="1600" dirty="0" smtClean="0">
                <a:latin typeface="Arial" panose="020B0604020202020204" pitchFamily="34" charset="0"/>
                <a:cs typeface="Arial" panose="020B0604020202020204" pitchFamily="34" charset="0"/>
              </a:rPr>
              <a:t>.”</a:t>
            </a:r>
          </a:p>
          <a:p>
            <a:pPr>
              <a:spcAft>
                <a:spcPts val="600"/>
              </a:spcAft>
            </a:pPr>
            <a:endParaRPr lang="en-GB" sz="1600" u="sng" dirty="0" smtClean="0">
              <a:latin typeface="Arial" panose="020B0604020202020204" pitchFamily="34" charset="0"/>
              <a:cs typeface="Arial" panose="020B0604020202020204" pitchFamily="34" charset="0"/>
            </a:endParaRPr>
          </a:p>
          <a:p>
            <a:pPr>
              <a:spcAft>
                <a:spcPts val="600"/>
              </a:spcAft>
            </a:pPr>
            <a:r>
              <a:rPr lang="en-GB" sz="1600" u="sng" dirty="0" smtClean="0">
                <a:latin typeface="Arial" panose="020B0604020202020204" pitchFamily="34" charset="0"/>
                <a:cs typeface="Arial" panose="020B0604020202020204" pitchFamily="34" charset="0"/>
              </a:rPr>
              <a:t>Example:</a:t>
            </a:r>
          </a:p>
          <a:p>
            <a:pPr>
              <a:spcAft>
                <a:spcPts val="600"/>
              </a:spcAft>
            </a:pPr>
            <a:endParaRPr lang="en-GB" sz="1000" dirty="0" smtClean="0">
              <a:latin typeface="Arial" panose="020B0604020202020204" pitchFamily="34" charset="0"/>
              <a:cs typeface="Arial" panose="020B0604020202020204" pitchFamily="34" charset="0"/>
            </a:endParaRPr>
          </a:p>
          <a:p>
            <a:pPr>
              <a:spcAft>
                <a:spcPts val="600"/>
              </a:spcAft>
            </a:pPr>
            <a:r>
              <a:rPr lang="en-GB" sz="1600" dirty="0" smtClean="0">
                <a:latin typeface="Arial" panose="020B0604020202020204" pitchFamily="34" charset="0"/>
                <a:cs typeface="Arial" panose="020B0604020202020204" pitchFamily="34" charset="0"/>
              </a:rPr>
              <a:t>As a </a:t>
            </a:r>
            <a:r>
              <a:rPr lang="en-GB" sz="1600" b="1" dirty="0" smtClean="0">
                <a:latin typeface="Arial" panose="020B0604020202020204" pitchFamily="34" charset="0"/>
                <a:cs typeface="Arial" panose="020B0604020202020204" pitchFamily="34" charset="0"/>
              </a:rPr>
              <a:t>contracting authority (ROLE)</a:t>
            </a:r>
            <a:r>
              <a:rPr lang="en-GB" sz="1600" dirty="0" smtClean="0">
                <a:latin typeface="Arial" panose="020B0604020202020204" pitchFamily="34" charset="0"/>
                <a:cs typeface="Arial" panose="020B0604020202020204" pitchFamily="34" charset="0"/>
              </a:rPr>
              <a:t>, I need to know </a:t>
            </a:r>
            <a:r>
              <a:rPr lang="en-GB" sz="1600" b="1" dirty="0" smtClean="0">
                <a:latin typeface="Arial" panose="020B0604020202020204" pitchFamily="34" charset="0"/>
                <a:cs typeface="Arial" panose="020B0604020202020204" pitchFamily="34" charset="0"/>
              </a:rPr>
              <a:t>the number of tenderers that have submitted a tender (WHAT DO I NEED?)</a:t>
            </a:r>
            <a:r>
              <a:rPr lang="en-GB" sz="1600" dirty="0" smtClean="0">
                <a:latin typeface="Arial" panose="020B0604020202020204" pitchFamily="34" charset="0"/>
                <a:cs typeface="Arial" panose="020B0604020202020204" pitchFamily="34" charset="0"/>
              </a:rPr>
              <a:t> in order to </a:t>
            </a:r>
            <a:r>
              <a:rPr lang="en-GB" sz="1600" b="1" dirty="0" smtClean="0">
                <a:latin typeface="Arial" panose="020B0604020202020204" pitchFamily="34" charset="0"/>
                <a:cs typeface="Arial" panose="020B0604020202020204" pitchFamily="34" charset="0"/>
              </a:rPr>
              <a:t>add it to the award notice (BENEFIT)</a:t>
            </a:r>
            <a:r>
              <a:rPr lang="en-GB" sz="1600" dirty="0" smtClean="0">
                <a:latin typeface="Arial" panose="020B0604020202020204" pitchFamily="34" charset="0"/>
                <a:cs typeface="Arial" panose="020B0604020202020204" pitchFamily="34" charset="0"/>
              </a:rPr>
              <a:t>.</a:t>
            </a:r>
          </a:p>
        </p:txBody>
      </p:sp>
      <p:sp>
        <p:nvSpPr>
          <p:cNvPr id="4" name="TextBox 11"/>
          <p:cNvSpPr txBox="1"/>
          <p:nvPr/>
        </p:nvSpPr>
        <p:spPr>
          <a:xfrm>
            <a:off x="44674" y="152779"/>
            <a:ext cx="3792224" cy="446276"/>
          </a:xfrm>
          <a:prstGeom prst="rect">
            <a:avLst/>
          </a:prstGeom>
          <a:noFill/>
        </p:spPr>
        <p:txBody>
          <a:bodyPr wrap="square" rtlCol="0">
            <a:spAutoFit/>
          </a:bodyPr>
          <a:lstStyle/>
          <a:p>
            <a:pPr>
              <a:spcBef>
                <a:spcPct val="0"/>
              </a:spcBef>
              <a:defRPr/>
            </a:pPr>
            <a:r>
              <a:rPr lang="en-GB" altLang="fr-FR" sz="2300" b="1" dirty="0" smtClean="0">
                <a:solidFill>
                  <a:schemeClr val="bg1"/>
                </a:solidFill>
                <a:latin typeface="Arial" pitchFamily="34" charset="0"/>
                <a:ea typeface="+mj-ea"/>
                <a:cs typeface="Arial" pitchFamily="34" charset="0"/>
              </a:rPr>
              <a:t>User Stories</a:t>
            </a:r>
            <a:endParaRPr lang="en-GB" sz="2300" b="1" dirty="0">
              <a:solidFill>
                <a:schemeClr val="bg1"/>
              </a:solidFill>
              <a:latin typeface="Arial" pitchFamily="34" charset="0"/>
              <a:ea typeface="+mj-ea"/>
              <a:cs typeface="Arial" pitchFamily="34" charset="0"/>
            </a:endParaRPr>
          </a:p>
        </p:txBody>
      </p:sp>
    </p:spTree>
    <p:extLst>
      <p:ext uri="{BB962C8B-B14F-4D97-AF65-F5344CB8AC3E}">
        <p14:creationId xmlns:p14="http://schemas.microsoft.com/office/powerpoint/2010/main" val="91195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GB" smtClean="0"/>
              <a:t>5</a:t>
            </a:fld>
            <a:endParaRPr lang="en-GB" dirty="0"/>
          </a:p>
        </p:txBody>
      </p:sp>
      <p:sp>
        <p:nvSpPr>
          <p:cNvPr id="5" name="CuadroTexto 4"/>
          <p:cNvSpPr txBox="1"/>
          <p:nvPr/>
        </p:nvSpPr>
        <p:spPr>
          <a:xfrm>
            <a:off x="308735" y="1319256"/>
            <a:ext cx="8118127" cy="369332"/>
          </a:xfrm>
          <a:prstGeom prst="rect">
            <a:avLst/>
          </a:prstGeom>
          <a:noFill/>
        </p:spPr>
        <p:txBody>
          <a:bodyPr wrap="square" rtlCol="0">
            <a:spAutoFit/>
          </a:bodyPr>
          <a:lstStyle/>
          <a:p>
            <a:pPr lvl="0"/>
            <a:r>
              <a:rPr lang="en-GB" b="1" dirty="0" smtClean="0"/>
              <a:t>Examples:</a:t>
            </a:r>
            <a:endParaRPr lang="en-GB" dirty="0"/>
          </a:p>
        </p:txBody>
      </p:sp>
      <p:sp>
        <p:nvSpPr>
          <p:cNvPr id="6" name="TextBox 11"/>
          <p:cNvSpPr txBox="1"/>
          <p:nvPr/>
        </p:nvSpPr>
        <p:spPr>
          <a:xfrm>
            <a:off x="44674" y="152779"/>
            <a:ext cx="3792224" cy="446276"/>
          </a:xfrm>
          <a:prstGeom prst="rect">
            <a:avLst/>
          </a:prstGeom>
          <a:noFill/>
        </p:spPr>
        <p:txBody>
          <a:bodyPr wrap="square" rtlCol="0">
            <a:spAutoFit/>
          </a:bodyPr>
          <a:lstStyle/>
          <a:p>
            <a:pPr>
              <a:spcBef>
                <a:spcPct val="0"/>
              </a:spcBef>
              <a:defRPr/>
            </a:pPr>
            <a:r>
              <a:rPr lang="en-GB" altLang="fr-FR" sz="2300" b="1" dirty="0">
                <a:solidFill>
                  <a:schemeClr val="bg1"/>
                </a:solidFill>
                <a:latin typeface="Arial" pitchFamily="34" charset="0"/>
                <a:cs typeface="Arial" pitchFamily="34" charset="0"/>
              </a:rPr>
              <a:t>User </a:t>
            </a:r>
            <a:r>
              <a:rPr lang="en-GB" altLang="fr-FR" sz="2300" b="1" dirty="0" smtClean="0">
                <a:solidFill>
                  <a:schemeClr val="bg1"/>
                </a:solidFill>
                <a:latin typeface="Arial" pitchFamily="34" charset="0"/>
                <a:cs typeface="Arial" pitchFamily="34" charset="0"/>
              </a:rPr>
              <a:t>Stories</a:t>
            </a:r>
            <a:endParaRPr lang="en-GB" sz="2300" b="1" dirty="0">
              <a:solidFill>
                <a:schemeClr val="bg1"/>
              </a:solidFill>
              <a:latin typeface="Arial" pitchFamily="34" charset="0"/>
              <a:cs typeface="Arial" pitchFamily="34" charset="0"/>
            </a:endParaRPr>
          </a:p>
        </p:txBody>
      </p:sp>
      <p:graphicFrame>
        <p:nvGraphicFramePr>
          <p:cNvPr id="7" name="Tabla 6"/>
          <p:cNvGraphicFramePr>
            <a:graphicFrameLocks noGrp="1"/>
          </p:cNvGraphicFramePr>
          <p:nvPr>
            <p:extLst>
              <p:ext uri="{D42A27DB-BD31-4B8C-83A1-F6EECF244321}">
                <p14:modId xmlns:p14="http://schemas.microsoft.com/office/powerpoint/2010/main" val="3995911154"/>
              </p:ext>
            </p:extLst>
          </p:nvPr>
        </p:nvGraphicFramePr>
        <p:xfrm>
          <a:off x="397223" y="1784169"/>
          <a:ext cx="8346216" cy="4572181"/>
        </p:xfrm>
        <a:graphic>
          <a:graphicData uri="http://schemas.openxmlformats.org/drawingml/2006/table">
            <a:tbl>
              <a:tblPr/>
              <a:tblGrid>
                <a:gridCol w="1121861"/>
                <a:gridCol w="6295206"/>
                <a:gridCol w="929149"/>
              </a:tblGrid>
              <a:tr h="362859">
                <a:tc>
                  <a:txBody>
                    <a:bodyPr/>
                    <a:lstStyle/>
                    <a:p>
                      <a:pPr algn="ctr" fontAlgn="b"/>
                      <a:r>
                        <a:rPr lang="en-GB" sz="1400" b="1" i="0" u="none" strike="noStrike" noProof="0" dirty="0" smtClean="0">
                          <a:solidFill>
                            <a:srgbClr val="FFFFFF"/>
                          </a:solidFill>
                          <a:effectLst/>
                          <a:latin typeface="Arial" panose="020B0604020202020204" pitchFamily="34" charset="0"/>
                          <a:cs typeface="Arial" panose="020B0604020202020204" pitchFamily="34" charset="0"/>
                        </a:rPr>
                        <a:t>Role</a:t>
                      </a:r>
                      <a:endParaRPr lang="en-GB" sz="1400" b="1" i="0" u="none" strike="noStrike" noProof="0" dirty="0">
                        <a:solidFill>
                          <a:srgbClr val="FFFFFF"/>
                        </a:solidFill>
                        <a:effectLst/>
                        <a:latin typeface="Arial" panose="020B0604020202020204" pitchFamily="34" charset="0"/>
                        <a:cs typeface="Arial" panose="020B0604020202020204" pitchFamily="34" charset="0"/>
                      </a:endParaRPr>
                    </a:p>
                  </a:txBody>
                  <a:tcPr marL="7438" marR="7438" marT="74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AE04"/>
                    </a:solidFill>
                  </a:tcPr>
                </a:tc>
                <a:tc>
                  <a:txBody>
                    <a:bodyPr/>
                    <a:lstStyle/>
                    <a:p>
                      <a:pPr algn="ctr" fontAlgn="ctr"/>
                      <a:r>
                        <a:rPr lang="en-GB" sz="1400" b="1" i="0" u="none" strike="noStrike" noProof="0" dirty="0" smtClean="0">
                          <a:solidFill>
                            <a:srgbClr val="FFFFFF"/>
                          </a:solidFill>
                          <a:effectLst/>
                          <a:latin typeface="Arial" panose="020B0604020202020204" pitchFamily="34" charset="0"/>
                          <a:cs typeface="Arial" panose="020B0604020202020204" pitchFamily="34" charset="0"/>
                        </a:rPr>
                        <a:t>User Stories</a:t>
                      </a:r>
                      <a:endParaRPr lang="en-GB" sz="1400" b="1" i="0" u="none" strike="noStrike" noProof="0" dirty="0">
                        <a:solidFill>
                          <a:srgbClr val="FFFFFF"/>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AE04"/>
                    </a:solidFill>
                  </a:tcPr>
                </a:tc>
                <a:tc>
                  <a:txBody>
                    <a:bodyPr/>
                    <a:lstStyle/>
                    <a:p>
                      <a:pPr algn="ctr" fontAlgn="ctr"/>
                      <a:r>
                        <a:rPr lang="en-GB" sz="1400" b="1" i="0" u="none" strike="noStrike" noProof="0" dirty="0" smtClean="0">
                          <a:solidFill>
                            <a:srgbClr val="FFFFFF"/>
                          </a:solidFill>
                          <a:effectLst/>
                          <a:latin typeface="Arial" panose="020B0604020202020204" pitchFamily="34" charset="0"/>
                          <a:cs typeface="Arial" panose="020B0604020202020204" pitchFamily="34" charset="0"/>
                        </a:rPr>
                        <a:t>Use case</a:t>
                      </a:r>
                      <a:endParaRPr lang="en-GB" sz="1400" b="1" i="0" u="none" strike="noStrike" noProof="0" dirty="0">
                        <a:solidFill>
                          <a:srgbClr val="FFFFFF"/>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AE04"/>
                    </a:solidFill>
                  </a:tcPr>
                </a:tc>
              </a:tr>
              <a:tr h="706907">
                <a:tc>
                  <a:txBody>
                    <a:bodyPr/>
                    <a:lstStyle/>
                    <a:p>
                      <a:pPr algn="ctr"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Citizen</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As a citizen I want to know who the winner is, what was the total value amount awarded of the contract, what were the selection criteria, who was the procuring entity by CPV, so I can know how much public money is spent.</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1</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18819">
                <a:tc>
                  <a:txBody>
                    <a:bodyPr/>
                    <a:lstStyle/>
                    <a:p>
                      <a:pPr algn="ctr"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Citizen - Journalist</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As a journalist I want to know the contract value for tram maintenance at country level by selecting awards that refer to some CPV codes in order to compare it with other countries.</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06907">
                <a:tc>
                  <a:txBody>
                    <a:bodyPr/>
                    <a:lstStyle/>
                    <a:p>
                      <a:pPr algn="ctr"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Economic Operator</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As an Economic Operator, I want to know what award criteria the contracting authorities use for contracts in my business, so that I can know if I have to lower the price of the tender.</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4</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39835">
                <a:tc rowSpan="3">
                  <a:txBody>
                    <a:bodyPr/>
                    <a:lstStyle/>
                    <a:p>
                      <a:pPr algn="ctr"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Contracting Authority</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As a Contracting Authority, I want to know the number of contracts modifications and amount in percentage of these modifications in relation with the awarded/evaluated and modified budget, so I can improve future procurement procedures.</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9631">
                <a:tc vMerge="1">
                  <a:txBody>
                    <a:bodyPr/>
                    <a:lstStyle/>
                    <a:p>
                      <a:pPr algn="ctr" fontAlgn="ct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As a Contracting Authority, I want to know the percentage of contracts awarded segmented by contract nature, so I can prepare the annual report.</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23">
                <a:tc vMerge="1">
                  <a:txBody>
                    <a:bodyPr/>
                    <a:lstStyle/>
                    <a:p>
                      <a:pPr algn="ctr" fontAlgn="ct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As a Contracting Authority, I want to know the percentage of contracts awarded segmented by procurement procedure, so I can prepare the annual report.</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38708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421188" y="1608443"/>
            <a:ext cx="8118127" cy="2200602"/>
          </a:xfrm>
          <a:prstGeom prst="rect">
            <a:avLst/>
          </a:prstGeom>
          <a:noFill/>
        </p:spPr>
        <p:txBody>
          <a:bodyPr wrap="square" rtlCol="0">
            <a:spAutoFit/>
          </a:bodyPr>
          <a:lstStyle/>
          <a:p>
            <a:pPr algn="just">
              <a:spcAft>
                <a:spcPts val="600"/>
              </a:spcAft>
            </a:pPr>
            <a:r>
              <a:rPr lang="en-US" sz="1600" dirty="0">
                <a:latin typeface="Arial" panose="020B0604020202020204" pitchFamily="34" charset="0"/>
                <a:cs typeface="Arial" panose="020B0604020202020204" pitchFamily="34" charset="0"/>
              </a:rPr>
              <a:t>Based on the user stories above, we will ask several questions that should be answered by </a:t>
            </a:r>
            <a:r>
              <a:rPr lang="en-US" sz="1600" dirty="0" smtClean="0">
                <a:latin typeface="Arial" panose="020B0604020202020204" pitchFamily="34" charset="0"/>
                <a:cs typeface="Arial" panose="020B0604020202020204" pitchFamily="34" charset="0"/>
              </a:rPr>
              <a:t>the eProcurement </a:t>
            </a:r>
            <a:r>
              <a:rPr lang="en-US" sz="1600" dirty="0">
                <a:latin typeface="Arial" panose="020B0604020202020204" pitchFamily="34" charset="0"/>
                <a:cs typeface="Arial" panose="020B0604020202020204" pitchFamily="34" charset="0"/>
              </a:rPr>
              <a:t>o</a:t>
            </a:r>
            <a:r>
              <a:rPr lang="en-US" sz="1600" dirty="0" smtClean="0">
                <a:latin typeface="Arial" panose="020B0604020202020204" pitchFamily="34" charset="0"/>
                <a:cs typeface="Arial" panose="020B0604020202020204" pitchFamily="34" charset="0"/>
              </a:rPr>
              <a:t>ntology </a:t>
            </a:r>
            <a:r>
              <a:rPr lang="en-US" sz="1600" dirty="0">
                <a:latin typeface="Arial" panose="020B0604020202020204" pitchFamily="34" charset="0"/>
                <a:cs typeface="Arial" panose="020B0604020202020204" pitchFamily="34" charset="0"/>
              </a:rPr>
              <a:t>taking into account the </a:t>
            </a:r>
            <a:r>
              <a:rPr lang="en-US" sz="1600" dirty="0" smtClean="0">
                <a:latin typeface="Arial" panose="020B0604020202020204" pitchFamily="34" charset="0"/>
                <a:cs typeface="Arial" panose="020B0604020202020204" pitchFamily="34" charset="0"/>
              </a:rPr>
              <a:t>Use Cases </a:t>
            </a:r>
            <a:r>
              <a:rPr lang="en-US" sz="1600" dirty="0">
                <a:latin typeface="Arial" panose="020B0604020202020204" pitchFamily="34" charset="0"/>
                <a:cs typeface="Arial" panose="020B0604020202020204" pitchFamily="34" charset="0"/>
              </a:rPr>
              <a:t>1 and 4</a:t>
            </a:r>
            <a:r>
              <a:rPr lang="en-US" sz="1600" dirty="0" smtClean="0">
                <a:latin typeface="Arial" panose="020B0604020202020204" pitchFamily="34" charset="0"/>
                <a:cs typeface="Arial" panose="020B0604020202020204" pitchFamily="34" charset="0"/>
              </a:rPr>
              <a:t>.</a:t>
            </a:r>
          </a:p>
          <a:p>
            <a:pPr algn="just">
              <a:spcAft>
                <a:spcPts val="600"/>
              </a:spcAft>
            </a:pPr>
            <a:endParaRPr lang="en-US" sz="1600" dirty="0">
              <a:latin typeface="Arial" panose="020B0604020202020204" pitchFamily="34" charset="0"/>
              <a:cs typeface="Arial" panose="020B0604020202020204" pitchFamily="34" charset="0"/>
            </a:endParaRPr>
          </a:p>
          <a:p>
            <a:pPr algn="just">
              <a:spcAft>
                <a:spcPts val="600"/>
              </a:spcAft>
            </a:pPr>
            <a:r>
              <a:rPr lang="en-US" sz="1600" dirty="0">
                <a:latin typeface="Arial" panose="020B0604020202020204" pitchFamily="34" charset="0"/>
                <a:cs typeface="Arial" panose="020B0604020202020204" pitchFamily="34" charset="0"/>
              </a:rPr>
              <a:t>These questions are the so-called </a:t>
            </a:r>
            <a:r>
              <a:rPr lang="en-US" sz="1600" b="1" dirty="0" smtClean="0">
                <a:latin typeface="Arial" panose="020B0604020202020204" pitchFamily="34" charset="0"/>
                <a:cs typeface="Arial" panose="020B0604020202020204" pitchFamily="34" charset="0"/>
              </a:rPr>
              <a:t>Competency Questions</a:t>
            </a:r>
            <a:r>
              <a:rPr lang="en-US" sz="1600" dirty="0" smtClean="0">
                <a:latin typeface="Arial" panose="020B0604020202020204" pitchFamily="34" charset="0"/>
                <a:cs typeface="Arial" panose="020B0604020202020204" pitchFamily="34" charset="0"/>
              </a:rPr>
              <a:t>.</a:t>
            </a:r>
          </a:p>
          <a:p>
            <a:pPr algn="just">
              <a:spcAft>
                <a:spcPts val="600"/>
              </a:spcAft>
            </a:pPr>
            <a:endParaRPr lang="en-US" sz="1600" dirty="0">
              <a:latin typeface="Arial" panose="020B0604020202020204" pitchFamily="34" charset="0"/>
              <a:cs typeface="Arial" panose="020B0604020202020204" pitchFamily="34" charset="0"/>
            </a:endParaRPr>
          </a:p>
          <a:p>
            <a:pPr algn="just">
              <a:spcAft>
                <a:spcPts val="600"/>
              </a:spcAft>
            </a:pPr>
            <a:r>
              <a:rPr lang="en-US" sz="1600" dirty="0" smtClean="0">
                <a:latin typeface="Arial" panose="020B0604020202020204" pitchFamily="34" charset="0"/>
                <a:cs typeface="Arial" panose="020B0604020202020204" pitchFamily="34" charset="0"/>
              </a:rPr>
              <a:t>Some </a:t>
            </a:r>
            <a:r>
              <a:rPr lang="en-US" sz="1600" dirty="0">
                <a:latin typeface="Arial" panose="020B0604020202020204" pitchFamily="34" charset="0"/>
                <a:cs typeface="Arial" panose="020B0604020202020204" pitchFamily="34" charset="0"/>
              </a:rPr>
              <a:t>examples of </a:t>
            </a:r>
            <a:r>
              <a:rPr lang="en-US" sz="1600" dirty="0" smtClean="0">
                <a:latin typeface="Arial" panose="020B0604020202020204" pitchFamily="34" charset="0"/>
                <a:cs typeface="Arial" panose="020B0604020202020204" pitchFamily="34" charset="0"/>
              </a:rPr>
              <a:t>Competency Questions</a:t>
            </a:r>
            <a:r>
              <a:rPr lang="en-US" sz="1600" dirty="0">
                <a:latin typeface="Arial" panose="020B0604020202020204" pitchFamily="34" charset="0"/>
                <a:cs typeface="Arial" panose="020B0604020202020204" pitchFamily="34" charset="0"/>
              </a:rPr>
              <a:t> </a:t>
            </a:r>
            <a:r>
              <a:rPr lang="es-ES" sz="1600" dirty="0" err="1" smtClean="0">
                <a:latin typeface="Arial" panose="020B0604020202020204" pitchFamily="34" charset="0"/>
                <a:cs typeface="Arial" panose="020B0604020202020204" pitchFamily="34" charset="0"/>
              </a:rPr>
              <a:t>follow</a:t>
            </a:r>
            <a:r>
              <a:rPr lang="es-ES" sz="1600" dirty="0" smtClean="0">
                <a:latin typeface="Arial" panose="020B0604020202020204" pitchFamily="34" charset="0"/>
                <a:cs typeface="Arial" panose="020B0604020202020204" pitchFamily="34" charset="0"/>
              </a:rPr>
              <a:t>…</a:t>
            </a:r>
            <a:endParaRPr lang="en-GB" sz="1600" dirty="0" smtClean="0">
              <a:latin typeface="Arial" panose="020B0604020202020204" pitchFamily="34" charset="0"/>
              <a:cs typeface="Arial" panose="020B0604020202020204" pitchFamily="34" charset="0"/>
            </a:endParaRPr>
          </a:p>
          <a:p>
            <a:pPr>
              <a:spcAft>
                <a:spcPts val="600"/>
              </a:spcAft>
            </a:pPr>
            <a:endParaRPr lang="en-GB" sz="1600" u="sng" dirty="0" smtClean="0">
              <a:latin typeface="Arial" panose="020B0604020202020204" pitchFamily="34" charset="0"/>
              <a:cs typeface="Arial" panose="020B0604020202020204" pitchFamily="34" charset="0"/>
            </a:endParaRPr>
          </a:p>
        </p:txBody>
      </p:sp>
      <p:sp>
        <p:nvSpPr>
          <p:cNvPr id="4" name="TextBox 11"/>
          <p:cNvSpPr txBox="1"/>
          <p:nvPr/>
        </p:nvSpPr>
        <p:spPr>
          <a:xfrm>
            <a:off x="44674" y="152779"/>
            <a:ext cx="3792224" cy="446276"/>
          </a:xfrm>
          <a:prstGeom prst="rect">
            <a:avLst/>
          </a:prstGeom>
          <a:noFill/>
        </p:spPr>
        <p:txBody>
          <a:bodyPr wrap="square" rtlCol="0">
            <a:spAutoFit/>
          </a:bodyPr>
          <a:lstStyle/>
          <a:p>
            <a:pPr>
              <a:spcBef>
                <a:spcPct val="0"/>
              </a:spcBef>
              <a:defRPr/>
            </a:pPr>
            <a:r>
              <a:rPr lang="en-GB" altLang="fr-FR" sz="2300" b="1" dirty="0" smtClean="0">
                <a:solidFill>
                  <a:schemeClr val="bg1"/>
                </a:solidFill>
                <a:latin typeface="Arial" pitchFamily="34" charset="0"/>
                <a:ea typeface="+mj-ea"/>
                <a:cs typeface="Arial" pitchFamily="34" charset="0"/>
              </a:rPr>
              <a:t>Competency Questions</a:t>
            </a:r>
            <a:endParaRPr lang="en-GB" sz="2300" b="1" dirty="0">
              <a:solidFill>
                <a:schemeClr val="bg1"/>
              </a:solidFill>
              <a:latin typeface="Arial" pitchFamily="34" charset="0"/>
              <a:ea typeface="+mj-ea"/>
              <a:cs typeface="Arial" pitchFamily="34" charset="0"/>
            </a:endParaRPr>
          </a:p>
        </p:txBody>
      </p:sp>
    </p:spTree>
    <p:extLst>
      <p:ext uri="{BB962C8B-B14F-4D97-AF65-F5344CB8AC3E}">
        <p14:creationId xmlns:p14="http://schemas.microsoft.com/office/powerpoint/2010/main" val="2947037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7</a:t>
            </a:fld>
            <a:endParaRPr lang="en-US" dirty="0"/>
          </a:p>
        </p:txBody>
      </p:sp>
      <p:sp>
        <p:nvSpPr>
          <p:cNvPr id="5" name="TextBox 11"/>
          <p:cNvSpPr txBox="1"/>
          <p:nvPr/>
        </p:nvSpPr>
        <p:spPr>
          <a:xfrm>
            <a:off x="44674" y="152779"/>
            <a:ext cx="3792224" cy="446276"/>
          </a:xfrm>
          <a:prstGeom prst="rect">
            <a:avLst/>
          </a:prstGeom>
          <a:noFill/>
        </p:spPr>
        <p:txBody>
          <a:bodyPr wrap="square" rtlCol="0">
            <a:spAutoFit/>
          </a:bodyPr>
          <a:lstStyle/>
          <a:p>
            <a:pPr>
              <a:spcBef>
                <a:spcPct val="0"/>
              </a:spcBef>
              <a:defRPr/>
            </a:pPr>
            <a:r>
              <a:rPr lang="en-US" altLang="fr-FR" sz="2300" b="1" dirty="0" smtClean="0">
                <a:solidFill>
                  <a:schemeClr val="bg1"/>
                </a:solidFill>
                <a:latin typeface="Arial" pitchFamily="34" charset="0"/>
                <a:ea typeface="+mj-ea"/>
                <a:cs typeface="Arial" pitchFamily="34" charset="0"/>
              </a:rPr>
              <a:t>Competency Questions</a:t>
            </a:r>
            <a:endParaRPr lang="en-US" sz="2300" b="1" dirty="0">
              <a:solidFill>
                <a:schemeClr val="bg1"/>
              </a:solidFill>
              <a:latin typeface="Arial" pitchFamily="34" charset="0"/>
              <a:ea typeface="+mj-ea"/>
              <a:cs typeface="Arial"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2342721638"/>
              </p:ext>
            </p:extLst>
          </p:nvPr>
        </p:nvGraphicFramePr>
        <p:xfrm>
          <a:off x="392171" y="1747580"/>
          <a:ext cx="8397868" cy="4705252"/>
        </p:xfrm>
        <a:graphic>
          <a:graphicData uri="http://schemas.openxmlformats.org/drawingml/2006/table">
            <a:tbl>
              <a:tblPr/>
              <a:tblGrid>
                <a:gridCol w="6972776"/>
                <a:gridCol w="1425092"/>
              </a:tblGrid>
              <a:tr h="376188">
                <a:tc>
                  <a:txBody>
                    <a:bodyPr/>
                    <a:lstStyle/>
                    <a:p>
                      <a:pPr algn="ctr" fontAlgn="ctr"/>
                      <a:r>
                        <a:rPr lang="en-US" sz="1400" b="1" i="0" u="none" strike="noStrike" noProof="0" dirty="0" smtClean="0">
                          <a:solidFill>
                            <a:srgbClr val="FFFFFF"/>
                          </a:solidFill>
                          <a:effectLst/>
                          <a:latin typeface="Arial" panose="020B0604020202020204" pitchFamily="34" charset="0"/>
                          <a:cs typeface="Arial" panose="020B0604020202020204" pitchFamily="34" charset="0"/>
                        </a:rPr>
                        <a:t>Competency Questions</a:t>
                      </a:r>
                      <a:endParaRPr lang="en-US" sz="1400" b="1" i="0" u="none" strike="noStrike" noProof="0" dirty="0">
                        <a:solidFill>
                          <a:srgbClr val="FFFFFF"/>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AE04"/>
                    </a:solidFill>
                  </a:tcPr>
                </a:tc>
                <a:tc>
                  <a:txBody>
                    <a:bodyPr/>
                    <a:lstStyle/>
                    <a:p>
                      <a:pPr algn="ctr" fontAlgn="ctr"/>
                      <a:r>
                        <a:rPr lang="en-US" sz="1400" b="1" i="0" u="none" strike="noStrike" noProof="0" dirty="0" smtClean="0">
                          <a:solidFill>
                            <a:srgbClr val="FFFFFF"/>
                          </a:solidFill>
                          <a:effectLst/>
                          <a:latin typeface="Arial" panose="020B0604020202020204" pitchFamily="34" charset="0"/>
                          <a:cs typeface="Arial" panose="020B0604020202020204" pitchFamily="34" charset="0"/>
                        </a:rPr>
                        <a:t>Use case</a:t>
                      </a:r>
                      <a:endParaRPr lang="en-US" sz="1400" b="1" i="0" u="none" strike="noStrike" noProof="0" dirty="0">
                        <a:solidFill>
                          <a:srgbClr val="FFFFFF"/>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AE04"/>
                    </a:solidFill>
                  </a:tcPr>
                </a:tc>
              </a:tr>
              <a:tr h="542987">
                <a:tc>
                  <a:txBody>
                    <a:bodyPr/>
                    <a:lstStyle/>
                    <a:p>
                      <a:pPr algn="l" fontAlgn="ctr"/>
                      <a:r>
                        <a:rPr lang="en-US" sz="1400" b="0" i="0" u="none" strike="noStrike" noProof="0" dirty="0" smtClean="0">
                          <a:solidFill>
                            <a:srgbClr val="000000"/>
                          </a:solidFill>
                          <a:effectLst/>
                          <a:latin typeface="Arial" panose="020B0604020202020204" pitchFamily="34" charset="0"/>
                          <a:cs typeface="Arial" panose="020B0604020202020204" pitchFamily="34" charset="0"/>
                        </a:rPr>
                        <a:t>For </a:t>
                      </a:r>
                      <a:r>
                        <a:rPr lang="en-US" sz="1400" b="0" i="0" u="none" strike="noStrike" noProof="0" dirty="0">
                          <a:solidFill>
                            <a:srgbClr val="000000"/>
                          </a:solidFill>
                          <a:effectLst/>
                          <a:latin typeface="Arial" panose="020B0604020202020204" pitchFamily="34" charset="0"/>
                          <a:cs typeface="Arial" panose="020B0604020202020204" pitchFamily="34" charset="0"/>
                        </a:rPr>
                        <a:t>a given period of time, get the procurement procedures awarded, the procuring entity, the winners, the total value amount, and the selection criteria by CPV.</a:t>
                      </a: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400" b="0" i="0" u="none" strike="noStrike" noProof="0" dirty="0" smtClean="0">
                          <a:solidFill>
                            <a:srgbClr val="000000"/>
                          </a:solidFill>
                          <a:effectLst/>
                          <a:latin typeface="Arial" panose="020B0604020202020204" pitchFamily="34" charset="0"/>
                          <a:cs typeface="Arial" panose="020B0604020202020204" pitchFamily="34" charset="0"/>
                        </a:rPr>
                        <a:t>1</a:t>
                      </a:r>
                      <a:endParaRPr lang="en-US"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2054">
                <a:tc>
                  <a:txBody>
                    <a:bodyPr/>
                    <a:lstStyle/>
                    <a:p>
                      <a:pPr algn="l" fontAlgn="ctr"/>
                      <a:r>
                        <a:rPr lang="en-US" sz="1400" b="0" i="0" u="none" strike="noStrike" noProof="0" dirty="0" smtClean="0">
                          <a:solidFill>
                            <a:srgbClr val="000000"/>
                          </a:solidFill>
                          <a:effectLst/>
                          <a:latin typeface="Arial" panose="020B0604020202020204" pitchFamily="34" charset="0"/>
                          <a:cs typeface="Arial" panose="020B0604020202020204" pitchFamily="34" charset="0"/>
                        </a:rPr>
                        <a:t>For </a:t>
                      </a:r>
                      <a:r>
                        <a:rPr lang="en-US" sz="1400" b="0" i="0" u="none" strike="noStrike" noProof="0" dirty="0">
                          <a:solidFill>
                            <a:srgbClr val="000000"/>
                          </a:solidFill>
                          <a:effectLst/>
                          <a:latin typeface="Arial" panose="020B0604020202020204" pitchFamily="34" charset="0"/>
                          <a:cs typeface="Arial" panose="020B0604020202020204" pitchFamily="34" charset="0"/>
                        </a:rPr>
                        <a:t>a given CPV, the number of contracts awarded for that CPV and the total value amount </a:t>
                      </a:r>
                      <a:r>
                        <a:rPr lang="en-US" sz="1400" b="0" i="0" u="none" strike="noStrike" noProof="0" dirty="0" smtClean="0">
                          <a:solidFill>
                            <a:srgbClr val="000000"/>
                          </a:solidFill>
                          <a:effectLst/>
                          <a:latin typeface="Arial" panose="020B0604020202020204" pitchFamily="34" charset="0"/>
                          <a:cs typeface="Arial" panose="020B0604020202020204" pitchFamily="34" charset="0"/>
                        </a:rPr>
                        <a:t>awarded.</a:t>
                      </a:r>
                      <a:endParaRPr lang="en-US"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3394">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b="0" i="0" u="none" strike="noStrike" noProof="0" dirty="0" smtClean="0">
                          <a:solidFill>
                            <a:srgbClr val="000000"/>
                          </a:solidFill>
                          <a:effectLst/>
                          <a:latin typeface="Arial" panose="020B0604020202020204" pitchFamily="34" charset="0"/>
                          <a:cs typeface="Arial" panose="020B0604020202020204" pitchFamily="34" charset="0"/>
                        </a:rPr>
                        <a:t>For a given CPV, the number of contracts awarded for that CPV and a maximum number of descendant levels (e.g. 3), get the total amount awarded. The result must include all the descendant CPVs and total amount awarded for the CPV and descendants indicated.</a:t>
                      </a: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1765">
                <a:tc>
                  <a:txBody>
                    <a:bodyPr/>
                    <a:lstStyle/>
                    <a:p>
                      <a:pPr algn="l" fontAlgn="ctr"/>
                      <a:r>
                        <a:rPr lang="en-US" sz="1400" b="0" i="0" u="none" strike="noStrike" noProof="0" dirty="0" smtClean="0">
                          <a:solidFill>
                            <a:srgbClr val="000000"/>
                          </a:solidFill>
                          <a:effectLst/>
                          <a:latin typeface="Arial" panose="020B0604020202020204" pitchFamily="34" charset="0"/>
                          <a:cs typeface="Arial" panose="020B0604020202020204" pitchFamily="34" charset="0"/>
                        </a:rPr>
                        <a:t>For </a:t>
                      </a:r>
                      <a:r>
                        <a:rPr lang="en-US" sz="1400" b="0" i="0" u="none" strike="noStrike" noProof="0" dirty="0">
                          <a:solidFill>
                            <a:srgbClr val="000000"/>
                          </a:solidFill>
                          <a:effectLst/>
                          <a:latin typeface="Arial" panose="020B0604020202020204" pitchFamily="34" charset="0"/>
                          <a:cs typeface="Arial" panose="020B0604020202020204" pitchFamily="34" charset="0"/>
                        </a:rPr>
                        <a:t>a given period of time, get the procurement procedures awarded and the award criteria segmented by CPV</a:t>
                      </a:r>
                      <a:r>
                        <a:rPr lang="en-US" sz="1400" b="0" i="0" u="none" strike="noStrike" noProof="0" dirty="0" smtClean="0">
                          <a:solidFill>
                            <a:srgbClr val="000000"/>
                          </a:solidFill>
                          <a:effectLst/>
                          <a:latin typeface="Arial" panose="020B0604020202020204" pitchFamily="34" charset="0"/>
                          <a:cs typeface="Arial" panose="020B0604020202020204" pitchFamily="34" charset="0"/>
                        </a:rPr>
                        <a:t>.</a:t>
                      </a:r>
                      <a:endParaRPr lang="en-US"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1400" b="0" i="0" u="none" strike="noStrike" noProof="0" dirty="0" smtClean="0">
                          <a:solidFill>
                            <a:srgbClr val="000000"/>
                          </a:solidFill>
                          <a:effectLst/>
                          <a:latin typeface="Arial" panose="020B0604020202020204" pitchFamily="34" charset="0"/>
                          <a:cs typeface="Arial" panose="020B0604020202020204" pitchFamily="34" charset="0"/>
                        </a:rPr>
                        <a:t>4</a:t>
                      </a:r>
                      <a:endParaRPr lang="en-US" sz="1400" b="0" i="0" u="none" strike="noStrike" noProof="0"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5055">
                <a:tc>
                  <a:txBody>
                    <a:bodyPr/>
                    <a:lstStyle/>
                    <a:p>
                      <a:pPr algn="l" fontAlgn="ctr"/>
                      <a:r>
                        <a:rPr lang="en-US" sz="1400" b="0" i="0" u="none" strike="noStrike" noProof="0" dirty="0">
                          <a:solidFill>
                            <a:srgbClr val="000000"/>
                          </a:solidFill>
                          <a:effectLst/>
                          <a:latin typeface="Arial" panose="020B0604020202020204" pitchFamily="34" charset="0"/>
                          <a:cs typeface="Arial" panose="020B0604020202020204" pitchFamily="34" charset="0"/>
                        </a:rPr>
                        <a:t>For a given period of time, number of contract modifications , total value amount in percentage of these modifications in relation with the total value amount and modified value amount.</a:t>
                      </a: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5055">
                <a:tc>
                  <a:txBody>
                    <a:bodyPr/>
                    <a:lstStyle/>
                    <a:p>
                      <a:pPr algn="l" fontAlgn="ctr"/>
                      <a:r>
                        <a:rPr lang="en-US" sz="1400" b="0" i="0" u="none" strike="noStrike" noProof="0" dirty="0" smtClean="0">
                          <a:solidFill>
                            <a:srgbClr val="000000"/>
                          </a:solidFill>
                          <a:effectLst/>
                          <a:latin typeface="Arial" panose="020B0604020202020204" pitchFamily="34" charset="0"/>
                          <a:cs typeface="Arial" panose="020B0604020202020204" pitchFamily="34" charset="0"/>
                        </a:rPr>
                        <a:t>For </a:t>
                      </a:r>
                      <a:r>
                        <a:rPr lang="en-US" sz="1400" b="0" i="0" u="none" strike="noStrike" noProof="0" dirty="0">
                          <a:solidFill>
                            <a:srgbClr val="000000"/>
                          </a:solidFill>
                          <a:effectLst/>
                          <a:latin typeface="Arial" panose="020B0604020202020204" pitchFamily="34" charset="0"/>
                          <a:cs typeface="Arial" panose="020B0604020202020204" pitchFamily="34" charset="0"/>
                        </a:rPr>
                        <a:t>a given period of time, percentage of contracts awarded segmented by contract nature (percentage of works, percentage of services, percentage of supplies, etc.).</a:t>
                      </a: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6291">
                <a:tc>
                  <a:txBody>
                    <a:bodyPr/>
                    <a:lstStyle/>
                    <a:p>
                      <a:pPr algn="l" fontAlgn="ctr"/>
                      <a:r>
                        <a:rPr lang="en-US" sz="1400" b="0" i="0" u="none" strike="noStrike" noProof="0" dirty="0" smtClean="0">
                          <a:solidFill>
                            <a:srgbClr val="000000"/>
                          </a:solidFill>
                          <a:effectLst/>
                          <a:latin typeface="Arial" panose="020B0604020202020204" pitchFamily="34" charset="0"/>
                          <a:cs typeface="Arial" panose="020B0604020202020204" pitchFamily="34" charset="0"/>
                        </a:rPr>
                        <a:t>For </a:t>
                      </a:r>
                      <a:r>
                        <a:rPr lang="en-US" sz="1400" b="0" i="0" u="none" strike="noStrike" noProof="0" dirty="0">
                          <a:solidFill>
                            <a:srgbClr val="000000"/>
                          </a:solidFill>
                          <a:effectLst/>
                          <a:latin typeface="Arial" panose="020B0604020202020204" pitchFamily="34" charset="0"/>
                          <a:cs typeface="Arial" panose="020B0604020202020204" pitchFamily="34" charset="0"/>
                        </a:rPr>
                        <a:t>a given period of time, percentage of contracts awarded segmented by procurement procedure (open, restricted, </a:t>
                      </a:r>
                      <a:r>
                        <a:rPr lang="en-US" sz="1400" b="0" i="0" u="none" strike="noStrike" noProof="0" dirty="0" err="1">
                          <a:solidFill>
                            <a:srgbClr val="000000"/>
                          </a:solidFill>
                          <a:effectLst/>
                          <a:latin typeface="Arial" panose="020B0604020202020204" pitchFamily="34" charset="0"/>
                          <a:cs typeface="Arial" panose="020B0604020202020204" pitchFamily="34" charset="0"/>
                        </a:rPr>
                        <a:t>etc</a:t>
                      </a:r>
                      <a:r>
                        <a:rPr lang="en-US" sz="1400" b="0" i="0" u="none" strike="noStrike" noProof="0" dirty="0">
                          <a:solidFill>
                            <a:srgbClr val="000000"/>
                          </a:solidFill>
                          <a:effectLst/>
                          <a:latin typeface="Arial" panose="020B0604020202020204" pitchFamily="34" charset="0"/>
                          <a:cs typeface="Arial" panose="020B0604020202020204" pitchFamily="34" charset="0"/>
                        </a:rPr>
                        <a:t>). </a:t>
                      </a: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7438" marR="7438" marT="74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CuadroTexto 6"/>
          <p:cNvSpPr txBox="1"/>
          <p:nvPr/>
        </p:nvSpPr>
        <p:spPr>
          <a:xfrm>
            <a:off x="308735" y="1319256"/>
            <a:ext cx="8118127" cy="369332"/>
          </a:xfrm>
          <a:prstGeom prst="rect">
            <a:avLst/>
          </a:prstGeom>
          <a:noFill/>
        </p:spPr>
        <p:txBody>
          <a:bodyPr wrap="square" rtlCol="0">
            <a:spAutoFit/>
          </a:bodyPr>
          <a:lstStyle/>
          <a:p>
            <a:pPr lvl="0"/>
            <a:r>
              <a:rPr lang="en-US" b="1" dirty="0" smtClean="0"/>
              <a:t>Examples:</a:t>
            </a:r>
            <a:endParaRPr lang="en-US" dirty="0"/>
          </a:p>
        </p:txBody>
      </p:sp>
    </p:spTree>
    <p:extLst>
      <p:ext uri="{BB962C8B-B14F-4D97-AF65-F5344CB8AC3E}">
        <p14:creationId xmlns:p14="http://schemas.microsoft.com/office/powerpoint/2010/main" val="310391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8</a:t>
            </a:fld>
            <a:endParaRPr lang="en-US" dirty="0"/>
          </a:p>
        </p:txBody>
      </p:sp>
      <p:sp>
        <p:nvSpPr>
          <p:cNvPr id="5" name="TextBox 11"/>
          <p:cNvSpPr txBox="1"/>
          <p:nvPr/>
        </p:nvSpPr>
        <p:spPr>
          <a:xfrm>
            <a:off x="44674" y="152779"/>
            <a:ext cx="3792224" cy="800219"/>
          </a:xfrm>
          <a:prstGeom prst="rect">
            <a:avLst/>
          </a:prstGeom>
          <a:noFill/>
        </p:spPr>
        <p:txBody>
          <a:bodyPr wrap="square" rtlCol="0">
            <a:spAutoFit/>
          </a:bodyPr>
          <a:lstStyle/>
          <a:p>
            <a:pPr>
              <a:spcBef>
                <a:spcPct val="0"/>
              </a:spcBef>
              <a:defRPr/>
            </a:pPr>
            <a:r>
              <a:rPr lang="en-US" altLang="fr-FR" sz="2300" b="1" dirty="0" smtClean="0">
                <a:solidFill>
                  <a:schemeClr val="bg1"/>
                </a:solidFill>
                <a:latin typeface="Arial" pitchFamily="34" charset="0"/>
                <a:ea typeface="+mj-ea"/>
                <a:cs typeface="Arial" pitchFamily="34" charset="0"/>
              </a:rPr>
              <a:t>User Stories vs Competency Questions</a:t>
            </a:r>
            <a:endParaRPr lang="en-US" sz="2300" b="1" dirty="0">
              <a:solidFill>
                <a:schemeClr val="bg1"/>
              </a:solidFill>
              <a:latin typeface="Arial" pitchFamily="34" charset="0"/>
              <a:ea typeface="+mj-ea"/>
              <a:cs typeface="Arial" pitchFamily="34" charset="0"/>
            </a:endParaRPr>
          </a:p>
        </p:txBody>
      </p:sp>
      <p:sp>
        <p:nvSpPr>
          <p:cNvPr id="7" name="CuadroTexto 6"/>
          <p:cNvSpPr txBox="1"/>
          <p:nvPr/>
        </p:nvSpPr>
        <p:spPr>
          <a:xfrm>
            <a:off x="308735" y="1319256"/>
            <a:ext cx="8118127" cy="369332"/>
          </a:xfrm>
          <a:prstGeom prst="rect">
            <a:avLst/>
          </a:prstGeom>
          <a:noFill/>
        </p:spPr>
        <p:txBody>
          <a:bodyPr wrap="square" rtlCol="0">
            <a:spAutoFit/>
          </a:bodyPr>
          <a:lstStyle/>
          <a:p>
            <a:pPr lvl="0"/>
            <a:r>
              <a:rPr lang="en-US" b="1" dirty="0" smtClean="0"/>
              <a:t>Examples (1/2):</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185052804"/>
              </p:ext>
            </p:extLst>
          </p:nvPr>
        </p:nvGraphicFramePr>
        <p:xfrm>
          <a:off x="424448" y="1840963"/>
          <a:ext cx="8380338" cy="4345202"/>
        </p:xfrm>
        <a:graphic>
          <a:graphicData uri="http://schemas.openxmlformats.org/drawingml/2006/table">
            <a:tbl>
              <a:tblPr/>
              <a:tblGrid>
                <a:gridCol w="3191729"/>
                <a:gridCol w="1043519"/>
                <a:gridCol w="3395861"/>
                <a:gridCol w="749229"/>
              </a:tblGrid>
              <a:tr h="454454">
                <a:tc>
                  <a:txBody>
                    <a:bodyPr/>
                    <a:lstStyle/>
                    <a:p>
                      <a:pPr algn="ctr" fontAlgn="ctr"/>
                      <a:r>
                        <a:rPr lang="en-GB" sz="1400" b="1" i="0" u="none" strike="noStrike" noProof="0" dirty="0" smtClean="0">
                          <a:solidFill>
                            <a:srgbClr val="FFFFFF"/>
                          </a:solidFill>
                          <a:effectLst/>
                          <a:latin typeface="Arial" panose="020B0604020202020204" pitchFamily="34" charset="0"/>
                          <a:cs typeface="Arial" panose="020B0604020202020204" pitchFamily="34" charset="0"/>
                        </a:rPr>
                        <a:t>User Stories</a:t>
                      </a:r>
                      <a:endParaRPr lang="en-GB" sz="1400" b="1" i="0" u="none" strike="noStrike" noProof="0" dirty="0">
                        <a:solidFill>
                          <a:srgbClr val="FFFFFF"/>
                        </a:solidFill>
                        <a:effectLst/>
                        <a:latin typeface="Arial" panose="020B0604020202020204" pitchFamily="34" charset="0"/>
                        <a:cs typeface="Arial" panose="020B0604020202020204" pitchFamily="34" charset="0"/>
                      </a:endParaRPr>
                    </a:p>
                  </a:txBody>
                  <a:tcPr marL="7231" marR="7231" marT="723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AE04"/>
                    </a:solidFill>
                  </a:tcPr>
                </a:tc>
                <a:tc>
                  <a:txBody>
                    <a:bodyPr/>
                    <a:lstStyle/>
                    <a:p>
                      <a:pPr algn="ctr" fontAlgn="b"/>
                      <a:r>
                        <a:rPr lang="en-GB" sz="1400" b="1" i="0" u="none" strike="noStrike" noProof="0" dirty="0" smtClean="0">
                          <a:solidFill>
                            <a:srgbClr val="FFFFFF"/>
                          </a:solidFill>
                          <a:effectLst/>
                          <a:latin typeface="Arial" panose="020B0604020202020204" pitchFamily="34" charset="0"/>
                          <a:cs typeface="Arial" panose="020B0604020202020204" pitchFamily="34" charset="0"/>
                        </a:rPr>
                        <a:t>Role</a:t>
                      </a:r>
                      <a:endParaRPr lang="en-GB" sz="1400" b="1" i="0" u="none" strike="noStrike" noProof="0" dirty="0">
                        <a:solidFill>
                          <a:srgbClr val="FFFFFF"/>
                        </a:solidFill>
                        <a:effectLst/>
                        <a:latin typeface="Arial" panose="020B0604020202020204" pitchFamily="34" charset="0"/>
                        <a:cs typeface="Arial" panose="020B0604020202020204" pitchFamily="34" charset="0"/>
                      </a:endParaRPr>
                    </a:p>
                  </a:txBody>
                  <a:tcPr marL="7231" marR="7231" marT="72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AE04"/>
                    </a:solidFill>
                  </a:tcPr>
                </a:tc>
                <a:tc>
                  <a:txBody>
                    <a:bodyPr/>
                    <a:lstStyle/>
                    <a:p>
                      <a:pPr algn="ctr" fontAlgn="ctr"/>
                      <a:r>
                        <a:rPr lang="en-GB" sz="1400" b="1" i="0" u="none" strike="noStrike" noProof="0" dirty="0" smtClean="0">
                          <a:solidFill>
                            <a:srgbClr val="FFFFFF"/>
                          </a:solidFill>
                          <a:effectLst/>
                          <a:latin typeface="Arial" panose="020B0604020202020204" pitchFamily="34" charset="0"/>
                          <a:cs typeface="Arial" panose="020B0604020202020204" pitchFamily="34" charset="0"/>
                        </a:rPr>
                        <a:t>Competency Questions</a:t>
                      </a:r>
                      <a:endParaRPr lang="en-GB" sz="1400" b="1" i="0" u="none" strike="noStrike" noProof="0" dirty="0">
                        <a:solidFill>
                          <a:srgbClr val="FFFFFF"/>
                        </a:solidFill>
                        <a:effectLst/>
                        <a:latin typeface="Arial" panose="020B0604020202020204" pitchFamily="34" charset="0"/>
                        <a:cs typeface="Arial" panose="020B0604020202020204" pitchFamily="34" charset="0"/>
                      </a:endParaRPr>
                    </a:p>
                  </a:txBody>
                  <a:tcPr marL="7231" marR="7231" marT="72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AE04"/>
                    </a:solidFill>
                  </a:tcPr>
                </a:tc>
                <a:tc>
                  <a:txBody>
                    <a:bodyPr/>
                    <a:lstStyle/>
                    <a:p>
                      <a:pPr algn="ctr" fontAlgn="ctr"/>
                      <a:r>
                        <a:rPr lang="en-GB" sz="1400" b="1" i="0" u="none" strike="noStrike" noProof="0" dirty="0" smtClean="0">
                          <a:solidFill>
                            <a:srgbClr val="FFFFFF"/>
                          </a:solidFill>
                          <a:effectLst/>
                          <a:latin typeface="Arial" panose="020B0604020202020204" pitchFamily="34" charset="0"/>
                          <a:cs typeface="Arial" panose="020B0604020202020204" pitchFamily="34" charset="0"/>
                        </a:rPr>
                        <a:t>Use case</a:t>
                      </a:r>
                      <a:endParaRPr lang="en-GB" sz="1400" b="1" i="0" u="none" strike="noStrike" noProof="0" dirty="0">
                        <a:solidFill>
                          <a:srgbClr val="FFFFFF"/>
                        </a:solidFill>
                        <a:effectLst/>
                        <a:latin typeface="Arial" panose="020B0604020202020204" pitchFamily="34" charset="0"/>
                        <a:cs typeface="Arial" panose="020B0604020202020204" pitchFamily="34" charset="0"/>
                      </a:endParaRPr>
                    </a:p>
                  </a:txBody>
                  <a:tcPr marL="7231" marR="7231" marT="72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AE04"/>
                    </a:solidFill>
                  </a:tcPr>
                </a:tc>
              </a:tr>
              <a:tr h="1505058">
                <a:tc>
                  <a:txBody>
                    <a:bodyPr/>
                    <a:lstStyle/>
                    <a:p>
                      <a:pPr algn="l"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As a citizen I want to know who the winner is, what was the total value amount awarded of the contract, what were the selection criteria, who was the procuring entity by CPV, so I can know how much public money is spent.</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231" marR="7231" marT="72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Citizen</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231" marR="7231" marT="72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 For a given period of time, get the procurement procedures awarded, the procuring entity, the winners, the total value amount, and the selection criteria by CPV.</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231" marR="7231" marT="72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1</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231" marR="7231" marT="72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85690">
                <a:tc>
                  <a:txBody>
                    <a:bodyPr/>
                    <a:lstStyle/>
                    <a:p>
                      <a:pPr algn="l"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As a journalist I want to know the contract value for tram maintenance at country level by selecting awards that refer to some CPV codes in order to compare it with other countries.</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231" marR="7231" marT="72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Citizen - Journalist</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231" marR="7231" marT="72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400" b="0" i="0" u="none" strike="noStrike" noProof="0" dirty="0" smtClean="0">
                          <a:solidFill>
                            <a:srgbClr val="000000"/>
                          </a:solidFill>
                          <a:effectLst/>
                          <a:latin typeface="Arial" panose="020B0604020202020204" pitchFamily="34" charset="0"/>
                          <a:cs typeface="Arial" panose="020B0604020202020204" pitchFamily="34" charset="0"/>
                        </a:rPr>
                        <a:t>-For a given CPV, the number of contracts awarded for that CPV and the total value amount awarded.</a:t>
                      </a:r>
                      <a:br>
                        <a:rPr lang="en-GB" sz="1400" b="0" i="0" u="none" strike="noStrike" noProof="0" dirty="0" smtClean="0">
                          <a:solidFill>
                            <a:srgbClr val="000000"/>
                          </a:solidFill>
                          <a:effectLst/>
                          <a:latin typeface="Arial" panose="020B0604020202020204" pitchFamily="34" charset="0"/>
                          <a:cs typeface="Arial" panose="020B0604020202020204" pitchFamily="34" charset="0"/>
                        </a:rPr>
                      </a:br>
                      <a:r>
                        <a:rPr lang="en-GB" sz="1400" b="0" i="0" u="none" strike="noStrike" noProof="0" dirty="0" smtClean="0">
                          <a:solidFill>
                            <a:srgbClr val="000000"/>
                          </a:solidFill>
                          <a:effectLst/>
                          <a:latin typeface="Arial" panose="020B0604020202020204" pitchFamily="34" charset="0"/>
                          <a:cs typeface="Arial" panose="020B0604020202020204" pitchFamily="34" charset="0"/>
                        </a:rPr>
                        <a:t>- For a given CPV, the number of contracts awarded for that CPV and </a:t>
                      </a:r>
                      <a:r>
                        <a:rPr lang="en-GB" sz="1400" b="0" i="0" u="none" strike="noStrike" noProof="0" dirty="0" err="1" smtClean="0">
                          <a:solidFill>
                            <a:srgbClr val="000000"/>
                          </a:solidFill>
                          <a:effectLst/>
                          <a:latin typeface="Arial" panose="020B0604020202020204" pitchFamily="34" charset="0"/>
                          <a:cs typeface="Arial" panose="020B0604020202020204" pitchFamily="34" charset="0"/>
                        </a:rPr>
                        <a:t>and</a:t>
                      </a:r>
                      <a:r>
                        <a:rPr lang="en-GB" sz="1400" b="0" i="0" u="none" strike="noStrike" noProof="0" dirty="0" smtClean="0">
                          <a:solidFill>
                            <a:srgbClr val="000000"/>
                          </a:solidFill>
                          <a:effectLst/>
                          <a:latin typeface="Arial" panose="020B0604020202020204" pitchFamily="34" charset="0"/>
                          <a:cs typeface="Arial" panose="020B0604020202020204" pitchFamily="34" charset="0"/>
                        </a:rPr>
                        <a:t> a maximum number of descendant levels (e.g. 3), get the total amount awarded. The result must include all the descendant CPVs and total amount awarded for the CPV and descendants indicated.</a:t>
                      </a:r>
                      <a:endParaRPr lang="en-GB" sz="1400" b="0" i="0" u="none" strike="noStrike" noProof="0" dirty="0">
                        <a:solidFill>
                          <a:srgbClr val="000000"/>
                        </a:solidFill>
                        <a:effectLst/>
                        <a:latin typeface="Arial" panose="020B0604020202020204" pitchFamily="34" charset="0"/>
                        <a:cs typeface="Arial" panose="020B0604020202020204" pitchFamily="34" charset="0"/>
                      </a:endParaRPr>
                    </a:p>
                  </a:txBody>
                  <a:tcPr marL="7231" marR="7231" marT="72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7231" marR="7231" marT="72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5564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GB" smtClean="0"/>
              <a:t>9</a:t>
            </a:fld>
            <a:endParaRPr lang="en-GB" dirty="0"/>
          </a:p>
        </p:txBody>
      </p:sp>
      <p:sp>
        <p:nvSpPr>
          <p:cNvPr id="5" name="TextBox 11"/>
          <p:cNvSpPr txBox="1"/>
          <p:nvPr/>
        </p:nvSpPr>
        <p:spPr>
          <a:xfrm>
            <a:off x="44674" y="152779"/>
            <a:ext cx="3792224" cy="800219"/>
          </a:xfrm>
          <a:prstGeom prst="rect">
            <a:avLst/>
          </a:prstGeom>
          <a:noFill/>
        </p:spPr>
        <p:txBody>
          <a:bodyPr wrap="square" rtlCol="0">
            <a:spAutoFit/>
          </a:bodyPr>
          <a:lstStyle/>
          <a:p>
            <a:pPr>
              <a:spcBef>
                <a:spcPct val="0"/>
              </a:spcBef>
              <a:defRPr/>
            </a:pPr>
            <a:r>
              <a:rPr lang="en-GB" altLang="fr-FR" sz="2300" b="1" dirty="0" smtClean="0">
                <a:solidFill>
                  <a:schemeClr val="bg1"/>
                </a:solidFill>
                <a:latin typeface="Arial" pitchFamily="34" charset="0"/>
                <a:ea typeface="+mj-ea"/>
                <a:cs typeface="Arial" pitchFamily="34" charset="0"/>
              </a:rPr>
              <a:t>User Stories vs Competency Questions</a:t>
            </a:r>
            <a:endParaRPr lang="en-GB" sz="2300" b="1" dirty="0">
              <a:solidFill>
                <a:schemeClr val="bg1"/>
              </a:solidFill>
              <a:latin typeface="Arial" pitchFamily="34" charset="0"/>
              <a:ea typeface="+mj-ea"/>
              <a:cs typeface="Arial" pitchFamily="34" charset="0"/>
            </a:endParaRPr>
          </a:p>
        </p:txBody>
      </p:sp>
      <p:sp>
        <p:nvSpPr>
          <p:cNvPr id="7" name="CuadroTexto 6"/>
          <p:cNvSpPr txBox="1"/>
          <p:nvPr/>
        </p:nvSpPr>
        <p:spPr>
          <a:xfrm>
            <a:off x="308735" y="1319256"/>
            <a:ext cx="8118127" cy="369332"/>
          </a:xfrm>
          <a:prstGeom prst="rect">
            <a:avLst/>
          </a:prstGeom>
          <a:noFill/>
        </p:spPr>
        <p:txBody>
          <a:bodyPr wrap="square" rtlCol="0">
            <a:spAutoFit/>
          </a:bodyPr>
          <a:lstStyle/>
          <a:p>
            <a:pPr lvl="0"/>
            <a:r>
              <a:rPr lang="en-GB" b="1" dirty="0" smtClean="0"/>
              <a:t>Examples (2/2):</a:t>
            </a:r>
            <a:endParaRPr lang="en-GB" dirty="0"/>
          </a:p>
        </p:txBody>
      </p:sp>
      <p:graphicFrame>
        <p:nvGraphicFramePr>
          <p:cNvPr id="3" name="Tabla 2"/>
          <p:cNvGraphicFramePr>
            <a:graphicFrameLocks noGrp="1"/>
          </p:cNvGraphicFramePr>
          <p:nvPr>
            <p:extLst>
              <p:ext uri="{D42A27DB-BD31-4B8C-83A1-F6EECF244321}">
                <p14:modId xmlns:p14="http://schemas.microsoft.com/office/powerpoint/2010/main" val="932051458"/>
              </p:ext>
            </p:extLst>
          </p:nvPr>
        </p:nvGraphicFramePr>
        <p:xfrm>
          <a:off x="424448" y="1840963"/>
          <a:ext cx="8380338" cy="4416962"/>
        </p:xfrm>
        <a:graphic>
          <a:graphicData uri="http://schemas.openxmlformats.org/drawingml/2006/table">
            <a:tbl>
              <a:tblPr/>
              <a:tblGrid>
                <a:gridCol w="3191729"/>
                <a:gridCol w="1043519"/>
                <a:gridCol w="3395861"/>
                <a:gridCol w="749229"/>
              </a:tblGrid>
              <a:tr h="245376">
                <a:tc>
                  <a:txBody>
                    <a:bodyPr/>
                    <a:lstStyle/>
                    <a:p>
                      <a:pPr algn="ctr" fontAlgn="ctr"/>
                      <a:r>
                        <a:rPr lang="en-GB" sz="1400" b="1" i="0" u="none" strike="noStrike" noProof="0" dirty="0" smtClean="0">
                          <a:solidFill>
                            <a:srgbClr val="FFFFFF"/>
                          </a:solidFill>
                          <a:effectLst/>
                          <a:latin typeface="Arial" panose="020B0604020202020204" pitchFamily="34" charset="0"/>
                          <a:cs typeface="Arial" panose="020B0604020202020204" pitchFamily="34" charset="0"/>
                        </a:rPr>
                        <a:t>User Stories</a:t>
                      </a:r>
                      <a:endParaRPr lang="en-GB" sz="1400" b="1" i="0" u="none" strike="noStrike" noProof="0" dirty="0">
                        <a:solidFill>
                          <a:srgbClr val="FFFFFF"/>
                        </a:solidFill>
                        <a:effectLst/>
                        <a:latin typeface="Arial" panose="020B0604020202020204" pitchFamily="34" charset="0"/>
                        <a:cs typeface="Arial" panose="020B0604020202020204" pitchFamily="34" charset="0"/>
                      </a:endParaRPr>
                    </a:p>
                  </a:txBody>
                  <a:tcPr marL="7231" marR="7231" marT="723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AE04"/>
                    </a:solidFill>
                  </a:tcPr>
                </a:tc>
                <a:tc>
                  <a:txBody>
                    <a:bodyPr/>
                    <a:lstStyle/>
                    <a:p>
                      <a:pPr algn="ctr" fontAlgn="b"/>
                      <a:r>
                        <a:rPr lang="en-GB" sz="1400" b="1" i="0" u="none" strike="noStrike" noProof="0" dirty="0" smtClean="0">
                          <a:solidFill>
                            <a:srgbClr val="FFFFFF"/>
                          </a:solidFill>
                          <a:effectLst/>
                          <a:latin typeface="Arial" panose="020B0604020202020204" pitchFamily="34" charset="0"/>
                          <a:cs typeface="Arial" panose="020B0604020202020204" pitchFamily="34" charset="0"/>
                        </a:rPr>
                        <a:t>Role</a:t>
                      </a:r>
                      <a:endParaRPr lang="en-GB" sz="1400" b="1" i="0" u="none" strike="noStrike" noProof="0" dirty="0">
                        <a:solidFill>
                          <a:srgbClr val="FFFFFF"/>
                        </a:solidFill>
                        <a:effectLst/>
                        <a:latin typeface="Arial" panose="020B0604020202020204" pitchFamily="34" charset="0"/>
                        <a:cs typeface="Arial" panose="020B0604020202020204" pitchFamily="34" charset="0"/>
                      </a:endParaRPr>
                    </a:p>
                  </a:txBody>
                  <a:tcPr marL="7231" marR="7231" marT="72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AE04"/>
                    </a:solidFill>
                  </a:tcPr>
                </a:tc>
                <a:tc>
                  <a:txBody>
                    <a:bodyPr/>
                    <a:lstStyle/>
                    <a:p>
                      <a:pPr algn="ctr" fontAlgn="ctr"/>
                      <a:r>
                        <a:rPr lang="en-GB" sz="1400" b="1" i="0" u="none" strike="noStrike" noProof="0" dirty="0" smtClean="0">
                          <a:solidFill>
                            <a:srgbClr val="FFFFFF"/>
                          </a:solidFill>
                          <a:effectLst/>
                          <a:latin typeface="Arial" panose="020B0604020202020204" pitchFamily="34" charset="0"/>
                          <a:cs typeface="Arial" panose="020B0604020202020204" pitchFamily="34" charset="0"/>
                        </a:rPr>
                        <a:t>Competency Questions</a:t>
                      </a:r>
                      <a:endParaRPr lang="en-GB" sz="1400" b="1" i="0" u="none" strike="noStrike" noProof="0" dirty="0">
                        <a:solidFill>
                          <a:srgbClr val="FFFFFF"/>
                        </a:solidFill>
                        <a:effectLst/>
                        <a:latin typeface="Arial" panose="020B0604020202020204" pitchFamily="34" charset="0"/>
                        <a:cs typeface="Arial" panose="020B0604020202020204" pitchFamily="34" charset="0"/>
                      </a:endParaRPr>
                    </a:p>
                  </a:txBody>
                  <a:tcPr marL="7231" marR="7231" marT="72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AE04"/>
                    </a:solidFill>
                  </a:tcPr>
                </a:tc>
                <a:tc>
                  <a:txBody>
                    <a:bodyPr/>
                    <a:lstStyle/>
                    <a:p>
                      <a:pPr algn="ctr" fontAlgn="ctr"/>
                      <a:r>
                        <a:rPr lang="en-GB" sz="1400" b="1" i="0" u="none" strike="noStrike" noProof="0" dirty="0" smtClean="0">
                          <a:solidFill>
                            <a:srgbClr val="FFFFFF"/>
                          </a:solidFill>
                          <a:effectLst/>
                          <a:latin typeface="Arial" panose="020B0604020202020204" pitchFamily="34" charset="0"/>
                          <a:cs typeface="Arial" panose="020B0604020202020204" pitchFamily="34" charset="0"/>
                        </a:rPr>
                        <a:t>Use case</a:t>
                      </a:r>
                      <a:endParaRPr lang="en-GB" sz="1400" b="1" i="0" u="none" strike="noStrike" noProof="0" dirty="0">
                        <a:solidFill>
                          <a:srgbClr val="FFFFFF"/>
                        </a:solidFill>
                        <a:effectLst/>
                        <a:latin typeface="Arial" panose="020B0604020202020204" pitchFamily="34" charset="0"/>
                        <a:cs typeface="Arial" panose="020B0604020202020204" pitchFamily="34" charset="0"/>
                      </a:endParaRPr>
                    </a:p>
                  </a:txBody>
                  <a:tcPr marL="7231" marR="7231" marT="72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AE04"/>
                    </a:solidFill>
                  </a:tcPr>
                </a:tc>
              </a:tr>
              <a:tr h="996924">
                <a:tc>
                  <a:txBody>
                    <a:bodyPr/>
                    <a:lstStyle/>
                    <a:p>
                      <a:pPr algn="l" fontAlgn="ctr"/>
                      <a:r>
                        <a:rPr lang="en-GB" sz="1200" b="0" i="0" u="none" strike="noStrike" noProof="0" dirty="0" smtClean="0">
                          <a:solidFill>
                            <a:srgbClr val="000000"/>
                          </a:solidFill>
                          <a:effectLst/>
                          <a:latin typeface="Arial" panose="020B0604020202020204" pitchFamily="34" charset="0"/>
                          <a:cs typeface="Arial" panose="020B0604020202020204" pitchFamily="34" charset="0"/>
                        </a:rPr>
                        <a:t>As an Economic Operator, I want to know what award criteria the contracting authorities use for contracts in my business, so that I can know if I have to lower the price of the tender.</a:t>
                      </a:r>
                      <a:endParaRPr lang="en-GB" sz="1200" b="0" i="0" u="none" strike="noStrike" noProof="0"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noProof="0" dirty="0" smtClean="0">
                          <a:solidFill>
                            <a:srgbClr val="000000"/>
                          </a:solidFill>
                          <a:effectLst/>
                          <a:latin typeface="Arial" panose="020B0604020202020204" pitchFamily="34" charset="0"/>
                          <a:cs typeface="Arial" panose="020B0604020202020204" pitchFamily="34" charset="0"/>
                        </a:rPr>
                        <a:t>Economic Operator</a:t>
                      </a:r>
                      <a:endParaRPr lang="en-GB" sz="1200" b="0" i="0" u="none" strike="noStrike" noProof="0"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noProof="0" dirty="0" smtClean="0">
                          <a:solidFill>
                            <a:srgbClr val="000000"/>
                          </a:solidFill>
                          <a:effectLst/>
                          <a:latin typeface="Arial" panose="020B0604020202020204" pitchFamily="34" charset="0"/>
                          <a:cs typeface="Arial" panose="020B0604020202020204" pitchFamily="34" charset="0"/>
                        </a:rPr>
                        <a:t>For a given period of time, get the procurement procedures awarded and the award criteria segmented by CPV.</a:t>
                      </a:r>
                      <a:br>
                        <a:rPr lang="en-GB" sz="1200" b="0" i="0" u="none" strike="noStrike" noProof="0" dirty="0" smtClean="0">
                          <a:solidFill>
                            <a:srgbClr val="000000"/>
                          </a:solidFill>
                          <a:effectLst/>
                          <a:latin typeface="Arial" panose="020B0604020202020204" pitchFamily="34" charset="0"/>
                          <a:cs typeface="Arial" panose="020B0604020202020204" pitchFamily="34" charset="0"/>
                        </a:rPr>
                      </a:br>
                      <a:endParaRPr lang="en-GB" sz="1200" b="0" i="0" u="none" strike="noStrike" noProof="0"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GB" sz="1200" b="0" i="0" u="none" strike="noStrike" noProof="0" dirty="0" smtClean="0">
                          <a:solidFill>
                            <a:srgbClr val="000000"/>
                          </a:solidFill>
                          <a:effectLst/>
                          <a:latin typeface="Arial" panose="020B0604020202020204" pitchFamily="34" charset="0"/>
                          <a:cs typeface="Arial" panose="020B0604020202020204" pitchFamily="34" charset="0"/>
                        </a:rPr>
                        <a:t>4</a:t>
                      </a:r>
                      <a:endParaRPr lang="en-GB" sz="1200" b="0" i="0" u="none" strike="noStrike" noProof="0"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2974">
                <a:tc>
                  <a:txBody>
                    <a:bodyPr/>
                    <a:lstStyle/>
                    <a:p>
                      <a:pPr algn="l" fontAlgn="ctr"/>
                      <a:r>
                        <a:rPr lang="en-GB" sz="1200" b="0" i="0" u="none" strike="noStrike" noProof="0" dirty="0" smtClean="0">
                          <a:solidFill>
                            <a:srgbClr val="000000"/>
                          </a:solidFill>
                          <a:effectLst/>
                          <a:latin typeface="Arial" panose="020B0604020202020204" pitchFamily="34" charset="0"/>
                          <a:cs typeface="Arial" panose="020B0604020202020204" pitchFamily="34" charset="0"/>
                        </a:rPr>
                        <a:t>As a Contracting Authority, I want to know the number of contracts modifications and amount in percentage of these modifications in relation with the awarded/evaluated and modified budget, so I can improve future procurement procedures.</a:t>
                      </a:r>
                      <a:endParaRPr lang="en-GB" sz="1200" b="0" i="0" u="none" strike="noStrike" noProof="0"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noProof="0" dirty="0" smtClean="0">
                          <a:solidFill>
                            <a:srgbClr val="000000"/>
                          </a:solidFill>
                          <a:effectLst/>
                          <a:latin typeface="Arial" panose="020B0604020202020204" pitchFamily="34" charset="0"/>
                          <a:cs typeface="Arial" panose="020B0604020202020204" pitchFamily="34" charset="0"/>
                        </a:rPr>
                        <a:t>Contracting Authority</a:t>
                      </a:r>
                      <a:endParaRPr lang="en-GB" sz="1200" b="0" i="0" u="none" strike="noStrike" noProof="0"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noProof="0" dirty="0" smtClean="0">
                          <a:solidFill>
                            <a:srgbClr val="000000"/>
                          </a:solidFill>
                          <a:effectLst/>
                          <a:latin typeface="Arial" panose="020B0604020202020204" pitchFamily="34" charset="0"/>
                          <a:cs typeface="Arial" panose="020B0604020202020204" pitchFamily="34" charset="0"/>
                        </a:rPr>
                        <a:t>For a given period of time, number of contract modifications , total value amount in percentage of these modifications in relation with the total value amount and modified value amount.</a:t>
                      </a:r>
                      <a:endParaRPr lang="en-GB" sz="1200" b="0" i="0" u="none" strike="noStrike" noProof="0"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s-E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0582">
                <a:tc>
                  <a:txBody>
                    <a:bodyPr/>
                    <a:lstStyle/>
                    <a:p>
                      <a:pPr algn="l" fontAlgn="ctr"/>
                      <a:r>
                        <a:rPr lang="en-GB" sz="1200" b="0" i="0" u="none" strike="noStrike" noProof="0" dirty="0" smtClean="0">
                          <a:solidFill>
                            <a:srgbClr val="000000"/>
                          </a:solidFill>
                          <a:effectLst/>
                          <a:latin typeface="Arial" panose="020B0604020202020204" pitchFamily="34" charset="0"/>
                          <a:cs typeface="Arial" panose="020B0604020202020204" pitchFamily="34" charset="0"/>
                        </a:rPr>
                        <a:t>As a Contracting Authority, I want to know the percentage of contracts awarded segmented by contract nature, so I can prepare the annual report.</a:t>
                      </a:r>
                      <a:endParaRPr lang="en-GB" sz="1200" b="0" i="0" u="none" strike="noStrike" noProof="0"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noProof="0" dirty="0" smtClean="0">
                          <a:solidFill>
                            <a:srgbClr val="000000"/>
                          </a:solidFill>
                          <a:effectLst/>
                          <a:latin typeface="Arial" panose="020B0604020202020204" pitchFamily="34" charset="0"/>
                          <a:cs typeface="Arial" panose="020B0604020202020204" pitchFamily="34" charset="0"/>
                        </a:rPr>
                        <a:t>Contracting Authority</a:t>
                      </a:r>
                      <a:endParaRPr lang="en-GB" sz="1200" b="0" i="0" u="none" strike="noStrike" noProof="0"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noProof="0" dirty="0" smtClean="0">
                          <a:solidFill>
                            <a:srgbClr val="000000"/>
                          </a:solidFill>
                          <a:effectLst/>
                          <a:latin typeface="Arial" panose="020B0604020202020204" pitchFamily="34" charset="0"/>
                          <a:cs typeface="Arial" panose="020B0604020202020204" pitchFamily="34" charset="0"/>
                        </a:rPr>
                        <a:t>For a given period of time, percentage of contracts awarded segmented by contract nature (percentage of works, percentage of services, percentage of supplies, etc.).</a:t>
                      </a:r>
                      <a:endParaRPr lang="en-GB" sz="1200" b="0" i="0" u="none" strike="noStrike" noProof="0"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s-E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8700">
                <a:tc>
                  <a:txBody>
                    <a:bodyPr/>
                    <a:lstStyle/>
                    <a:p>
                      <a:pPr algn="l" fontAlgn="ctr"/>
                      <a:r>
                        <a:rPr lang="en-GB" sz="1200" b="0" i="0" u="none" strike="noStrike" noProof="0" dirty="0" smtClean="0">
                          <a:solidFill>
                            <a:srgbClr val="000000"/>
                          </a:solidFill>
                          <a:effectLst/>
                          <a:latin typeface="Arial" panose="020B0604020202020204" pitchFamily="34" charset="0"/>
                          <a:cs typeface="Arial" panose="020B0604020202020204" pitchFamily="34" charset="0"/>
                        </a:rPr>
                        <a:t>As a Contracting Authority, I want to know the percentage of contracts awarded segmented by procurement procedure, so I can prepare the annual report.</a:t>
                      </a:r>
                      <a:endParaRPr lang="en-GB" sz="1200" b="0" i="0" u="none" strike="noStrike" noProof="0"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noProof="0" dirty="0" smtClean="0">
                          <a:solidFill>
                            <a:srgbClr val="000000"/>
                          </a:solidFill>
                          <a:effectLst/>
                          <a:latin typeface="Arial" panose="020B0604020202020204" pitchFamily="34" charset="0"/>
                          <a:cs typeface="Arial" panose="020B0604020202020204" pitchFamily="34" charset="0"/>
                        </a:rPr>
                        <a:t>Contracting Authority</a:t>
                      </a:r>
                      <a:endParaRPr lang="en-GB" sz="1200" b="0" i="0" u="none" strike="noStrike" noProof="0"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noProof="0" dirty="0" smtClean="0">
                          <a:solidFill>
                            <a:srgbClr val="000000"/>
                          </a:solidFill>
                          <a:effectLst/>
                          <a:latin typeface="Arial" panose="020B0604020202020204" pitchFamily="34" charset="0"/>
                          <a:cs typeface="Arial" panose="020B0604020202020204" pitchFamily="34" charset="0"/>
                        </a:rPr>
                        <a:t>For a given period of time, percentage of contracts awarded segmented by procurement procedure (open, restricted, </a:t>
                      </a:r>
                      <a:r>
                        <a:rPr lang="en-GB" sz="1200" b="0" i="0" u="none" strike="noStrike" noProof="0" dirty="0" err="1" smtClean="0">
                          <a:solidFill>
                            <a:srgbClr val="000000"/>
                          </a:solidFill>
                          <a:effectLst/>
                          <a:latin typeface="Arial" panose="020B0604020202020204" pitchFamily="34" charset="0"/>
                          <a:cs typeface="Arial" panose="020B0604020202020204" pitchFamily="34" charset="0"/>
                        </a:rPr>
                        <a:t>etc</a:t>
                      </a:r>
                      <a:r>
                        <a:rPr lang="en-GB" sz="1200" b="0" i="0" u="none" strike="noStrike" noProof="0" dirty="0" smtClean="0">
                          <a:solidFill>
                            <a:srgbClr val="000000"/>
                          </a:solidFill>
                          <a:effectLst/>
                          <a:latin typeface="Arial" panose="020B0604020202020204" pitchFamily="34" charset="0"/>
                          <a:cs typeface="Arial" panose="020B0604020202020204" pitchFamily="34" charset="0"/>
                        </a:rPr>
                        <a:t>). </a:t>
                      </a:r>
                      <a:endParaRPr lang="en-GB" sz="1200" b="0" i="0" u="none" strike="noStrike" noProof="0"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s-E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60451387"/>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5B9BD5"/>
      </a:hlink>
      <a:folHlink>
        <a:srgbClr val="FFFFFF"/>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4E05352C40F144B1AEEBC212D46B67" ma:contentTypeVersion="6" ma:contentTypeDescription="Create a new document." ma:contentTypeScope="" ma:versionID="4b5bcc9fd8c2804164dc203a86df4529">
  <xsd:schema xmlns:xsd="http://www.w3.org/2001/XMLSchema" xmlns:xs="http://www.w3.org/2001/XMLSchema" xmlns:p="http://schemas.microsoft.com/office/2006/metadata/properties" xmlns:ns2="b33a0e9d-4253-41b5-a318-d14d5a5e383c" targetNamespace="http://schemas.microsoft.com/office/2006/metadata/properties" ma:root="true" ma:fieldsID="dfdeac8384fc300c554515bd544e818f" ns2:_="">
    <xsd:import namespace="b33a0e9d-4253-41b5-a318-d14d5a5e383c"/>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3a0e9d-4253-41b5-a318-d14d5a5e383c" elementFormDefault="qualified">
    <xsd:import namespace="http://schemas.microsoft.com/office/2006/documentManagement/types"/>
    <xsd:import namespace="http://schemas.microsoft.com/office/infopath/2007/PartnerControls"/>
    <xsd:element name="Category" ma:index="10" nillable="true" ma:displayName="Category" ma:list="{8a7e155a-d18a-44a6-97e7-94dcc41d1704}" ma:internalName="Category" ma:showField="Title" ma:web="a0dc470d-f21d-44b7-a74a-c525bec04da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b33a0e9d-4253-41b5-a318-d14d5a5e383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B6E10A-6465-4646-8D23-317FCB7153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3a0e9d-4253-41b5-a318-d14d5a5e38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F93185-A91A-4472-A3F4-1E1B892525F0}">
  <ds:schemaRefs>
    <ds:schemaRef ds:uri="b33a0e9d-4253-41b5-a318-d14d5a5e383c"/>
    <ds:schemaRef ds:uri="http://purl.org/dc/terms/"/>
    <ds:schemaRef ds:uri="http://purl.org/dc/elements/1.1/"/>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01DCCD54-CEB7-4D93-B603-FE1660D0B3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13584</TotalTime>
  <Words>1533</Words>
  <Application>Microsoft Office PowerPoint</Application>
  <PresentationFormat>Presentación en pantalla (4:3)</PresentationFormat>
  <Paragraphs>150</Paragraphs>
  <Slides>11</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Sanchez</dc:creator>
  <cp:lastModifiedBy>Enric Staromiejski Torregrosa</cp:lastModifiedBy>
  <cp:revision>390</cp:revision>
  <dcterms:created xsi:type="dcterms:W3CDTF">2015-02-05T09:24:16Z</dcterms:created>
  <dcterms:modified xsi:type="dcterms:W3CDTF">2018-03-23T12:03:48Z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0x010100B74E05352C40F144B1AEEBC212D46B67</vt:lpwstr>
  </property>
  <property fmtid="{D5CDD505-2E9C-101B-9397-08002B2CF9AE}" pid="3" name="File Modified">
    <vt:filetime>2018-02-22T16:11:26Z</vt:filetime>
  </property>
  <property fmtid="{D5CDD505-2E9C-101B-9397-08002B2CF9AE}" pid="4" name="JustUploaded">
    <vt:bool>false</vt:bool>
  </property>
</Properties>
</file>